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0" r:id="rId4"/>
    <p:sldId id="262" r:id="rId5"/>
    <p:sldId id="284" r:id="rId6"/>
    <p:sldId id="264" r:id="rId7"/>
    <p:sldId id="261" r:id="rId8"/>
    <p:sldId id="263" r:id="rId9"/>
    <p:sldId id="280" r:id="rId10"/>
    <p:sldId id="265" r:id="rId11"/>
    <p:sldId id="266" r:id="rId12"/>
    <p:sldId id="268" r:id="rId13"/>
    <p:sldId id="281" r:id="rId14"/>
    <p:sldId id="269" r:id="rId15"/>
    <p:sldId id="283" r:id="rId16"/>
    <p:sldId id="277" r:id="rId17"/>
    <p:sldId id="270" r:id="rId18"/>
    <p:sldId id="278" r:id="rId19"/>
    <p:sldId id="271" r:id="rId20"/>
    <p:sldId id="272" r:id="rId21"/>
    <p:sldId id="276" r:id="rId22"/>
    <p:sldId id="282" r:id="rId23"/>
    <p:sldId id="286"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4" d="100"/>
          <a:sy n="64" d="100"/>
        </p:scale>
        <p:origin x="7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ADBFA-523A-4610-8697-04C442ED4F1B}" type="datetimeFigureOut">
              <a:rPr lang="en-US" smtClean="0"/>
              <a:t>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C3495-E05F-4711-AC62-80CA7EF67E5E}" type="slidenum">
              <a:rPr lang="en-US" smtClean="0"/>
              <a:t>‹N°›</a:t>
            </a:fld>
            <a:endParaRPr lang="en-US"/>
          </a:p>
        </p:txBody>
      </p:sp>
    </p:spTree>
    <p:extLst>
      <p:ext uri="{BB962C8B-B14F-4D97-AF65-F5344CB8AC3E}">
        <p14:creationId xmlns:p14="http://schemas.microsoft.com/office/powerpoint/2010/main" val="204772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C3495-E05F-4711-AC62-80CA7EF67E5E}" type="slidenum">
              <a:rPr lang="en-US" smtClean="0"/>
              <a:t>3</a:t>
            </a:fld>
            <a:endParaRPr lang="en-US"/>
          </a:p>
        </p:txBody>
      </p:sp>
    </p:spTree>
    <p:extLst>
      <p:ext uri="{BB962C8B-B14F-4D97-AF65-F5344CB8AC3E}">
        <p14:creationId xmlns:p14="http://schemas.microsoft.com/office/powerpoint/2010/main" val="12782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Cartographie</a:t>
            </a:r>
            <a:r>
              <a:rPr lang="en-US" dirty="0"/>
              <a:t> des points de frequentation PC</a:t>
            </a:r>
          </a:p>
          <a:p>
            <a:pPr marL="171450" indent="-171450">
              <a:buFont typeface="Arial" panose="020B0604020202020204" pitchFamily="34" charset="0"/>
              <a:buChar char="•"/>
            </a:pPr>
            <a:r>
              <a:rPr lang="en-US" dirty="0" err="1"/>
              <a:t>Etat</a:t>
            </a:r>
            <a:r>
              <a:rPr lang="en-US" dirty="0"/>
              <a:t> des </a:t>
            </a:r>
            <a:r>
              <a:rPr lang="en-US" dirty="0" err="1"/>
              <a:t>lieux</a:t>
            </a:r>
            <a:r>
              <a:rPr lang="en-US" dirty="0"/>
              <a:t> </a:t>
            </a:r>
            <a:r>
              <a:rPr lang="en-US" dirty="0" err="1"/>
              <a:t>prise</a:t>
            </a:r>
            <a:r>
              <a:rPr lang="en-US" dirty="0"/>
              <a:t> </a:t>
            </a:r>
            <a:r>
              <a:rPr lang="en-US" dirty="0" err="1"/>
              <a:t>en</a:t>
            </a:r>
            <a:r>
              <a:rPr lang="en-US" dirty="0"/>
              <a:t> charge du VIH </a:t>
            </a:r>
            <a:r>
              <a:rPr lang="en-US" dirty="0" err="1"/>
              <a:t>dans</a:t>
            </a:r>
            <a:r>
              <a:rPr lang="en-US" dirty="0"/>
              <a:t> les Prisons</a:t>
            </a:r>
          </a:p>
          <a:p>
            <a:pPr marL="171450" indent="-171450">
              <a:buFont typeface="Arial" panose="020B0604020202020204" pitchFamily="34" charset="0"/>
              <a:buChar char="•"/>
            </a:pPr>
            <a:r>
              <a:rPr lang="en-US" dirty="0"/>
              <a:t>ESCOMBE HSH</a:t>
            </a:r>
          </a:p>
          <a:p>
            <a:pPr marL="171450" indent="-171450">
              <a:buFont typeface="Arial" panose="020B0604020202020204" pitchFamily="34" charset="0"/>
              <a:buChar char="•"/>
            </a:pPr>
            <a:r>
              <a:rPr lang="en-US" dirty="0"/>
              <a:t>Etude de </a:t>
            </a:r>
            <a:r>
              <a:rPr lang="en-US" dirty="0" err="1"/>
              <a:t>vulnérabilité</a:t>
            </a:r>
            <a:r>
              <a:rPr lang="en-US" dirty="0"/>
              <a:t> Socio </a:t>
            </a:r>
            <a:r>
              <a:rPr lang="en-US" dirty="0" err="1"/>
              <a:t>Economique</a:t>
            </a:r>
            <a:endParaRPr lang="en-US" dirty="0"/>
          </a:p>
        </p:txBody>
      </p:sp>
      <p:sp>
        <p:nvSpPr>
          <p:cNvPr id="4" name="Slide Number Placeholder 3"/>
          <p:cNvSpPr>
            <a:spLocks noGrp="1"/>
          </p:cNvSpPr>
          <p:nvPr>
            <p:ph type="sldNum" sz="quarter" idx="10"/>
          </p:nvPr>
        </p:nvSpPr>
        <p:spPr/>
        <p:txBody>
          <a:bodyPr/>
          <a:lstStyle/>
          <a:p>
            <a:fld id="{B28C3495-E05F-4711-AC62-80CA7EF67E5E}" type="slidenum">
              <a:rPr lang="en-US" smtClean="0"/>
              <a:t>8</a:t>
            </a:fld>
            <a:endParaRPr lang="en-US"/>
          </a:p>
        </p:txBody>
      </p:sp>
    </p:spTree>
    <p:extLst>
      <p:ext uri="{BB962C8B-B14F-4D97-AF65-F5344CB8AC3E}">
        <p14:creationId xmlns:p14="http://schemas.microsoft.com/office/powerpoint/2010/main" val="404055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Cartographie</a:t>
            </a:r>
            <a:r>
              <a:rPr lang="en-US" dirty="0"/>
              <a:t> des points de frequentation PC</a:t>
            </a:r>
          </a:p>
          <a:p>
            <a:pPr marL="171450" indent="-171450">
              <a:buFont typeface="Arial" panose="020B0604020202020204" pitchFamily="34" charset="0"/>
              <a:buChar char="•"/>
            </a:pPr>
            <a:r>
              <a:rPr lang="en-US" dirty="0" err="1"/>
              <a:t>Etat</a:t>
            </a:r>
            <a:r>
              <a:rPr lang="en-US" dirty="0"/>
              <a:t> des </a:t>
            </a:r>
            <a:r>
              <a:rPr lang="en-US" dirty="0" err="1"/>
              <a:t>lieux</a:t>
            </a:r>
            <a:r>
              <a:rPr lang="en-US" dirty="0"/>
              <a:t> </a:t>
            </a:r>
            <a:r>
              <a:rPr lang="en-US" dirty="0" err="1"/>
              <a:t>prise</a:t>
            </a:r>
            <a:r>
              <a:rPr lang="en-US" dirty="0"/>
              <a:t> </a:t>
            </a:r>
            <a:r>
              <a:rPr lang="en-US" dirty="0" err="1"/>
              <a:t>en</a:t>
            </a:r>
            <a:r>
              <a:rPr lang="en-US" dirty="0"/>
              <a:t> charge du VIH </a:t>
            </a:r>
            <a:r>
              <a:rPr lang="en-US" dirty="0" err="1"/>
              <a:t>dans</a:t>
            </a:r>
            <a:r>
              <a:rPr lang="en-US" dirty="0"/>
              <a:t> les Prisons</a:t>
            </a:r>
          </a:p>
          <a:p>
            <a:pPr marL="171450" indent="-171450">
              <a:buFont typeface="Arial" panose="020B0604020202020204" pitchFamily="34" charset="0"/>
              <a:buChar char="•"/>
            </a:pPr>
            <a:r>
              <a:rPr lang="en-US" dirty="0"/>
              <a:t>ESCOMBE HSH</a:t>
            </a:r>
          </a:p>
          <a:p>
            <a:pPr marL="171450" indent="-171450">
              <a:buFont typeface="Arial" panose="020B0604020202020204" pitchFamily="34" charset="0"/>
              <a:buChar char="•"/>
            </a:pPr>
            <a:r>
              <a:rPr lang="en-US" dirty="0"/>
              <a:t>Etude de </a:t>
            </a:r>
            <a:r>
              <a:rPr lang="en-US" dirty="0" err="1"/>
              <a:t>vulnérabilité</a:t>
            </a:r>
            <a:r>
              <a:rPr lang="en-US" dirty="0"/>
              <a:t> Socio </a:t>
            </a:r>
            <a:r>
              <a:rPr lang="en-US" dirty="0" err="1"/>
              <a:t>Economique</a:t>
            </a:r>
            <a:endParaRPr lang="en-US" dirty="0"/>
          </a:p>
        </p:txBody>
      </p:sp>
      <p:sp>
        <p:nvSpPr>
          <p:cNvPr id="4" name="Slide Number Placeholder 3"/>
          <p:cNvSpPr>
            <a:spLocks noGrp="1"/>
          </p:cNvSpPr>
          <p:nvPr>
            <p:ph type="sldNum" sz="quarter" idx="10"/>
          </p:nvPr>
        </p:nvSpPr>
        <p:spPr/>
        <p:txBody>
          <a:bodyPr/>
          <a:lstStyle/>
          <a:p>
            <a:fld id="{B28C3495-E05F-4711-AC62-80CA7EF67E5E}" type="slidenum">
              <a:rPr lang="en-US" smtClean="0"/>
              <a:t>9</a:t>
            </a:fld>
            <a:endParaRPr lang="en-US"/>
          </a:p>
        </p:txBody>
      </p:sp>
    </p:spTree>
    <p:extLst>
      <p:ext uri="{BB962C8B-B14F-4D97-AF65-F5344CB8AC3E}">
        <p14:creationId xmlns:p14="http://schemas.microsoft.com/office/powerpoint/2010/main" val="297005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C3495-E05F-4711-AC62-80CA7EF67E5E}" type="slidenum">
              <a:rPr lang="en-US" smtClean="0"/>
              <a:t>11</a:t>
            </a:fld>
            <a:endParaRPr lang="en-US"/>
          </a:p>
        </p:txBody>
      </p:sp>
    </p:spTree>
    <p:extLst>
      <p:ext uri="{BB962C8B-B14F-4D97-AF65-F5344CB8AC3E}">
        <p14:creationId xmlns:p14="http://schemas.microsoft.com/office/powerpoint/2010/main" val="334567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C3495-E05F-4711-AC62-80CA7EF67E5E}" type="slidenum">
              <a:rPr lang="en-US" smtClean="0"/>
              <a:t>24</a:t>
            </a:fld>
            <a:endParaRPr lang="en-US"/>
          </a:p>
        </p:txBody>
      </p:sp>
    </p:spTree>
    <p:extLst>
      <p:ext uri="{BB962C8B-B14F-4D97-AF65-F5344CB8AC3E}">
        <p14:creationId xmlns:p14="http://schemas.microsoft.com/office/powerpoint/2010/main" val="4126630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34034F-EAD3-4CA0-A4CF-4BCCA26E075C}"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31913514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34034F-EAD3-4CA0-A4CF-4BCCA26E075C}"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14930878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34034F-EAD3-4CA0-A4CF-4BCCA26E075C}"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9508105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34034F-EAD3-4CA0-A4CF-4BCCA26E075C}"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4000442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34034F-EAD3-4CA0-A4CF-4BCCA26E075C}"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8555648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34034F-EAD3-4CA0-A4CF-4BCCA26E075C}"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18359860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34034F-EAD3-4CA0-A4CF-4BCCA26E075C}" type="datetimeFigureOut">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40581880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34034F-EAD3-4CA0-A4CF-4BCCA26E075C}"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39271919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4034F-EAD3-4CA0-A4CF-4BCCA26E075C}" type="datetimeFigureOut">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11807351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34034F-EAD3-4CA0-A4CF-4BCCA26E075C}"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5266871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34034F-EAD3-4CA0-A4CF-4BCCA26E075C}"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4721781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4034F-EAD3-4CA0-A4CF-4BCCA26E075C}" type="datetimeFigureOut">
              <a:rPr lang="en-US" smtClean="0"/>
              <a:t>1/17/2019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EB246-CF97-40BE-A7E8-C55186EB7FA9}" type="slidenum">
              <a:rPr lang="en-US" smtClean="0"/>
              <a:t>‹N°›</a:t>
            </a:fld>
            <a:endParaRPr lang="en-US"/>
          </a:p>
        </p:txBody>
      </p:sp>
    </p:spTree>
    <p:extLst>
      <p:ext uri="{BB962C8B-B14F-4D97-AF65-F5344CB8AC3E}">
        <p14:creationId xmlns:p14="http://schemas.microsoft.com/office/powerpoint/2010/main" val="4272974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emf"/><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emf"/><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303C5-B1AD-441B-B8CD-7AC2AB2A0F2F}"/>
              </a:ext>
            </a:extLst>
          </p:cNvPr>
          <p:cNvSpPr txBox="1"/>
          <p:nvPr/>
        </p:nvSpPr>
        <p:spPr>
          <a:xfrm>
            <a:off x="182881" y="3010676"/>
            <a:ext cx="11788726" cy="1569660"/>
          </a:xfrm>
          <a:prstGeom prst="rect">
            <a:avLst/>
          </a:prstGeom>
          <a:noFill/>
        </p:spPr>
        <p:txBody>
          <a:bodyPr wrap="square" rtlCol="0">
            <a:spAutoFit/>
          </a:bodyPr>
          <a:lstStyle/>
          <a:p>
            <a:pPr algn="ctr"/>
            <a:r>
              <a:rPr lang="fr-FR" sz="3200" b="1" dirty="0"/>
              <a:t>Promotion et défense des Droits Humains des populations clés dans la riposte contre le VIH, un terrain encore inexploité par les organisations de défense des Droits de l'Homme en Guinée</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C629D9F-9103-48B2-8B9F-EB279343E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2176" y="4453727"/>
            <a:ext cx="1308187" cy="1314027"/>
          </a:xfrm>
          <a:prstGeom prst="rect">
            <a:avLst/>
          </a:prstGeom>
        </p:spPr>
      </p:pic>
      <p:pic>
        <p:nvPicPr>
          <p:cNvPr id="5" name="Picture 4">
            <a:extLst>
              <a:ext uri="{FF2B5EF4-FFF2-40B4-BE49-F238E27FC236}">
                <a16:creationId xmlns:a16="http://schemas.microsoft.com/office/drawing/2014/main" id="{4E1C7C73-8F0F-4746-95EA-E673EA55E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93" y="1781054"/>
            <a:ext cx="1224157" cy="1229622"/>
          </a:xfrm>
          <a:prstGeom prst="rect">
            <a:avLst/>
          </a:prstGeom>
        </p:spPr>
      </p:pic>
    </p:spTree>
    <p:extLst>
      <p:ext uri="{BB962C8B-B14F-4D97-AF65-F5344CB8AC3E}">
        <p14:creationId xmlns:p14="http://schemas.microsoft.com/office/powerpoint/2010/main" val="1859320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787" y="124350"/>
            <a:ext cx="6477000" cy="551048"/>
          </a:xfrm>
        </p:spPr>
        <p:txBody>
          <a:bodyPr vert="horz" lIns="91440" tIns="45720" rIns="91440" bIns="45720" rtlCol="0" anchor="ctr">
            <a:normAutofit fontScale="90000"/>
          </a:bodyPr>
          <a:lstStyle/>
          <a:p>
            <a:pPr algn="ctr"/>
            <a:r>
              <a:rPr lang="en-US" b="1" dirty="0" err="1">
                <a:solidFill>
                  <a:schemeClr val="tx1"/>
                </a:solidFill>
                <a:latin typeface="+mj-lt"/>
                <a:ea typeface="+mj-ea"/>
                <a:cs typeface="+mj-cs"/>
              </a:rPr>
              <a:t>Stratégie</a:t>
            </a:r>
            <a:r>
              <a:rPr lang="en-US" b="1" dirty="0">
                <a:solidFill>
                  <a:schemeClr val="tx1"/>
                </a:solidFill>
                <a:latin typeface="+mj-lt"/>
                <a:ea typeface="+mj-ea"/>
                <a:cs typeface="+mj-cs"/>
              </a:rPr>
              <a:t> 3 </a:t>
            </a:r>
          </a:p>
        </p:txBody>
      </p:sp>
      <p:sp>
        <p:nvSpPr>
          <p:cNvPr id="4" name="Triangle isocèle 2">
            <a:extLst>
              <a:ext uri="{FF2B5EF4-FFF2-40B4-BE49-F238E27FC236}">
                <a16:creationId xmlns:a16="http://schemas.microsoft.com/office/drawing/2014/main" id="{49AE0204-2241-495C-9B99-093EF34D971D}"/>
              </a:ext>
            </a:extLst>
          </p:cNvPr>
          <p:cNvSpPr/>
          <p:nvPr/>
        </p:nvSpPr>
        <p:spPr>
          <a:xfrm>
            <a:off x="3156018" y="1491078"/>
            <a:ext cx="5286375" cy="5037137"/>
          </a:xfrm>
          <a:prstGeom prst="triangle">
            <a:avLst>
              <a:gd name="adj" fmla="val 50518"/>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5" name="Connecteur droit avec flèche 9">
            <a:extLst>
              <a:ext uri="{FF2B5EF4-FFF2-40B4-BE49-F238E27FC236}">
                <a16:creationId xmlns:a16="http://schemas.microsoft.com/office/drawing/2014/main" id="{CCE0E1B9-5366-4D4E-AF26-34610D709C10}"/>
              </a:ext>
            </a:extLst>
          </p:cNvPr>
          <p:cNvCxnSpPr>
            <a:cxnSpLocks/>
          </p:cNvCxnSpPr>
          <p:nvPr/>
        </p:nvCxnSpPr>
        <p:spPr>
          <a:xfrm flipH="1">
            <a:off x="7710555" y="917990"/>
            <a:ext cx="1509714" cy="1247501"/>
          </a:xfrm>
          <a:prstGeom prst="straightConnector1">
            <a:avLst/>
          </a:prstGeom>
          <a:ln>
            <a:solidFill>
              <a:schemeClr val="accent6"/>
            </a:solidFill>
            <a:tailEnd type="triangle"/>
          </a:ln>
        </p:spPr>
        <p:style>
          <a:lnRef idx="3">
            <a:schemeClr val="accent1"/>
          </a:lnRef>
          <a:fillRef idx="0">
            <a:schemeClr val="accent1"/>
          </a:fillRef>
          <a:effectRef idx="2">
            <a:schemeClr val="accent1"/>
          </a:effectRef>
          <a:fontRef idx="minor">
            <a:schemeClr val="tx1"/>
          </a:fontRef>
        </p:style>
      </p:cxnSp>
      <p:sp>
        <p:nvSpPr>
          <p:cNvPr id="6" name="ZoneTexte 10">
            <a:extLst>
              <a:ext uri="{FF2B5EF4-FFF2-40B4-BE49-F238E27FC236}">
                <a16:creationId xmlns:a16="http://schemas.microsoft.com/office/drawing/2014/main" id="{DB591451-4FD8-42DE-B268-4B26D003F1D7}"/>
              </a:ext>
            </a:extLst>
          </p:cNvPr>
          <p:cNvSpPr txBox="1">
            <a:spLocks noChangeArrowheads="1"/>
          </p:cNvSpPr>
          <p:nvPr/>
        </p:nvSpPr>
        <p:spPr bwMode="auto">
          <a:xfrm>
            <a:off x="7755093" y="1916528"/>
            <a:ext cx="2633662" cy="922338"/>
          </a:xfrm>
          <a:prstGeom prst="rect">
            <a:avLst/>
          </a:prstGeom>
          <a:noFill/>
          <a:ln>
            <a:noFill/>
          </a:ln>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en-US" sz="1800" b="1" dirty="0"/>
              <a:t>Sécuriser le Sommet  pour faire adhérer la base</a:t>
            </a:r>
          </a:p>
        </p:txBody>
      </p:sp>
      <p:sp>
        <p:nvSpPr>
          <p:cNvPr id="7" name="ZoneTexte 11">
            <a:extLst>
              <a:ext uri="{FF2B5EF4-FFF2-40B4-BE49-F238E27FC236}">
                <a16:creationId xmlns:a16="http://schemas.microsoft.com/office/drawing/2014/main" id="{1C18F995-0BB0-4FC2-8BFE-FE4F850B9FCA}"/>
              </a:ext>
            </a:extLst>
          </p:cNvPr>
          <p:cNvSpPr txBox="1">
            <a:spLocks noChangeArrowheads="1"/>
          </p:cNvSpPr>
          <p:nvPr/>
        </p:nvSpPr>
        <p:spPr bwMode="auto">
          <a:xfrm>
            <a:off x="9232968" y="376653"/>
            <a:ext cx="2036762" cy="1477962"/>
          </a:xfrm>
          <a:prstGeom prst="rect">
            <a:avLst/>
          </a:prstGeom>
          <a:solidFill>
            <a:schemeClr val="accent2"/>
          </a:solidFill>
          <a:ln>
            <a:solidFill>
              <a:schemeClr val="accent6"/>
            </a:solidFill>
          </a:ln>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en-US" sz="1800" b="1" dirty="0"/>
              <a:t>PC, PVVIH Champions et réseau parlementaire VIH</a:t>
            </a:r>
          </a:p>
        </p:txBody>
      </p:sp>
      <p:cxnSp>
        <p:nvCxnSpPr>
          <p:cNvPr id="8" name="Connecteur droit avec flèche 14">
            <a:extLst>
              <a:ext uri="{FF2B5EF4-FFF2-40B4-BE49-F238E27FC236}">
                <a16:creationId xmlns:a16="http://schemas.microsoft.com/office/drawing/2014/main" id="{6846FD3D-3919-4B76-9441-41CA24E0BA73}"/>
              </a:ext>
            </a:extLst>
          </p:cNvPr>
          <p:cNvCxnSpPr>
            <a:cxnSpLocks/>
          </p:cNvCxnSpPr>
          <p:nvPr/>
        </p:nvCxnSpPr>
        <p:spPr>
          <a:xfrm>
            <a:off x="496445" y="4438271"/>
            <a:ext cx="2249856" cy="1405938"/>
          </a:xfrm>
          <a:prstGeom prst="straightConnector1">
            <a:avLst/>
          </a:prstGeom>
          <a:ln>
            <a:solidFill>
              <a:schemeClr val="accent6"/>
            </a:solidFill>
            <a:tailEnd type="triangle"/>
          </a:ln>
        </p:spPr>
        <p:style>
          <a:lnRef idx="3">
            <a:schemeClr val="accent1"/>
          </a:lnRef>
          <a:fillRef idx="0">
            <a:schemeClr val="accent1"/>
          </a:fillRef>
          <a:effectRef idx="2">
            <a:schemeClr val="accent1"/>
          </a:effectRef>
          <a:fontRef idx="minor">
            <a:schemeClr val="tx1"/>
          </a:fontRef>
        </p:style>
      </p:cxnSp>
      <p:sp>
        <p:nvSpPr>
          <p:cNvPr id="9" name="ZoneTexte 15">
            <a:extLst>
              <a:ext uri="{FF2B5EF4-FFF2-40B4-BE49-F238E27FC236}">
                <a16:creationId xmlns:a16="http://schemas.microsoft.com/office/drawing/2014/main" id="{E60EAA61-508D-4DBB-8B8C-25DF79A9BD25}"/>
              </a:ext>
            </a:extLst>
          </p:cNvPr>
          <p:cNvSpPr txBox="1">
            <a:spLocks noChangeArrowheads="1"/>
          </p:cNvSpPr>
          <p:nvPr/>
        </p:nvSpPr>
        <p:spPr bwMode="auto">
          <a:xfrm>
            <a:off x="177781" y="3516833"/>
            <a:ext cx="1031875" cy="922337"/>
          </a:xfrm>
          <a:prstGeom prst="rect">
            <a:avLst/>
          </a:prstGeom>
          <a:solidFill>
            <a:schemeClr val="accent2"/>
          </a:solidFill>
          <a:ln>
            <a:solidFill>
              <a:schemeClr val="accent6"/>
            </a:solidFill>
          </a:ln>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en-US" sz="1800" b="1"/>
              <a:t>SR, OSC et ODDH</a:t>
            </a:r>
          </a:p>
        </p:txBody>
      </p:sp>
      <p:sp>
        <p:nvSpPr>
          <p:cNvPr id="10" name="ZoneTexte 18">
            <a:extLst>
              <a:ext uri="{FF2B5EF4-FFF2-40B4-BE49-F238E27FC236}">
                <a16:creationId xmlns:a16="http://schemas.microsoft.com/office/drawing/2014/main" id="{CC34E9CE-4EF2-4000-910C-4ACCAC1B2312}"/>
              </a:ext>
            </a:extLst>
          </p:cNvPr>
          <p:cNvSpPr txBox="1">
            <a:spLocks noChangeArrowheads="1"/>
          </p:cNvSpPr>
          <p:nvPr/>
        </p:nvSpPr>
        <p:spPr bwMode="auto">
          <a:xfrm>
            <a:off x="86728" y="5567738"/>
            <a:ext cx="2632075" cy="646112"/>
          </a:xfrm>
          <a:prstGeom prst="rect">
            <a:avLst/>
          </a:prstGeom>
          <a:noFill/>
          <a:ln>
            <a:noFill/>
          </a:ln>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en-US" sz="1800" b="1" dirty="0"/>
              <a:t>Sécuriser la base pour faire adhérer le Sommet</a:t>
            </a:r>
          </a:p>
        </p:txBody>
      </p:sp>
      <p:sp>
        <p:nvSpPr>
          <p:cNvPr id="11" name="Rectangle 10">
            <a:extLst>
              <a:ext uri="{FF2B5EF4-FFF2-40B4-BE49-F238E27FC236}">
                <a16:creationId xmlns:a16="http://schemas.microsoft.com/office/drawing/2014/main" id="{991027FB-51CC-417D-BD05-201DD522EA69}"/>
              </a:ext>
            </a:extLst>
          </p:cNvPr>
          <p:cNvSpPr/>
          <p:nvPr/>
        </p:nvSpPr>
        <p:spPr>
          <a:xfrm>
            <a:off x="3992630" y="1854615"/>
            <a:ext cx="3670300" cy="1150938"/>
          </a:xfrm>
          <a:prstGeom prst="rect">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Leaders élus et nommés, Les membres du Parlement Juges et Institutions républicaines</a:t>
            </a:r>
            <a:endParaRPr lang="en-US" sz="1100" b="1" dirty="0"/>
          </a:p>
        </p:txBody>
      </p:sp>
      <p:sp>
        <p:nvSpPr>
          <p:cNvPr id="12" name="Rectangle 11">
            <a:extLst>
              <a:ext uri="{FF2B5EF4-FFF2-40B4-BE49-F238E27FC236}">
                <a16:creationId xmlns:a16="http://schemas.microsoft.com/office/drawing/2014/main" id="{3E2083AD-9CB6-4D15-A97C-693D7190634C}"/>
              </a:ext>
            </a:extLst>
          </p:cNvPr>
          <p:cNvSpPr/>
          <p:nvPr/>
        </p:nvSpPr>
        <p:spPr>
          <a:xfrm>
            <a:off x="3251268" y="4994690"/>
            <a:ext cx="5097462" cy="1349375"/>
          </a:xfrm>
          <a:prstGeom prst="rect">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t>Les jeunes ,médias, HU, Avocats /, </a:t>
            </a:r>
            <a:r>
              <a:rPr lang="en-US" sz="2000" b="1" dirty="0"/>
              <a:t>Media</a:t>
            </a:r>
          </a:p>
          <a:p>
            <a:pPr algn="ctr">
              <a:defRPr/>
            </a:pPr>
            <a:r>
              <a:rPr lang="fr-FR" sz="1600" b="1" dirty="0"/>
              <a:t>Communicateurs traditionnels; population générale</a:t>
            </a:r>
            <a:endParaRPr lang="en-US" sz="1600" b="1" dirty="0"/>
          </a:p>
        </p:txBody>
      </p:sp>
      <p:sp>
        <p:nvSpPr>
          <p:cNvPr id="13" name="ZoneTexte 24">
            <a:extLst>
              <a:ext uri="{FF2B5EF4-FFF2-40B4-BE49-F238E27FC236}">
                <a16:creationId xmlns:a16="http://schemas.microsoft.com/office/drawing/2014/main" id="{2439FB46-C48A-4888-ADBF-BE37D961E3C9}"/>
              </a:ext>
            </a:extLst>
          </p:cNvPr>
          <p:cNvSpPr txBox="1">
            <a:spLocks noChangeArrowheads="1"/>
          </p:cNvSpPr>
          <p:nvPr/>
        </p:nvSpPr>
        <p:spPr bwMode="auto">
          <a:xfrm>
            <a:off x="2611505" y="3946940"/>
            <a:ext cx="1276350" cy="400050"/>
          </a:xfrm>
          <a:prstGeom prst="rect">
            <a:avLst/>
          </a:prstGeom>
          <a:solidFill>
            <a:schemeClr val="accent2"/>
          </a:solidFill>
          <a:ln>
            <a:solidFill>
              <a:schemeClr val="accent6"/>
            </a:solidFill>
          </a:ln>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fr-FR" altLang="en-US" sz="2000" b="1"/>
              <a:t>Influence</a:t>
            </a:r>
          </a:p>
        </p:txBody>
      </p:sp>
      <p:sp>
        <p:nvSpPr>
          <p:cNvPr id="14" name="Flèche courbée vers le haut 25">
            <a:extLst>
              <a:ext uri="{FF2B5EF4-FFF2-40B4-BE49-F238E27FC236}">
                <a16:creationId xmlns:a16="http://schemas.microsoft.com/office/drawing/2014/main" id="{A8687812-7FA8-4572-BDDC-0D5934001CC6}"/>
              </a:ext>
            </a:extLst>
          </p:cNvPr>
          <p:cNvSpPr/>
          <p:nvPr/>
        </p:nvSpPr>
        <p:spPr>
          <a:xfrm rot="14967244">
            <a:off x="7287487" y="3280984"/>
            <a:ext cx="2627312" cy="1250950"/>
          </a:xfrm>
          <a:prstGeom prst="curvedUpArrow">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5" name="ZoneTexte 26">
            <a:extLst>
              <a:ext uri="{FF2B5EF4-FFF2-40B4-BE49-F238E27FC236}">
                <a16:creationId xmlns:a16="http://schemas.microsoft.com/office/drawing/2014/main" id="{FB82EA56-556C-4A5C-9372-5A4F9D93EDB6}"/>
              </a:ext>
            </a:extLst>
          </p:cNvPr>
          <p:cNvSpPr txBox="1">
            <a:spLocks noChangeArrowheads="1"/>
          </p:cNvSpPr>
          <p:nvPr/>
        </p:nvSpPr>
        <p:spPr bwMode="auto">
          <a:xfrm>
            <a:off x="7710555" y="3946940"/>
            <a:ext cx="1276350" cy="400050"/>
          </a:xfrm>
          <a:prstGeom prst="rect">
            <a:avLst/>
          </a:prstGeom>
          <a:solidFill>
            <a:schemeClr val="accent2"/>
          </a:solidFill>
          <a:ln>
            <a:solidFill>
              <a:schemeClr val="accent6"/>
            </a:solidFill>
          </a:ln>
        </p:spPr>
        <p:txBody>
          <a:bodyPr>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fr-FR" altLang="en-US" sz="2000" b="1"/>
              <a:t>Influence</a:t>
            </a:r>
          </a:p>
        </p:txBody>
      </p:sp>
      <p:sp>
        <p:nvSpPr>
          <p:cNvPr id="16" name="Flèche courbée vers la droite 23">
            <a:extLst>
              <a:ext uri="{FF2B5EF4-FFF2-40B4-BE49-F238E27FC236}">
                <a16:creationId xmlns:a16="http://schemas.microsoft.com/office/drawing/2014/main" id="{FB950339-2734-4C48-ABFF-71BDEF8D53A5}"/>
              </a:ext>
            </a:extLst>
          </p:cNvPr>
          <p:cNvSpPr/>
          <p:nvPr/>
        </p:nvSpPr>
        <p:spPr>
          <a:xfrm rot="315405">
            <a:off x="2324168" y="2468978"/>
            <a:ext cx="1247775" cy="3938587"/>
          </a:xfrm>
          <a:prstGeom prst="curvedRightArrow">
            <a:avLst>
              <a:gd name="adj1" fmla="val 25000"/>
              <a:gd name="adj2" fmla="val 110753"/>
              <a:gd name="adj3" fmla="val 3966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21" name="Title 1">
            <a:extLst>
              <a:ext uri="{FF2B5EF4-FFF2-40B4-BE49-F238E27FC236}">
                <a16:creationId xmlns:a16="http://schemas.microsoft.com/office/drawing/2014/main" id="{02CE7455-E52B-4CB7-BA63-49C19D18AE61}"/>
              </a:ext>
            </a:extLst>
          </p:cNvPr>
          <p:cNvSpPr txBox="1">
            <a:spLocks/>
          </p:cNvSpPr>
          <p:nvPr/>
        </p:nvSpPr>
        <p:spPr>
          <a:xfrm>
            <a:off x="26858" y="1144547"/>
            <a:ext cx="3666102" cy="55104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t>Finalité</a:t>
            </a:r>
            <a:endParaRPr lang="en-US" b="1" dirty="0"/>
          </a:p>
        </p:txBody>
      </p:sp>
    </p:spTree>
    <p:extLst>
      <p:ext uri="{BB962C8B-B14F-4D97-AF65-F5344CB8AC3E}">
        <p14:creationId xmlns:p14="http://schemas.microsoft.com/office/powerpoint/2010/main" val="38951441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174" y="0"/>
            <a:ext cx="10515600" cy="721553"/>
          </a:xfrm>
        </p:spPr>
        <p:txBody>
          <a:bodyPr/>
          <a:lstStyle/>
          <a:p>
            <a:pPr algn="ctr"/>
            <a:r>
              <a:rPr lang="en-US" b="1" dirty="0" err="1"/>
              <a:t>Résultats</a:t>
            </a:r>
            <a:r>
              <a:rPr lang="en-US" b="1" dirty="0"/>
              <a:t> 1 </a:t>
            </a:r>
          </a:p>
        </p:txBody>
      </p:sp>
      <p:sp>
        <p:nvSpPr>
          <p:cNvPr id="3" name="Content Placeholder 2"/>
          <p:cNvSpPr>
            <a:spLocks noGrp="1"/>
          </p:cNvSpPr>
          <p:nvPr>
            <p:ph idx="1"/>
          </p:nvPr>
        </p:nvSpPr>
        <p:spPr>
          <a:xfrm>
            <a:off x="159026" y="579921"/>
            <a:ext cx="11926956" cy="5900392"/>
          </a:xfrm>
        </p:spPr>
        <p:txBody>
          <a:bodyPr>
            <a:normAutofit/>
          </a:bodyPr>
          <a:lstStyle/>
          <a:p>
            <a:pPr algn="just">
              <a:lnSpc>
                <a:spcPct val="150000"/>
              </a:lnSpc>
              <a:buFont typeface="Wingdings" panose="05000000000000000000" pitchFamily="2" charset="2"/>
              <a:buChar char="v"/>
              <a:defRPr/>
            </a:pPr>
            <a:r>
              <a:rPr kumimoji="1" lang="fr-FR" altLang="fr-FR" b="1" dirty="0">
                <a:cs typeface="Times New Roman" panose="02020603050405020304" pitchFamily="18" charset="0"/>
              </a:rPr>
              <a:t>Recrutement d’un bureau exécutif pour le réseau des PVVIH;</a:t>
            </a:r>
          </a:p>
          <a:p>
            <a:pPr algn="just">
              <a:lnSpc>
                <a:spcPct val="150000"/>
              </a:lnSpc>
              <a:buFont typeface="Wingdings" panose="05000000000000000000" pitchFamily="2" charset="2"/>
              <a:buChar char="v"/>
              <a:defRPr/>
            </a:pPr>
            <a:r>
              <a:rPr kumimoji="1" lang="fr-FR" altLang="fr-FR" b="1" dirty="0">
                <a:cs typeface="Times New Roman" panose="02020603050405020304" pitchFamily="18" charset="0"/>
              </a:rPr>
              <a:t>Un centre communautaire combiné HSH et PS (+ clinique juridique);</a:t>
            </a:r>
          </a:p>
          <a:p>
            <a:pPr algn="just">
              <a:lnSpc>
                <a:spcPct val="150000"/>
              </a:lnSpc>
              <a:buFont typeface="Wingdings" panose="05000000000000000000" pitchFamily="2" charset="2"/>
              <a:buChar char="v"/>
              <a:defRPr/>
            </a:pPr>
            <a:r>
              <a:rPr kumimoji="1" lang="fr-FR" b="1" dirty="0">
                <a:cs typeface="Times New Roman" panose="02020603050405020304" pitchFamily="18" charset="0"/>
              </a:rPr>
              <a:t>Plusieurs formations (5)  sur les Droits et appuis organisationnels pour les associations de population clé (2) et  réseau de PVVIH;</a:t>
            </a:r>
          </a:p>
          <a:p>
            <a:pPr algn="just">
              <a:lnSpc>
                <a:spcPct val="150000"/>
              </a:lnSpc>
              <a:buFont typeface="Wingdings" panose="05000000000000000000" pitchFamily="2" charset="2"/>
              <a:buChar char="v"/>
              <a:defRPr/>
            </a:pPr>
            <a:r>
              <a:rPr lang="fr-FR" b="1" dirty="0"/>
              <a:t>Appui de l’Observatoire Communautaire sur l’Accès aux Services de Santé (OCASS);</a:t>
            </a:r>
          </a:p>
          <a:p>
            <a:pPr algn="just">
              <a:lnSpc>
                <a:spcPct val="150000"/>
              </a:lnSpc>
              <a:buFont typeface="Wingdings" panose="05000000000000000000" pitchFamily="2" charset="2"/>
              <a:buChar char="v"/>
              <a:defRPr/>
            </a:pPr>
            <a:r>
              <a:rPr lang="fr-FR" b="1" dirty="0"/>
              <a:t>Un groupe de champion de 8 membres créer et composé de 2 parlementaires engagés ;</a:t>
            </a:r>
          </a:p>
          <a:p>
            <a:pPr marL="0" indent="0" algn="just">
              <a:lnSpc>
                <a:spcPct val="150000"/>
              </a:lnSpc>
              <a:buFont typeface="Symbol" panose="05050102010706020507" pitchFamily="18" charset="2"/>
              <a:buNone/>
              <a:defRPr/>
            </a:pPr>
            <a:endParaRPr lang="en-US" dirty="0"/>
          </a:p>
        </p:txBody>
      </p:sp>
    </p:spTree>
    <p:extLst>
      <p:ext uri="{BB962C8B-B14F-4D97-AF65-F5344CB8AC3E}">
        <p14:creationId xmlns:p14="http://schemas.microsoft.com/office/powerpoint/2010/main" val="41860589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174" y="0"/>
            <a:ext cx="10515600" cy="721553"/>
          </a:xfrm>
        </p:spPr>
        <p:txBody>
          <a:bodyPr/>
          <a:lstStyle/>
          <a:p>
            <a:pPr algn="ctr"/>
            <a:r>
              <a:rPr lang="en-US" b="1" dirty="0" err="1"/>
              <a:t>Résultats</a:t>
            </a:r>
            <a:r>
              <a:rPr lang="en-US" b="1" dirty="0"/>
              <a:t> 2 </a:t>
            </a:r>
          </a:p>
        </p:txBody>
      </p:sp>
      <p:sp>
        <p:nvSpPr>
          <p:cNvPr id="3" name="Content Placeholder 2"/>
          <p:cNvSpPr>
            <a:spLocks noGrp="1"/>
          </p:cNvSpPr>
          <p:nvPr>
            <p:ph idx="1"/>
          </p:nvPr>
        </p:nvSpPr>
        <p:spPr>
          <a:xfrm>
            <a:off x="159026" y="473903"/>
            <a:ext cx="11926956" cy="5767871"/>
          </a:xfrm>
        </p:spPr>
        <p:txBody>
          <a:bodyPr>
            <a:normAutofit fontScale="92500"/>
          </a:bodyPr>
          <a:lstStyle/>
          <a:p>
            <a:pPr algn="just">
              <a:lnSpc>
                <a:spcPct val="150000"/>
              </a:lnSpc>
              <a:buFont typeface="Wingdings" panose="05000000000000000000" pitchFamily="2" charset="2"/>
              <a:buChar char="v"/>
              <a:defRPr/>
            </a:pPr>
            <a:r>
              <a:rPr lang="fr-FR" altLang="fr-FR" sz="2400" b="1" dirty="0">
                <a:highlight>
                  <a:srgbClr val="FFFF00"/>
                </a:highlight>
                <a:cs typeface="Aharoni" panose="02010803020104030203" pitchFamily="2" charset="-79"/>
              </a:rPr>
              <a:t>154</a:t>
            </a:r>
            <a:r>
              <a:rPr lang="fr-FR" altLang="fr-FR" sz="2400" b="1" dirty="0">
                <a:cs typeface="Aharoni" panose="02010803020104030203" pitchFamily="2" charset="-79"/>
              </a:rPr>
              <a:t> Elus locaux des localités abritant les services adaptés touchés;</a:t>
            </a:r>
          </a:p>
          <a:p>
            <a:pPr algn="just">
              <a:lnSpc>
                <a:spcPct val="150000"/>
              </a:lnSpc>
              <a:buFont typeface="Wingdings" panose="05000000000000000000" pitchFamily="2" charset="2"/>
              <a:buChar char="v"/>
              <a:defRPr/>
            </a:pPr>
            <a:r>
              <a:rPr lang="fr-FR" altLang="fr-FR" sz="2400" b="1" dirty="0">
                <a:latin typeface="Aharoni" panose="02010803020104030203" pitchFamily="2" charset="-79"/>
                <a:cs typeface="Aharoni" panose="02010803020104030203" pitchFamily="2" charset="-79"/>
              </a:rPr>
              <a:t>Jeunes (organisations de jeune) : </a:t>
            </a:r>
            <a:r>
              <a:rPr lang="fr-FR" altLang="fr-FR" sz="2400" b="1" dirty="0">
                <a:solidFill>
                  <a:srgbClr val="002A00"/>
                </a:solidFill>
                <a:highlight>
                  <a:srgbClr val="FFFF00"/>
                </a:highlight>
                <a:latin typeface="Aharoni" panose="02010803020104030203" pitchFamily="2" charset="-79"/>
                <a:cs typeface="Aharoni" panose="02010803020104030203" pitchFamily="2" charset="-79"/>
              </a:rPr>
              <a:t>249</a:t>
            </a:r>
            <a:endParaRPr lang="fr-FR" altLang="fr-FR" sz="2400" b="1" dirty="0">
              <a:highlight>
                <a:srgbClr val="FFFF00"/>
              </a:highlight>
              <a:cs typeface="Aharoni" panose="02010803020104030203" pitchFamily="2" charset="-79"/>
            </a:endParaRPr>
          </a:p>
          <a:p>
            <a:pPr algn="just">
              <a:lnSpc>
                <a:spcPct val="150000"/>
              </a:lnSpc>
              <a:buFont typeface="Wingdings" panose="05000000000000000000" pitchFamily="2" charset="2"/>
              <a:buChar char="v"/>
              <a:defRPr/>
            </a:pPr>
            <a:r>
              <a:rPr lang="fr-FR" altLang="fr-FR" sz="2400" b="1" dirty="0">
                <a:cs typeface="Aharoni" panose="02010803020104030203" pitchFamily="2" charset="-79"/>
              </a:rPr>
              <a:t>Magistrats et avocats : </a:t>
            </a:r>
            <a:r>
              <a:rPr lang="fr-FR" altLang="fr-FR" sz="2400" b="1" dirty="0">
                <a:highlight>
                  <a:srgbClr val="FFFF00"/>
                </a:highlight>
                <a:cs typeface="Aharoni" panose="02010803020104030203" pitchFamily="2" charset="-79"/>
              </a:rPr>
              <a:t>59</a:t>
            </a:r>
          </a:p>
          <a:p>
            <a:pPr algn="just">
              <a:lnSpc>
                <a:spcPct val="150000"/>
              </a:lnSpc>
              <a:buFont typeface="Wingdings" panose="05000000000000000000" pitchFamily="2" charset="2"/>
              <a:buChar char="v"/>
              <a:defRPr/>
            </a:pPr>
            <a:r>
              <a:rPr lang="fr-FR" altLang="fr-FR" sz="2400" b="1" dirty="0">
                <a:cs typeface="Aharoni" panose="02010803020104030203" pitchFamily="2" charset="-79"/>
              </a:rPr>
              <a:t>Policiers et Hommes en uniforme (militaires, gendarmes): </a:t>
            </a:r>
            <a:r>
              <a:rPr lang="fr-FR" altLang="fr-FR" sz="2400" b="1" dirty="0">
                <a:highlight>
                  <a:srgbClr val="FFFF00"/>
                </a:highlight>
                <a:cs typeface="Aharoni" panose="02010803020104030203" pitchFamily="2" charset="-79"/>
              </a:rPr>
              <a:t>218</a:t>
            </a:r>
            <a:r>
              <a:rPr lang="fr-FR" altLang="fr-FR" sz="2400" b="1" dirty="0">
                <a:cs typeface="Aharoni" panose="02010803020104030203" pitchFamily="2" charset="-79"/>
              </a:rPr>
              <a:t> y compris les régisseurs de prison. </a:t>
            </a:r>
          </a:p>
          <a:p>
            <a:pPr algn="just">
              <a:lnSpc>
                <a:spcPct val="150000"/>
              </a:lnSpc>
              <a:buFont typeface="Wingdings" panose="05000000000000000000" pitchFamily="2" charset="2"/>
              <a:buChar char="v"/>
              <a:defRPr/>
            </a:pPr>
            <a:r>
              <a:rPr lang="fr-FR" altLang="fr-FR" sz="2400" b="1" dirty="0">
                <a:highlight>
                  <a:srgbClr val="FFFF00"/>
                </a:highlight>
                <a:cs typeface="Aharoni" panose="02010803020104030203" pitchFamily="2" charset="-79"/>
              </a:rPr>
              <a:t>13 </a:t>
            </a:r>
            <a:r>
              <a:rPr lang="fr-FR" altLang="fr-FR" sz="2400" b="1" dirty="0">
                <a:cs typeface="Aharoni" panose="02010803020104030203" pitchFamily="2" charset="-79"/>
              </a:rPr>
              <a:t>patrons de presse touchés</a:t>
            </a:r>
          </a:p>
          <a:p>
            <a:pPr algn="just">
              <a:lnSpc>
                <a:spcPct val="150000"/>
              </a:lnSpc>
              <a:buFont typeface="Wingdings" panose="05000000000000000000" pitchFamily="2" charset="2"/>
              <a:buChar char="v"/>
              <a:defRPr/>
            </a:pPr>
            <a:r>
              <a:rPr lang="fr-FR" altLang="fr-FR" sz="2400" b="1" dirty="0">
                <a:cs typeface="Aharoni" panose="02010803020104030203" pitchFamily="2" charset="-79"/>
              </a:rPr>
              <a:t>Journalistes: </a:t>
            </a:r>
            <a:r>
              <a:rPr lang="fr-FR" altLang="fr-FR" sz="2400" b="1" dirty="0">
                <a:highlight>
                  <a:srgbClr val="FFFF00"/>
                </a:highlight>
                <a:cs typeface="Aharoni" panose="02010803020104030203" pitchFamily="2" charset="-79"/>
              </a:rPr>
              <a:t>109 </a:t>
            </a:r>
            <a:r>
              <a:rPr lang="fr-FR" altLang="fr-FR" sz="2400" b="1" dirty="0">
                <a:cs typeface="Aharoni" panose="02010803020104030203" pitchFamily="2" charset="-79"/>
              </a:rPr>
              <a:t>des médias les plus consultés, lus et écoutés</a:t>
            </a:r>
          </a:p>
          <a:p>
            <a:pPr algn="just">
              <a:lnSpc>
                <a:spcPct val="150000"/>
              </a:lnSpc>
              <a:buFont typeface="Wingdings" panose="05000000000000000000" pitchFamily="2" charset="2"/>
              <a:buChar char="v"/>
              <a:defRPr/>
            </a:pPr>
            <a:r>
              <a:rPr lang="fr-FR" altLang="fr-FR" sz="2400" b="1" dirty="0">
                <a:cs typeface="Aharoni" panose="02010803020104030203" pitchFamily="2" charset="-79"/>
              </a:rPr>
              <a:t>Les communicateurs traditionnels : </a:t>
            </a:r>
            <a:r>
              <a:rPr lang="fr-FR" altLang="fr-FR" sz="2400" b="1" dirty="0">
                <a:highlight>
                  <a:srgbClr val="FFFF00"/>
                </a:highlight>
                <a:cs typeface="Aharoni" panose="02010803020104030203" pitchFamily="2" charset="-79"/>
              </a:rPr>
              <a:t>62</a:t>
            </a:r>
            <a:endParaRPr lang="fr-FR" sz="2400" b="1" dirty="0">
              <a:highlight>
                <a:srgbClr val="FFFF00"/>
              </a:highlight>
              <a:cs typeface="Aharoni" panose="02010803020104030203" pitchFamily="2" charset="-79"/>
            </a:endParaRPr>
          </a:p>
          <a:p>
            <a:pPr algn="just">
              <a:lnSpc>
                <a:spcPct val="150000"/>
              </a:lnSpc>
              <a:buFont typeface="Wingdings" panose="05000000000000000000" pitchFamily="2" charset="2"/>
              <a:buChar char="v"/>
              <a:defRPr/>
            </a:pPr>
            <a:r>
              <a:rPr kumimoji="1" lang="en-US" altLang="fr-FR" sz="2400" b="1" dirty="0">
                <a:highlight>
                  <a:srgbClr val="FFFF00"/>
                </a:highlight>
                <a:cs typeface="Times New Roman" panose="02020603050405020304" pitchFamily="18" charset="0"/>
              </a:rPr>
              <a:t>11</a:t>
            </a:r>
            <a:r>
              <a:rPr kumimoji="1" lang="en-US" altLang="fr-FR" sz="2400" b="1" dirty="0">
                <a:cs typeface="Times New Roman" panose="02020603050405020304" pitchFamily="18" charset="0"/>
              </a:rPr>
              <a:t> </a:t>
            </a:r>
            <a:r>
              <a:rPr kumimoji="1" lang="en-US" altLang="fr-FR" sz="2400" b="1" dirty="0" err="1">
                <a:cs typeface="Times New Roman" panose="02020603050405020304" pitchFamily="18" charset="0"/>
              </a:rPr>
              <a:t>parlementaires</a:t>
            </a:r>
            <a:r>
              <a:rPr kumimoji="1" lang="en-US" altLang="fr-FR" sz="2400" b="1" dirty="0">
                <a:cs typeface="Times New Roman" panose="02020603050405020304" pitchFamily="18" charset="0"/>
              </a:rPr>
              <a:t> touches </a:t>
            </a:r>
            <a:r>
              <a:rPr kumimoji="1" lang="en-US" altLang="fr-FR" sz="2400" b="1" dirty="0" err="1">
                <a:cs typeface="Times New Roman" panose="02020603050405020304" pitchFamily="18" charset="0"/>
              </a:rPr>
              <a:t>dont</a:t>
            </a:r>
            <a:r>
              <a:rPr kumimoji="1" lang="en-US" altLang="fr-FR" sz="2400" b="1" dirty="0">
                <a:cs typeface="Times New Roman" panose="02020603050405020304" pitchFamily="18" charset="0"/>
              </a:rPr>
              <a:t> le president de </a:t>
            </a:r>
            <a:r>
              <a:rPr kumimoji="1" lang="en-US" altLang="fr-FR" sz="2400" b="1" dirty="0" err="1">
                <a:cs typeface="Times New Roman" panose="02020603050405020304" pitchFamily="18" charset="0"/>
              </a:rPr>
              <a:t>l’assemblé</a:t>
            </a:r>
            <a:r>
              <a:rPr kumimoji="1" lang="en-US" altLang="fr-FR" sz="2400" b="1" dirty="0">
                <a:cs typeface="Times New Roman" panose="02020603050405020304" pitchFamily="18" charset="0"/>
              </a:rPr>
              <a:t> </a:t>
            </a:r>
          </a:p>
          <a:p>
            <a:pPr algn="just">
              <a:lnSpc>
                <a:spcPct val="150000"/>
              </a:lnSpc>
              <a:buFont typeface="Wingdings" panose="05000000000000000000" pitchFamily="2" charset="2"/>
              <a:buChar char="v"/>
              <a:defRPr/>
            </a:pPr>
            <a:r>
              <a:rPr kumimoji="1" lang="en-US" altLang="fr-FR" sz="2400" b="1" dirty="0">
                <a:highlight>
                  <a:srgbClr val="FFFF00"/>
                </a:highlight>
                <a:cs typeface="Times New Roman" panose="02020603050405020304" pitchFamily="18" charset="0"/>
              </a:rPr>
              <a:t>9</a:t>
            </a:r>
            <a:r>
              <a:rPr kumimoji="1" lang="en-US" altLang="fr-FR" sz="2400" b="1" dirty="0">
                <a:cs typeface="Times New Roman" panose="02020603050405020304" pitchFamily="18" charset="0"/>
              </a:rPr>
              <a:t> </a:t>
            </a:r>
            <a:r>
              <a:rPr kumimoji="1" lang="en-US" altLang="fr-FR" sz="2400" b="1" dirty="0" err="1">
                <a:cs typeface="Times New Roman" panose="02020603050405020304" pitchFamily="18" charset="0"/>
              </a:rPr>
              <a:t>membres</a:t>
            </a:r>
            <a:r>
              <a:rPr kumimoji="1" lang="en-US" altLang="fr-FR" sz="2400" b="1" dirty="0">
                <a:cs typeface="Times New Roman" panose="02020603050405020304" pitchFamily="18" charset="0"/>
              </a:rPr>
              <a:t> du </a:t>
            </a:r>
            <a:r>
              <a:rPr kumimoji="1" lang="en-US" altLang="fr-FR" sz="2400" b="1" dirty="0" err="1">
                <a:cs typeface="Times New Roman" panose="02020603050405020304" pitchFamily="18" charset="0"/>
              </a:rPr>
              <a:t>gouvernement</a:t>
            </a:r>
            <a:r>
              <a:rPr kumimoji="1" lang="en-US" altLang="fr-FR" sz="2400" b="1" dirty="0">
                <a:cs typeface="Times New Roman" panose="02020603050405020304" pitchFamily="18" charset="0"/>
              </a:rPr>
              <a:t> </a:t>
            </a:r>
            <a:r>
              <a:rPr kumimoji="1" lang="en-US" altLang="fr-FR" sz="2400" b="1" dirty="0" err="1">
                <a:cs typeface="Times New Roman" panose="02020603050405020304" pitchFamily="18" charset="0"/>
              </a:rPr>
              <a:t>dont</a:t>
            </a:r>
            <a:r>
              <a:rPr kumimoji="1" lang="en-US" altLang="fr-FR" sz="2400" b="1" dirty="0">
                <a:cs typeface="Times New Roman" panose="02020603050405020304" pitchFamily="18" charset="0"/>
              </a:rPr>
              <a:t> 5 </a:t>
            </a:r>
            <a:r>
              <a:rPr kumimoji="1" lang="en-US" altLang="fr-FR" sz="2400" b="1" dirty="0" err="1">
                <a:cs typeface="Times New Roman" panose="02020603050405020304" pitchFamily="18" charset="0"/>
              </a:rPr>
              <a:t>ministres</a:t>
            </a:r>
            <a:r>
              <a:rPr kumimoji="1" lang="en-US" altLang="fr-FR" sz="2400" b="1" dirty="0">
                <a:cs typeface="Times New Roman" panose="02020603050405020304" pitchFamily="18" charset="0"/>
              </a:rPr>
              <a:t> </a:t>
            </a:r>
            <a:r>
              <a:rPr kumimoji="1" lang="en-US" altLang="fr-FR" sz="2400" b="1" dirty="0" err="1">
                <a:cs typeface="Times New Roman" panose="02020603050405020304" pitchFamily="18" charset="0"/>
              </a:rPr>
              <a:t>touchés</a:t>
            </a:r>
            <a:endParaRPr kumimoji="1" lang="en-US" altLang="fr-FR" sz="2400" b="1" dirty="0">
              <a:cs typeface="Times New Roman" panose="02020603050405020304" pitchFamily="18" charset="0"/>
            </a:endParaRPr>
          </a:p>
        </p:txBody>
      </p:sp>
    </p:spTree>
    <p:extLst>
      <p:ext uri="{BB962C8B-B14F-4D97-AF65-F5344CB8AC3E}">
        <p14:creationId xmlns:p14="http://schemas.microsoft.com/office/powerpoint/2010/main" val="5729249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174" y="0"/>
            <a:ext cx="10515600" cy="721553"/>
          </a:xfrm>
        </p:spPr>
        <p:txBody>
          <a:bodyPr/>
          <a:lstStyle/>
          <a:p>
            <a:pPr algn="ctr"/>
            <a:r>
              <a:rPr lang="en-US" b="1" dirty="0" err="1"/>
              <a:t>Résultats</a:t>
            </a:r>
            <a:r>
              <a:rPr lang="en-US" b="1" dirty="0"/>
              <a:t> 2 </a:t>
            </a:r>
          </a:p>
        </p:txBody>
      </p:sp>
      <p:pic>
        <p:nvPicPr>
          <p:cNvPr id="6" name="Picture 4">
            <a:extLst>
              <a:ext uri="{FF2B5EF4-FFF2-40B4-BE49-F238E27FC236}">
                <a16:creationId xmlns:a16="http://schemas.microsoft.com/office/drawing/2014/main" id="{0CE91322-159D-45A8-9461-85E5F44515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4027" y="721553"/>
            <a:ext cx="7942083" cy="446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 de texte 43">
            <a:extLst>
              <a:ext uri="{FF2B5EF4-FFF2-40B4-BE49-F238E27FC236}">
                <a16:creationId xmlns:a16="http://schemas.microsoft.com/office/drawing/2014/main" id="{8FC8FBC9-2CC6-458A-AA9B-484A63BAB4AB}"/>
              </a:ext>
            </a:extLst>
          </p:cNvPr>
          <p:cNvSpPr txBox="1"/>
          <p:nvPr/>
        </p:nvSpPr>
        <p:spPr>
          <a:xfrm>
            <a:off x="1854027" y="5293969"/>
            <a:ext cx="7942083" cy="129218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fr-FR" sz="2400" b="1" dirty="0">
                <a:ea typeface="Calibri" panose="020F0502020204030204" pitchFamily="34" charset="0"/>
                <a:cs typeface="Times New Roman" panose="02020603050405020304" pitchFamily="18" charset="0"/>
              </a:rPr>
              <a:t>Déjeuner Plaidoyer avec la Ministre de l’Action Sociale et son département  avec l’appui d’une Femme parlementaire et d’une championne </a:t>
            </a:r>
            <a:endParaRPr lang="en-US" sz="24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48127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36581"/>
            <a:ext cx="11926956" cy="473903"/>
          </a:xfrm>
        </p:spPr>
        <p:txBody>
          <a:bodyPr>
            <a:noAutofit/>
          </a:bodyPr>
          <a:lstStyle/>
          <a:p>
            <a:pPr algn="ctr"/>
            <a:r>
              <a:rPr lang="en-US" b="1" dirty="0" err="1"/>
              <a:t>Résultats</a:t>
            </a:r>
            <a:r>
              <a:rPr lang="en-US" b="1" dirty="0"/>
              <a:t> 3 </a:t>
            </a:r>
          </a:p>
        </p:txBody>
      </p:sp>
      <p:sp>
        <p:nvSpPr>
          <p:cNvPr id="5" name="Content Placeholder 2">
            <a:extLst>
              <a:ext uri="{FF2B5EF4-FFF2-40B4-BE49-F238E27FC236}">
                <a16:creationId xmlns:a16="http://schemas.microsoft.com/office/drawing/2014/main" id="{C77EA152-57B8-4CF2-9974-A96231A8ABB3}"/>
              </a:ext>
            </a:extLst>
          </p:cNvPr>
          <p:cNvSpPr txBox="1">
            <a:spLocks/>
          </p:cNvSpPr>
          <p:nvPr/>
        </p:nvSpPr>
        <p:spPr>
          <a:xfrm>
            <a:off x="119270" y="165955"/>
            <a:ext cx="12072730" cy="5818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defRPr/>
            </a:pPr>
            <a:r>
              <a:rPr lang="en-US" altLang="fr-FR" sz="2500" b="1" dirty="0"/>
              <a:t>Implication effective des </a:t>
            </a:r>
            <a:r>
              <a:rPr lang="en-US" altLang="fr-FR" sz="2500" b="1" dirty="0" err="1"/>
              <a:t>organisations</a:t>
            </a:r>
            <a:r>
              <a:rPr lang="en-US" altLang="fr-FR" sz="2500" b="1" dirty="0"/>
              <a:t> de defense des Droits de </a:t>
            </a:r>
            <a:r>
              <a:rPr lang="en-US" altLang="fr-FR" sz="2500" b="1" dirty="0" err="1"/>
              <a:t>l’Homme</a:t>
            </a:r>
            <a:r>
              <a:rPr lang="en-US" altLang="fr-FR" sz="2500" b="1" dirty="0"/>
              <a:t>: </a:t>
            </a:r>
          </a:p>
          <a:p>
            <a:pPr algn="just">
              <a:lnSpc>
                <a:spcPct val="200000"/>
              </a:lnSpc>
              <a:buFont typeface="Wingdings" panose="05000000000000000000" pitchFamily="2" charset="2"/>
              <a:buChar char="v"/>
              <a:defRPr/>
            </a:pPr>
            <a:r>
              <a:rPr lang="fr-FR" altLang="fr-FR" sz="2500" b="1" dirty="0"/>
              <a:t>Une</a:t>
            </a:r>
            <a:r>
              <a:rPr kumimoji="1" lang="fr-FR" altLang="fr-FR" sz="2500" b="1" dirty="0">
                <a:cs typeface="Times New Roman" panose="02020603050405020304" pitchFamily="18" charset="0"/>
              </a:rPr>
              <a:t> </a:t>
            </a:r>
            <a:r>
              <a:rPr lang="fr-FR" altLang="fr-FR" sz="2500" b="1" dirty="0"/>
              <a:t>réunion  d’orientation et de plaidoyer avec le collectif d’organisation des Défenses des Droits de l’Homme (18) ayants contribuées à l’abolition de la peine de mort en Guinée.</a:t>
            </a:r>
            <a:endParaRPr lang="en-US" altLang="fr-FR" sz="2500" b="1" dirty="0"/>
          </a:p>
          <a:p>
            <a:pPr algn="just">
              <a:lnSpc>
                <a:spcPct val="200000"/>
              </a:lnSpc>
              <a:buFont typeface="Wingdings" panose="05000000000000000000" pitchFamily="2" charset="2"/>
              <a:buChar char="v"/>
              <a:defRPr/>
            </a:pPr>
            <a:r>
              <a:rPr lang="en-US" altLang="fr-FR" sz="2500" b="1" dirty="0"/>
              <a:t>La </a:t>
            </a:r>
            <a:r>
              <a:rPr lang="en-US" altLang="fr-FR" sz="2500" b="1" dirty="0" err="1"/>
              <a:t>réalisation</a:t>
            </a:r>
            <a:r>
              <a:rPr lang="en-US" altLang="fr-FR" sz="2500" b="1" dirty="0"/>
              <a:t> des tables rondes </a:t>
            </a:r>
            <a:r>
              <a:rPr lang="en-US" altLang="fr-FR" sz="2500" b="1" dirty="0" err="1"/>
              <a:t>regroupant</a:t>
            </a:r>
            <a:r>
              <a:rPr lang="en-US" altLang="fr-FR" sz="2500" b="1" dirty="0"/>
              <a:t> les </a:t>
            </a:r>
            <a:r>
              <a:rPr lang="en-US" altLang="fr-FR" sz="2500" b="1" dirty="0" err="1"/>
              <a:t>organisations</a:t>
            </a:r>
            <a:r>
              <a:rPr lang="en-US" altLang="fr-FR" sz="2500" b="1" dirty="0"/>
              <a:t> de defense des Droits de </a:t>
            </a:r>
            <a:r>
              <a:rPr lang="en-US" altLang="fr-FR" sz="2500" b="1" dirty="0" err="1"/>
              <a:t>l’Homme</a:t>
            </a:r>
            <a:r>
              <a:rPr lang="en-US" altLang="fr-FR" sz="2500" b="1" dirty="0"/>
              <a:t> les PVVIH et les Populations </a:t>
            </a:r>
            <a:r>
              <a:rPr lang="en-US" altLang="fr-FR" sz="2500" b="1" dirty="0" err="1"/>
              <a:t>clés</a:t>
            </a:r>
            <a:r>
              <a:rPr lang="en-US" altLang="fr-FR" sz="2500" b="1" dirty="0"/>
              <a:t>; </a:t>
            </a:r>
          </a:p>
          <a:p>
            <a:pPr algn="just">
              <a:lnSpc>
                <a:spcPct val="200000"/>
              </a:lnSpc>
              <a:buClr>
                <a:srgbClr val="FF0000"/>
              </a:buClr>
              <a:buFont typeface="Wingdings" panose="05000000000000000000" pitchFamily="2" charset="2"/>
              <a:buChar char="v"/>
              <a:defRPr/>
            </a:pPr>
            <a:r>
              <a:rPr lang="en-US" altLang="fr-FR" sz="2500" b="1" dirty="0"/>
              <a:t>La </a:t>
            </a:r>
            <a:r>
              <a:rPr lang="en-US" altLang="fr-FR" sz="2500" b="1" dirty="0" err="1"/>
              <a:t>gestion</a:t>
            </a:r>
            <a:r>
              <a:rPr lang="en-US" altLang="fr-FR" sz="2500" b="1" dirty="0"/>
              <a:t> et </a:t>
            </a:r>
            <a:r>
              <a:rPr lang="en-US" altLang="fr-FR" sz="2500" b="1" dirty="0" err="1"/>
              <a:t>l’appui</a:t>
            </a:r>
            <a:r>
              <a:rPr lang="en-US" altLang="fr-FR" sz="2500" b="1" dirty="0"/>
              <a:t> du </a:t>
            </a:r>
            <a:r>
              <a:rPr lang="en-US" altLang="fr-FR" sz="2500" b="1" dirty="0" err="1"/>
              <a:t>fonctionnement</a:t>
            </a:r>
            <a:r>
              <a:rPr lang="en-US" altLang="fr-FR" sz="2500" b="1" dirty="0"/>
              <a:t> de la Clinique </a:t>
            </a:r>
            <a:r>
              <a:rPr lang="en-US" altLang="fr-FR" sz="2500" b="1" dirty="0" err="1"/>
              <a:t>juridique</a:t>
            </a:r>
            <a:r>
              <a:rPr lang="en-US" altLang="fr-FR" sz="2500" b="1" dirty="0"/>
              <a:t> </a:t>
            </a:r>
            <a:r>
              <a:rPr lang="en-US" altLang="fr-FR" sz="2500" b="1" dirty="0" err="1"/>
              <a:t>animée</a:t>
            </a:r>
            <a:r>
              <a:rPr lang="en-US" altLang="fr-FR" sz="2500" b="1" dirty="0"/>
              <a:t> par </a:t>
            </a:r>
            <a:r>
              <a:rPr lang="en-US" altLang="fr-FR" sz="2500" b="1" dirty="0" err="1"/>
              <a:t>une</a:t>
            </a:r>
            <a:r>
              <a:rPr lang="en-US" altLang="fr-FR" sz="2500" b="1" dirty="0"/>
              <a:t> </a:t>
            </a:r>
            <a:r>
              <a:rPr lang="en-US" altLang="fr-FR" sz="2500" b="1" dirty="0" err="1"/>
              <a:t>organisation</a:t>
            </a:r>
            <a:r>
              <a:rPr lang="en-US" altLang="fr-FR" sz="2500" b="1" dirty="0"/>
              <a:t> de defense des Droits de </a:t>
            </a:r>
            <a:r>
              <a:rPr lang="en-US" altLang="fr-FR" sz="2500" b="1" dirty="0" err="1"/>
              <a:t>l’Homme</a:t>
            </a:r>
            <a:r>
              <a:rPr lang="en-US" altLang="fr-FR" sz="2500" b="1" dirty="0"/>
              <a:t> ;</a:t>
            </a:r>
          </a:p>
        </p:txBody>
      </p:sp>
    </p:spTree>
    <p:extLst>
      <p:ext uri="{BB962C8B-B14F-4D97-AF65-F5344CB8AC3E}">
        <p14:creationId xmlns:p14="http://schemas.microsoft.com/office/powerpoint/2010/main" val="7956182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36581"/>
            <a:ext cx="11926956" cy="473903"/>
          </a:xfrm>
        </p:spPr>
        <p:txBody>
          <a:bodyPr>
            <a:noAutofit/>
          </a:bodyPr>
          <a:lstStyle/>
          <a:p>
            <a:pPr algn="ctr"/>
            <a:r>
              <a:rPr lang="en-US" b="1" dirty="0" err="1"/>
              <a:t>Résultats</a:t>
            </a:r>
            <a:r>
              <a:rPr lang="en-US" b="1" dirty="0"/>
              <a:t> 4 </a:t>
            </a:r>
          </a:p>
        </p:txBody>
      </p:sp>
      <p:sp>
        <p:nvSpPr>
          <p:cNvPr id="5" name="Content Placeholder 2">
            <a:extLst>
              <a:ext uri="{FF2B5EF4-FFF2-40B4-BE49-F238E27FC236}">
                <a16:creationId xmlns:a16="http://schemas.microsoft.com/office/drawing/2014/main" id="{C77EA152-57B8-4CF2-9974-A96231A8ABB3}"/>
              </a:ext>
            </a:extLst>
          </p:cNvPr>
          <p:cNvSpPr txBox="1">
            <a:spLocks/>
          </p:cNvSpPr>
          <p:nvPr/>
        </p:nvSpPr>
        <p:spPr>
          <a:xfrm>
            <a:off x="159026" y="273531"/>
            <a:ext cx="12072730" cy="5818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None/>
              <a:defRPr/>
            </a:pPr>
            <a:r>
              <a:rPr lang="en-US" altLang="fr-FR" sz="3000" b="1" dirty="0"/>
              <a:t>Implication effective des </a:t>
            </a:r>
            <a:r>
              <a:rPr lang="en-US" altLang="fr-FR" sz="3000" b="1" dirty="0" err="1"/>
              <a:t>organisations</a:t>
            </a:r>
            <a:r>
              <a:rPr lang="en-US" altLang="fr-FR" sz="3000" b="1" dirty="0"/>
              <a:t> de defense des Droits de </a:t>
            </a:r>
            <a:r>
              <a:rPr lang="en-US" altLang="fr-FR" sz="3000" b="1" dirty="0" err="1"/>
              <a:t>l’Homme</a:t>
            </a:r>
            <a:r>
              <a:rPr lang="en-US" altLang="fr-FR" sz="3000" b="1" dirty="0"/>
              <a:t>: </a:t>
            </a:r>
          </a:p>
          <a:p>
            <a:pPr algn="just">
              <a:lnSpc>
                <a:spcPct val="200000"/>
              </a:lnSpc>
              <a:buFont typeface="Wingdings" panose="05000000000000000000" pitchFamily="2" charset="2"/>
              <a:buChar char="v"/>
              <a:defRPr/>
            </a:pPr>
            <a:r>
              <a:rPr lang="en-US" altLang="fr-FR" sz="3000" b="1" dirty="0"/>
              <a:t>La facilitation des sessions de plaidoyer </a:t>
            </a:r>
            <a:r>
              <a:rPr lang="en-US" altLang="fr-FR" sz="3000" b="1" dirty="0" err="1"/>
              <a:t>ciblant</a:t>
            </a:r>
            <a:r>
              <a:rPr lang="en-US" altLang="fr-FR" sz="3000" b="1" dirty="0"/>
              <a:t> les </a:t>
            </a:r>
            <a:r>
              <a:rPr lang="en-US" altLang="fr-FR" sz="3000" b="1" dirty="0" err="1"/>
              <a:t>magistrats</a:t>
            </a:r>
            <a:r>
              <a:rPr lang="en-US" altLang="fr-FR" sz="3000" b="1" dirty="0"/>
              <a:t> et avocats par 2 </a:t>
            </a:r>
            <a:r>
              <a:rPr lang="en-US" altLang="fr-FR" sz="3000" b="1" dirty="0" err="1"/>
              <a:t>organisations</a:t>
            </a:r>
            <a:r>
              <a:rPr lang="en-US" altLang="fr-FR" sz="3000" b="1" dirty="0"/>
              <a:t> de defense des Droits de </a:t>
            </a:r>
            <a:r>
              <a:rPr lang="en-US" altLang="fr-FR" sz="3000" b="1" dirty="0" err="1"/>
              <a:t>l’Homme</a:t>
            </a:r>
            <a:r>
              <a:rPr lang="en-US" altLang="fr-FR" sz="3000" b="1" dirty="0"/>
              <a:t>;</a:t>
            </a:r>
          </a:p>
          <a:p>
            <a:pPr algn="just">
              <a:lnSpc>
                <a:spcPct val="200000"/>
              </a:lnSpc>
              <a:buFont typeface="Wingdings" panose="05000000000000000000" pitchFamily="2" charset="2"/>
              <a:buChar char="v"/>
              <a:defRPr/>
            </a:pPr>
            <a:r>
              <a:rPr lang="en-US" altLang="fr-FR" sz="3000" b="1" dirty="0"/>
              <a:t>La revue (</a:t>
            </a:r>
            <a:r>
              <a:rPr lang="en-US" altLang="fr-FR" sz="3000" b="1" dirty="0" err="1"/>
              <a:t>en</a:t>
            </a:r>
            <a:r>
              <a:rPr lang="en-US" altLang="fr-FR" sz="3000" b="1" dirty="0"/>
              <a:t> </a:t>
            </a:r>
            <a:r>
              <a:rPr lang="en-US" altLang="fr-FR" sz="3000" b="1" dirty="0" err="1"/>
              <a:t>cours</a:t>
            </a:r>
            <a:r>
              <a:rPr lang="en-US" altLang="fr-FR" sz="3000" b="1" dirty="0"/>
              <a:t>) de </a:t>
            </a:r>
            <a:r>
              <a:rPr lang="en-US" altLang="fr-FR" sz="3000" b="1" dirty="0" err="1"/>
              <a:t>l’ordonnance</a:t>
            </a:r>
            <a:r>
              <a:rPr lang="en-US" altLang="fr-FR" sz="3000" b="1" dirty="0"/>
              <a:t> 056 relative à la prevention, à la </a:t>
            </a:r>
            <a:r>
              <a:rPr lang="en-US" altLang="fr-FR" sz="3000" b="1" dirty="0" err="1"/>
              <a:t>prise</a:t>
            </a:r>
            <a:r>
              <a:rPr lang="en-US" altLang="fr-FR" sz="3000" b="1" dirty="0"/>
              <a:t> </a:t>
            </a:r>
            <a:r>
              <a:rPr lang="en-US" altLang="fr-FR" sz="3000" b="1" dirty="0" err="1"/>
              <a:t>en</a:t>
            </a:r>
            <a:r>
              <a:rPr lang="en-US" altLang="fr-FR" sz="3000" b="1" dirty="0"/>
              <a:t> charge et au </a:t>
            </a:r>
            <a:r>
              <a:rPr lang="en-US" altLang="fr-FR" sz="3000" b="1" dirty="0" err="1"/>
              <a:t>contrôle</a:t>
            </a:r>
            <a:r>
              <a:rPr lang="en-US" altLang="fr-FR" sz="3000" b="1" dirty="0"/>
              <a:t> du VIH/</a:t>
            </a:r>
            <a:r>
              <a:rPr lang="en-US" altLang="fr-FR" sz="3000" b="1" dirty="0" err="1"/>
              <a:t>sida</a:t>
            </a:r>
            <a:r>
              <a:rPr lang="en-US" altLang="fr-FR" sz="3000" b="1" dirty="0"/>
              <a:t> </a:t>
            </a:r>
            <a:r>
              <a:rPr lang="en-US" altLang="fr-FR" sz="3000" b="1" dirty="0" err="1"/>
              <a:t>en</a:t>
            </a:r>
            <a:r>
              <a:rPr lang="en-US" altLang="fr-FR" sz="3000" b="1" dirty="0"/>
              <a:t> </a:t>
            </a:r>
            <a:r>
              <a:rPr lang="en-US" altLang="fr-FR" sz="3000" b="1" dirty="0" err="1"/>
              <a:t>Guinée</a:t>
            </a:r>
            <a:r>
              <a:rPr lang="en-US" altLang="fr-FR" sz="3000" b="1" dirty="0"/>
              <a:t>; </a:t>
            </a:r>
          </a:p>
          <a:p>
            <a:pPr algn="just">
              <a:lnSpc>
                <a:spcPct val="200000"/>
              </a:lnSpc>
              <a:buFont typeface="Wingdings" panose="05000000000000000000" pitchFamily="2" charset="2"/>
              <a:buChar char="v"/>
              <a:defRPr/>
            </a:pPr>
            <a:r>
              <a:rPr lang="en-US" altLang="fr-FR" sz="3000" b="1" dirty="0"/>
              <a:t>Implication </a:t>
            </a:r>
            <a:r>
              <a:rPr lang="en-US" altLang="fr-FR" sz="3000" b="1" dirty="0" err="1"/>
              <a:t>dans</a:t>
            </a:r>
            <a:r>
              <a:rPr lang="en-US" altLang="fr-FR" sz="3000" b="1" dirty="0"/>
              <a:t> le lot des agents </a:t>
            </a:r>
            <a:r>
              <a:rPr lang="en-US" altLang="fr-FR" sz="3000" b="1" dirty="0" err="1"/>
              <a:t>collecteurs</a:t>
            </a:r>
            <a:r>
              <a:rPr lang="en-US" altLang="fr-FR" sz="3000" b="1" dirty="0"/>
              <a:t> de </a:t>
            </a:r>
            <a:r>
              <a:rPr lang="en-US" altLang="fr-FR" sz="3000" b="1" dirty="0" err="1"/>
              <a:t>l’Observatoire</a:t>
            </a:r>
            <a:r>
              <a:rPr lang="en-US" altLang="fr-FR" sz="3000" b="1" dirty="0"/>
              <a:t> (OCASS).</a:t>
            </a:r>
          </a:p>
        </p:txBody>
      </p:sp>
    </p:spTree>
    <p:extLst>
      <p:ext uri="{BB962C8B-B14F-4D97-AF65-F5344CB8AC3E}">
        <p14:creationId xmlns:p14="http://schemas.microsoft.com/office/powerpoint/2010/main" val="35139115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65990"/>
            <a:ext cx="10515600" cy="697255"/>
          </a:xfrm>
        </p:spPr>
        <p:txBody>
          <a:bodyPr/>
          <a:lstStyle/>
          <a:p>
            <a:pPr algn="ctr"/>
            <a:r>
              <a:rPr lang="en-US" b="1" dirty="0" err="1"/>
              <a:t>Analyse</a:t>
            </a:r>
            <a:r>
              <a:rPr lang="en-US" b="1" dirty="0"/>
              <a:t> du </a:t>
            </a:r>
            <a:r>
              <a:rPr lang="en-US" b="1" dirty="0" err="1"/>
              <a:t>risque</a:t>
            </a:r>
            <a:endParaRPr lang="en-US" b="1" dirty="0"/>
          </a:p>
        </p:txBody>
      </p:sp>
      <p:sp>
        <p:nvSpPr>
          <p:cNvPr id="5" name="ZoneTexte 6">
            <a:extLst>
              <a:ext uri="{FF2B5EF4-FFF2-40B4-BE49-F238E27FC236}">
                <a16:creationId xmlns:a16="http://schemas.microsoft.com/office/drawing/2014/main" id="{4488E83A-795F-49F8-B5F4-B09258EE2544}"/>
              </a:ext>
            </a:extLst>
          </p:cNvPr>
          <p:cNvSpPr txBox="1"/>
          <p:nvPr/>
        </p:nvSpPr>
        <p:spPr>
          <a:xfrm>
            <a:off x="1905346" y="907571"/>
            <a:ext cx="1122362" cy="369888"/>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1800" b="1" dirty="0"/>
              <a:t>Jeunes </a:t>
            </a:r>
          </a:p>
        </p:txBody>
      </p:sp>
      <p:sp>
        <p:nvSpPr>
          <p:cNvPr id="6" name="ZoneTexte 7">
            <a:extLst>
              <a:ext uri="{FF2B5EF4-FFF2-40B4-BE49-F238E27FC236}">
                <a16:creationId xmlns:a16="http://schemas.microsoft.com/office/drawing/2014/main" id="{D5433771-A796-4FAC-9E5F-9315D6D9DFA8}"/>
              </a:ext>
            </a:extLst>
          </p:cNvPr>
          <p:cNvSpPr txBox="1"/>
          <p:nvPr/>
        </p:nvSpPr>
        <p:spPr>
          <a:xfrm>
            <a:off x="1003645" y="2842879"/>
            <a:ext cx="2038350" cy="1508105"/>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3200" b="1" dirty="0"/>
              <a:t>Les </a:t>
            </a:r>
            <a:r>
              <a:rPr lang="fr-FR" sz="3200" b="1" dirty="0" err="1"/>
              <a:t>Medias</a:t>
            </a:r>
            <a:endParaRPr lang="fr-FR" sz="3200" b="1" dirty="0"/>
          </a:p>
          <a:p>
            <a:pPr algn="ctr">
              <a:defRPr/>
            </a:pPr>
            <a:endParaRPr lang="fr-FR" sz="2800" b="1" dirty="0"/>
          </a:p>
        </p:txBody>
      </p:sp>
      <p:sp>
        <p:nvSpPr>
          <p:cNvPr id="7" name="ZoneTexte 9">
            <a:extLst>
              <a:ext uri="{FF2B5EF4-FFF2-40B4-BE49-F238E27FC236}">
                <a16:creationId xmlns:a16="http://schemas.microsoft.com/office/drawing/2014/main" id="{B0121952-3568-49EA-BC83-41567FC1CF43}"/>
              </a:ext>
            </a:extLst>
          </p:cNvPr>
          <p:cNvSpPr txBox="1"/>
          <p:nvPr/>
        </p:nvSpPr>
        <p:spPr>
          <a:xfrm>
            <a:off x="8709405" y="1511606"/>
            <a:ext cx="3109153" cy="1200329"/>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1800" b="1" dirty="0"/>
              <a:t>Le</a:t>
            </a:r>
            <a:r>
              <a:rPr lang="fr-FR" sz="1800" dirty="0"/>
              <a:t> </a:t>
            </a:r>
            <a:r>
              <a:rPr lang="fr-FR" sz="1800" b="1" dirty="0"/>
              <a:t>Personnel d'encadrement juridique, les avocats, et Organisations de défense des Droits Humains</a:t>
            </a:r>
            <a:endParaRPr lang="en-US" sz="1800" b="1" dirty="0"/>
          </a:p>
        </p:txBody>
      </p:sp>
      <p:sp>
        <p:nvSpPr>
          <p:cNvPr id="8" name="ZoneTexte 10">
            <a:extLst>
              <a:ext uri="{FF2B5EF4-FFF2-40B4-BE49-F238E27FC236}">
                <a16:creationId xmlns:a16="http://schemas.microsoft.com/office/drawing/2014/main" id="{10E7FBC3-2FF9-4F7B-8F3F-F39D8C00E372}"/>
              </a:ext>
            </a:extLst>
          </p:cNvPr>
          <p:cNvSpPr txBox="1"/>
          <p:nvPr/>
        </p:nvSpPr>
        <p:spPr>
          <a:xfrm>
            <a:off x="212035" y="5227295"/>
            <a:ext cx="2828373" cy="923330"/>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1800" b="1" dirty="0"/>
              <a:t>Les Parlementaires et les membres du Gouvernement </a:t>
            </a:r>
          </a:p>
        </p:txBody>
      </p:sp>
      <p:sp>
        <p:nvSpPr>
          <p:cNvPr id="9" name="ZoneTexte 11">
            <a:extLst>
              <a:ext uri="{FF2B5EF4-FFF2-40B4-BE49-F238E27FC236}">
                <a16:creationId xmlns:a16="http://schemas.microsoft.com/office/drawing/2014/main" id="{A546382E-B2BF-435B-9C83-1761287E667A}"/>
              </a:ext>
            </a:extLst>
          </p:cNvPr>
          <p:cNvSpPr txBox="1"/>
          <p:nvPr/>
        </p:nvSpPr>
        <p:spPr>
          <a:xfrm>
            <a:off x="898871" y="1577633"/>
            <a:ext cx="2128837" cy="922337"/>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1800" b="1" dirty="0"/>
              <a:t>Les Religieux et communicateurs traditionnels </a:t>
            </a:r>
          </a:p>
        </p:txBody>
      </p:sp>
      <p:sp>
        <p:nvSpPr>
          <p:cNvPr id="10" name="Accolade fermante 15">
            <a:extLst>
              <a:ext uri="{FF2B5EF4-FFF2-40B4-BE49-F238E27FC236}">
                <a16:creationId xmlns:a16="http://schemas.microsoft.com/office/drawing/2014/main" id="{941DD997-7E50-4C27-8D89-D39DFECEC053}"/>
              </a:ext>
            </a:extLst>
          </p:cNvPr>
          <p:cNvSpPr/>
          <p:nvPr/>
        </p:nvSpPr>
        <p:spPr>
          <a:xfrm>
            <a:off x="3040408" y="966445"/>
            <a:ext cx="1133475" cy="15097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1800"/>
          </a:p>
        </p:txBody>
      </p:sp>
      <p:sp>
        <p:nvSpPr>
          <p:cNvPr id="11" name="ZoneTexte 16">
            <a:extLst>
              <a:ext uri="{FF2B5EF4-FFF2-40B4-BE49-F238E27FC236}">
                <a16:creationId xmlns:a16="http://schemas.microsoft.com/office/drawing/2014/main" id="{FC6DA7F9-D603-45AF-9D0D-6440B36BE605}"/>
              </a:ext>
            </a:extLst>
          </p:cNvPr>
          <p:cNvSpPr txBox="1"/>
          <p:nvPr/>
        </p:nvSpPr>
        <p:spPr>
          <a:xfrm>
            <a:off x="4097683" y="871195"/>
            <a:ext cx="2092325" cy="368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fr-FR" sz="1800" b="1" dirty="0"/>
              <a:t>Résistance forte </a:t>
            </a:r>
          </a:p>
        </p:txBody>
      </p:sp>
      <p:sp>
        <p:nvSpPr>
          <p:cNvPr id="12" name="ZoneTexte 17">
            <a:extLst>
              <a:ext uri="{FF2B5EF4-FFF2-40B4-BE49-F238E27FC236}">
                <a16:creationId xmlns:a16="http://schemas.microsoft.com/office/drawing/2014/main" id="{E995A870-2C11-42B7-891D-87F2DA1E1F9F}"/>
              </a:ext>
            </a:extLst>
          </p:cNvPr>
          <p:cNvSpPr txBox="1"/>
          <p:nvPr/>
        </p:nvSpPr>
        <p:spPr>
          <a:xfrm>
            <a:off x="4097683" y="1336333"/>
            <a:ext cx="3124200" cy="3698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fr-FR" sz="1800" b="1" dirty="0"/>
              <a:t>Mauvaise image des cibles </a:t>
            </a:r>
          </a:p>
        </p:txBody>
      </p:sp>
      <p:sp>
        <p:nvSpPr>
          <p:cNvPr id="13" name="ZoneTexte 18">
            <a:extLst>
              <a:ext uri="{FF2B5EF4-FFF2-40B4-BE49-F238E27FC236}">
                <a16:creationId xmlns:a16="http://schemas.microsoft.com/office/drawing/2014/main" id="{3D72C99B-F192-4397-9703-C0700285941A}"/>
              </a:ext>
            </a:extLst>
          </p:cNvPr>
          <p:cNvSpPr txBox="1"/>
          <p:nvPr/>
        </p:nvSpPr>
        <p:spPr>
          <a:xfrm>
            <a:off x="4097683" y="1876083"/>
            <a:ext cx="2633663" cy="3698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fr-FR" sz="1800" b="1" dirty="0"/>
              <a:t>Incitation à la révolte</a:t>
            </a:r>
          </a:p>
        </p:txBody>
      </p:sp>
      <p:sp>
        <p:nvSpPr>
          <p:cNvPr id="14" name="Accolade fermante 21">
            <a:extLst>
              <a:ext uri="{FF2B5EF4-FFF2-40B4-BE49-F238E27FC236}">
                <a16:creationId xmlns:a16="http://schemas.microsoft.com/office/drawing/2014/main" id="{D11E7259-2F91-48C1-9EBB-96C7C6A3C6DC}"/>
              </a:ext>
            </a:extLst>
          </p:cNvPr>
          <p:cNvSpPr/>
          <p:nvPr/>
        </p:nvSpPr>
        <p:spPr>
          <a:xfrm>
            <a:off x="2995958" y="3115920"/>
            <a:ext cx="1177925" cy="10144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1800"/>
          </a:p>
        </p:txBody>
      </p:sp>
      <p:sp>
        <p:nvSpPr>
          <p:cNvPr id="15" name="ZoneTexte 22">
            <a:extLst>
              <a:ext uri="{FF2B5EF4-FFF2-40B4-BE49-F238E27FC236}">
                <a16:creationId xmlns:a16="http://schemas.microsoft.com/office/drawing/2014/main" id="{8AC7ED5F-6522-426B-8B8E-9BE8D01ECBF8}"/>
              </a:ext>
            </a:extLst>
          </p:cNvPr>
          <p:cNvSpPr txBox="1"/>
          <p:nvPr/>
        </p:nvSpPr>
        <p:spPr>
          <a:xfrm>
            <a:off x="4069108" y="3549308"/>
            <a:ext cx="3406775" cy="6463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fr-FR" sz="1800" b="1" dirty="0"/>
              <a:t>Mauvaise image des cibles  et des acteurs</a:t>
            </a:r>
          </a:p>
        </p:txBody>
      </p:sp>
      <p:sp>
        <p:nvSpPr>
          <p:cNvPr id="16" name="ZoneTexte 23">
            <a:extLst>
              <a:ext uri="{FF2B5EF4-FFF2-40B4-BE49-F238E27FC236}">
                <a16:creationId xmlns:a16="http://schemas.microsoft.com/office/drawing/2014/main" id="{EE0F7E59-98B6-4FF2-B06B-5E48B577E3E6}"/>
              </a:ext>
            </a:extLst>
          </p:cNvPr>
          <p:cNvSpPr txBox="1"/>
          <p:nvPr/>
        </p:nvSpPr>
        <p:spPr>
          <a:xfrm>
            <a:off x="3678583" y="2819058"/>
            <a:ext cx="3797300" cy="646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fr-FR" sz="1800" b="1" dirty="0"/>
              <a:t>Pression sur tous les acteurs (parlement et gouvernement)</a:t>
            </a:r>
          </a:p>
        </p:txBody>
      </p:sp>
      <p:sp>
        <p:nvSpPr>
          <p:cNvPr id="17" name="ZoneTexte 24">
            <a:extLst>
              <a:ext uri="{FF2B5EF4-FFF2-40B4-BE49-F238E27FC236}">
                <a16:creationId xmlns:a16="http://schemas.microsoft.com/office/drawing/2014/main" id="{3CD9AED6-5D7D-4D95-BD14-808B6FFDE417}"/>
              </a:ext>
            </a:extLst>
          </p:cNvPr>
          <p:cNvSpPr txBox="1"/>
          <p:nvPr/>
        </p:nvSpPr>
        <p:spPr>
          <a:xfrm>
            <a:off x="4173883" y="4218430"/>
            <a:ext cx="2632075" cy="3698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fr-FR" sz="1800" b="1" dirty="0"/>
              <a:t>Incitation à la révolte</a:t>
            </a:r>
          </a:p>
        </p:txBody>
      </p:sp>
      <p:sp>
        <p:nvSpPr>
          <p:cNvPr id="18" name="Accolade fermante 25">
            <a:extLst>
              <a:ext uri="{FF2B5EF4-FFF2-40B4-BE49-F238E27FC236}">
                <a16:creationId xmlns:a16="http://schemas.microsoft.com/office/drawing/2014/main" id="{00040C0E-F065-4CEA-AE17-2B8376C66634}"/>
              </a:ext>
            </a:extLst>
          </p:cNvPr>
          <p:cNvSpPr/>
          <p:nvPr/>
        </p:nvSpPr>
        <p:spPr>
          <a:xfrm>
            <a:off x="3040408" y="5227295"/>
            <a:ext cx="1409700" cy="9223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1800"/>
          </a:p>
        </p:txBody>
      </p:sp>
      <p:sp>
        <p:nvSpPr>
          <p:cNvPr id="19" name="ZoneTexte 26">
            <a:extLst>
              <a:ext uri="{FF2B5EF4-FFF2-40B4-BE49-F238E27FC236}">
                <a16:creationId xmlns:a16="http://schemas.microsoft.com/office/drawing/2014/main" id="{E7507365-D74E-4FCE-8C5C-E47ACDC214DE}"/>
              </a:ext>
            </a:extLst>
          </p:cNvPr>
          <p:cNvSpPr txBox="1"/>
          <p:nvPr/>
        </p:nvSpPr>
        <p:spPr>
          <a:xfrm>
            <a:off x="4097683" y="5092358"/>
            <a:ext cx="2603500" cy="6477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fr-FR" sz="1800" b="1" dirty="0"/>
              <a:t>Durcissement des lois  restrictives et pénales</a:t>
            </a:r>
          </a:p>
        </p:txBody>
      </p:sp>
      <p:sp>
        <p:nvSpPr>
          <p:cNvPr id="20" name="ZoneTexte 27">
            <a:extLst>
              <a:ext uri="{FF2B5EF4-FFF2-40B4-BE49-F238E27FC236}">
                <a16:creationId xmlns:a16="http://schemas.microsoft.com/office/drawing/2014/main" id="{7F060850-EB44-40B8-8462-2F8EA56BDB60}"/>
              </a:ext>
            </a:extLst>
          </p:cNvPr>
          <p:cNvSpPr txBox="1"/>
          <p:nvPr/>
        </p:nvSpPr>
        <p:spPr>
          <a:xfrm>
            <a:off x="4097683" y="5914683"/>
            <a:ext cx="2633663" cy="3698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fr-FR" sz="1800" b="1" dirty="0"/>
              <a:t>Mesures drastiques</a:t>
            </a:r>
          </a:p>
        </p:txBody>
      </p:sp>
      <p:sp>
        <p:nvSpPr>
          <p:cNvPr id="21" name="ZoneTexte 28">
            <a:extLst>
              <a:ext uri="{FF2B5EF4-FFF2-40B4-BE49-F238E27FC236}">
                <a16:creationId xmlns:a16="http://schemas.microsoft.com/office/drawing/2014/main" id="{A7420E5A-2227-4472-B116-7632801109A8}"/>
              </a:ext>
            </a:extLst>
          </p:cNvPr>
          <p:cNvSpPr txBox="1"/>
          <p:nvPr/>
        </p:nvSpPr>
        <p:spPr>
          <a:xfrm>
            <a:off x="7877487" y="2870916"/>
            <a:ext cx="1912938" cy="923330"/>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defRPr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Hommes en Uniforme</a:t>
            </a:r>
          </a:p>
          <a:p>
            <a:endParaRPr lang="en-US" dirty="0"/>
          </a:p>
        </p:txBody>
      </p:sp>
      <p:cxnSp>
        <p:nvCxnSpPr>
          <p:cNvPr id="22" name="Connecteur droit avec flèche 30">
            <a:extLst>
              <a:ext uri="{FF2B5EF4-FFF2-40B4-BE49-F238E27FC236}">
                <a16:creationId xmlns:a16="http://schemas.microsoft.com/office/drawing/2014/main" id="{092287F3-869B-41D1-B407-304A445A04FE}"/>
              </a:ext>
            </a:extLst>
          </p:cNvPr>
          <p:cNvCxnSpPr>
            <a:cxnSpLocks/>
          </p:cNvCxnSpPr>
          <p:nvPr/>
        </p:nvCxnSpPr>
        <p:spPr>
          <a:xfrm>
            <a:off x="8759688" y="3733974"/>
            <a:ext cx="0" cy="812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ZoneTexte 31">
            <a:extLst>
              <a:ext uri="{FF2B5EF4-FFF2-40B4-BE49-F238E27FC236}">
                <a16:creationId xmlns:a16="http://schemas.microsoft.com/office/drawing/2014/main" id="{BA1BB894-37F7-469D-8DFC-4223155B9E18}"/>
              </a:ext>
            </a:extLst>
          </p:cNvPr>
          <p:cNvSpPr txBox="1"/>
          <p:nvPr/>
        </p:nvSpPr>
        <p:spPr>
          <a:xfrm>
            <a:off x="7515191" y="4531584"/>
            <a:ext cx="2748791" cy="6463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fr-FR" sz="1800" b="1" dirty="0"/>
              <a:t>Mauvaise interprétation des lois</a:t>
            </a:r>
          </a:p>
        </p:txBody>
      </p:sp>
      <p:cxnSp>
        <p:nvCxnSpPr>
          <p:cNvPr id="24" name="Connecteur droit avec flèche 32">
            <a:extLst>
              <a:ext uri="{FF2B5EF4-FFF2-40B4-BE49-F238E27FC236}">
                <a16:creationId xmlns:a16="http://schemas.microsoft.com/office/drawing/2014/main" id="{382AA5AF-A8FF-4E5E-9510-B46E4CDBCD3F}"/>
              </a:ext>
            </a:extLst>
          </p:cNvPr>
          <p:cNvCxnSpPr>
            <a:cxnSpLocks/>
          </p:cNvCxnSpPr>
          <p:nvPr/>
        </p:nvCxnSpPr>
        <p:spPr>
          <a:xfrm>
            <a:off x="11047827" y="2690191"/>
            <a:ext cx="0" cy="3064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34">
            <a:extLst>
              <a:ext uri="{FF2B5EF4-FFF2-40B4-BE49-F238E27FC236}">
                <a16:creationId xmlns:a16="http://schemas.microsoft.com/office/drawing/2014/main" id="{DCBEF652-9989-4325-B20A-88138ACF845B}"/>
              </a:ext>
            </a:extLst>
          </p:cNvPr>
          <p:cNvSpPr txBox="1"/>
          <p:nvPr/>
        </p:nvSpPr>
        <p:spPr>
          <a:xfrm>
            <a:off x="7469532" y="5790858"/>
            <a:ext cx="3953841" cy="3693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fr-FR" sz="1800" b="1" dirty="0"/>
              <a:t>Mauvaise application des lois</a:t>
            </a:r>
          </a:p>
        </p:txBody>
      </p:sp>
      <p:sp>
        <p:nvSpPr>
          <p:cNvPr id="3" name="Oval 2">
            <a:extLst>
              <a:ext uri="{FF2B5EF4-FFF2-40B4-BE49-F238E27FC236}">
                <a16:creationId xmlns:a16="http://schemas.microsoft.com/office/drawing/2014/main" id="{9A82683C-0DA1-43C3-A72D-FED9D7D71F5A}"/>
              </a:ext>
            </a:extLst>
          </p:cNvPr>
          <p:cNvSpPr/>
          <p:nvPr/>
        </p:nvSpPr>
        <p:spPr>
          <a:xfrm>
            <a:off x="482636" y="2679359"/>
            <a:ext cx="2982013" cy="1852226"/>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A9EE77C6-A907-4506-9A47-BBE8BF60A71B}"/>
              </a:ext>
            </a:extLst>
          </p:cNvPr>
          <p:cNvSpPr/>
          <p:nvPr/>
        </p:nvSpPr>
        <p:spPr>
          <a:xfrm>
            <a:off x="7760354" y="2749618"/>
            <a:ext cx="2302015" cy="1252264"/>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86B369A9-757E-447D-A819-B9212CD8F5CB}"/>
              </a:ext>
            </a:extLst>
          </p:cNvPr>
          <p:cNvSpPr/>
          <p:nvPr/>
        </p:nvSpPr>
        <p:spPr>
          <a:xfrm>
            <a:off x="212035" y="4854749"/>
            <a:ext cx="2791267" cy="1594644"/>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407214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36581"/>
            <a:ext cx="11926956" cy="473903"/>
          </a:xfrm>
        </p:spPr>
        <p:txBody>
          <a:bodyPr>
            <a:noAutofit/>
          </a:bodyPr>
          <a:lstStyle/>
          <a:p>
            <a:pPr algn="ctr"/>
            <a:r>
              <a:rPr lang="en-US" b="1" dirty="0" err="1"/>
              <a:t>Résultats</a:t>
            </a:r>
            <a:r>
              <a:rPr lang="en-US" b="1" dirty="0"/>
              <a:t> 4 </a:t>
            </a:r>
          </a:p>
        </p:txBody>
      </p:sp>
      <p:sp>
        <p:nvSpPr>
          <p:cNvPr id="5" name="TextBox 4">
            <a:extLst>
              <a:ext uri="{FF2B5EF4-FFF2-40B4-BE49-F238E27FC236}">
                <a16:creationId xmlns:a16="http://schemas.microsoft.com/office/drawing/2014/main" id="{92761ACC-2A8D-431A-9397-8610947FC2ED}"/>
              </a:ext>
            </a:extLst>
          </p:cNvPr>
          <p:cNvSpPr txBox="1"/>
          <p:nvPr/>
        </p:nvSpPr>
        <p:spPr>
          <a:xfrm>
            <a:off x="257500" y="1226161"/>
            <a:ext cx="4764666" cy="5693866"/>
          </a:xfrm>
          <a:prstGeom prst="rect">
            <a:avLst/>
          </a:prstGeom>
          <a:noFill/>
        </p:spPr>
        <p:txBody>
          <a:bodyPr wrap="square" rtlCol="0">
            <a:spAutoFit/>
          </a:bodyPr>
          <a:lstStyle/>
          <a:p>
            <a:pPr algn="just"/>
            <a:r>
              <a:rPr lang="en-US" sz="2800" b="1" dirty="0">
                <a:solidFill>
                  <a:srgbClr val="FF0000"/>
                </a:solidFill>
              </a:rPr>
              <a:t>Un </a:t>
            </a:r>
            <a:r>
              <a:rPr lang="en-US" sz="2800" b="1" dirty="0" err="1">
                <a:solidFill>
                  <a:srgbClr val="FF0000"/>
                </a:solidFill>
              </a:rPr>
              <a:t>vaste</a:t>
            </a:r>
            <a:r>
              <a:rPr lang="en-US" sz="2800" b="1" dirty="0">
                <a:solidFill>
                  <a:srgbClr val="FF0000"/>
                </a:solidFill>
              </a:rPr>
              <a:t> </a:t>
            </a:r>
            <a:r>
              <a:rPr lang="en-US" sz="2800" b="1" dirty="0" err="1">
                <a:solidFill>
                  <a:srgbClr val="FF0000"/>
                </a:solidFill>
              </a:rPr>
              <a:t>programme</a:t>
            </a:r>
            <a:r>
              <a:rPr lang="en-US" sz="2800" b="1" dirty="0">
                <a:solidFill>
                  <a:srgbClr val="FF0000"/>
                </a:solidFill>
              </a:rPr>
              <a:t> national de </a:t>
            </a:r>
            <a:r>
              <a:rPr lang="en-US" sz="2800" b="1" dirty="0" err="1">
                <a:solidFill>
                  <a:srgbClr val="FF0000"/>
                </a:solidFill>
              </a:rPr>
              <a:t>lutte</a:t>
            </a:r>
            <a:r>
              <a:rPr lang="en-US" sz="2800" b="1" dirty="0">
                <a:solidFill>
                  <a:srgbClr val="FF0000"/>
                </a:solidFill>
              </a:rPr>
              <a:t> </a:t>
            </a:r>
            <a:r>
              <a:rPr lang="en-US" sz="2800" b="1" dirty="0" err="1">
                <a:solidFill>
                  <a:srgbClr val="FF0000"/>
                </a:solidFill>
              </a:rPr>
              <a:t>contre</a:t>
            </a:r>
            <a:r>
              <a:rPr lang="en-US" sz="2800" b="1" dirty="0">
                <a:solidFill>
                  <a:srgbClr val="FF0000"/>
                </a:solidFill>
              </a:rPr>
              <a:t> le </a:t>
            </a:r>
            <a:r>
              <a:rPr lang="en-US" sz="2800" b="1" dirty="0" err="1">
                <a:solidFill>
                  <a:srgbClr val="FF0000"/>
                </a:solidFill>
              </a:rPr>
              <a:t>Banditisme</a:t>
            </a:r>
            <a:r>
              <a:rPr lang="en-US" sz="2800" b="1" dirty="0">
                <a:solidFill>
                  <a:srgbClr val="FF0000"/>
                </a:solidFill>
              </a:rPr>
              <a:t>, le </a:t>
            </a:r>
            <a:r>
              <a:rPr lang="en-US" sz="2800" b="1" dirty="0" err="1">
                <a:solidFill>
                  <a:srgbClr val="FF0000"/>
                </a:solidFill>
              </a:rPr>
              <a:t>Proxénétisme</a:t>
            </a:r>
            <a:r>
              <a:rPr lang="en-US" sz="2800" b="1" dirty="0">
                <a:solidFill>
                  <a:srgbClr val="FF0000"/>
                </a:solidFill>
              </a:rPr>
              <a:t> et </a:t>
            </a:r>
            <a:r>
              <a:rPr lang="en-US" sz="2800" b="1" dirty="0" err="1">
                <a:solidFill>
                  <a:srgbClr val="FF0000"/>
                </a:solidFill>
              </a:rPr>
              <a:t>l’outrage</a:t>
            </a:r>
            <a:r>
              <a:rPr lang="en-US" sz="2800" b="1" dirty="0">
                <a:solidFill>
                  <a:srgbClr val="FF0000"/>
                </a:solidFill>
              </a:rPr>
              <a:t> public à la </a:t>
            </a:r>
            <a:r>
              <a:rPr lang="en-US" sz="2800" b="1" dirty="0" err="1">
                <a:solidFill>
                  <a:srgbClr val="FF0000"/>
                </a:solidFill>
              </a:rPr>
              <a:t>pudeur</a:t>
            </a:r>
            <a:r>
              <a:rPr lang="en-US" sz="2800" b="1" dirty="0">
                <a:solidFill>
                  <a:srgbClr val="FF0000"/>
                </a:solidFill>
              </a:rPr>
              <a:t> </a:t>
            </a:r>
            <a:r>
              <a:rPr lang="en-US" sz="2800" b="1" dirty="0">
                <a:solidFill>
                  <a:srgbClr val="002A00"/>
                </a:solidFill>
              </a:rPr>
              <a:t>, </a:t>
            </a:r>
            <a:r>
              <a:rPr lang="en-US" sz="2800" b="1" dirty="0" err="1">
                <a:solidFill>
                  <a:srgbClr val="002A00"/>
                </a:solidFill>
              </a:rPr>
              <a:t>lancé</a:t>
            </a:r>
            <a:r>
              <a:rPr lang="en-US" sz="2800" b="1" dirty="0">
                <a:solidFill>
                  <a:srgbClr val="002A00"/>
                </a:solidFill>
              </a:rPr>
              <a:t> par </a:t>
            </a:r>
            <a:r>
              <a:rPr lang="en-US" sz="2800" b="1" dirty="0" err="1">
                <a:solidFill>
                  <a:srgbClr val="002A00"/>
                </a:solidFill>
              </a:rPr>
              <a:t>l’Etat</a:t>
            </a:r>
            <a:r>
              <a:rPr lang="en-US" sz="2800" b="1" dirty="0">
                <a:solidFill>
                  <a:srgbClr val="002A00"/>
                </a:solidFill>
              </a:rPr>
              <a:t> </a:t>
            </a:r>
            <a:r>
              <a:rPr lang="en-US" sz="2800" b="1" dirty="0" err="1">
                <a:solidFill>
                  <a:srgbClr val="002A00"/>
                </a:solidFill>
              </a:rPr>
              <a:t>dans</a:t>
            </a:r>
            <a:r>
              <a:rPr lang="en-US" sz="2800" b="1" dirty="0">
                <a:solidFill>
                  <a:srgbClr val="002A00"/>
                </a:solidFill>
              </a:rPr>
              <a:t> le but d’être </a:t>
            </a:r>
            <a:r>
              <a:rPr lang="en-US" sz="2800" b="1" dirty="0" err="1">
                <a:solidFill>
                  <a:srgbClr val="002A00"/>
                </a:solidFill>
              </a:rPr>
              <a:t>en</a:t>
            </a:r>
            <a:r>
              <a:rPr lang="en-US" sz="2800" b="1" dirty="0">
                <a:solidFill>
                  <a:srgbClr val="002A00"/>
                </a:solidFill>
              </a:rPr>
              <a:t> </a:t>
            </a:r>
            <a:r>
              <a:rPr lang="en-US" sz="2800" b="1" dirty="0" err="1">
                <a:solidFill>
                  <a:srgbClr val="002A00"/>
                </a:solidFill>
              </a:rPr>
              <a:t>conformité</a:t>
            </a:r>
            <a:r>
              <a:rPr lang="en-US" sz="2800" b="1" dirty="0">
                <a:solidFill>
                  <a:srgbClr val="002A00"/>
                </a:solidFill>
              </a:rPr>
              <a:t> avec les </a:t>
            </a:r>
            <a:r>
              <a:rPr lang="en-US" sz="2800" b="1" dirty="0" err="1">
                <a:solidFill>
                  <a:srgbClr val="002A00"/>
                </a:solidFill>
              </a:rPr>
              <a:t>exigences</a:t>
            </a:r>
            <a:r>
              <a:rPr lang="en-US" sz="2800" b="1" dirty="0">
                <a:solidFill>
                  <a:srgbClr val="002A00"/>
                </a:solidFill>
              </a:rPr>
              <a:t> des engagements </a:t>
            </a:r>
            <a:r>
              <a:rPr lang="en-US" sz="2800" b="1" dirty="0" err="1">
                <a:solidFill>
                  <a:srgbClr val="002A00"/>
                </a:solidFill>
              </a:rPr>
              <a:t>internationaux</a:t>
            </a:r>
            <a:r>
              <a:rPr lang="en-US" sz="2800" b="1" dirty="0">
                <a:solidFill>
                  <a:srgbClr val="002A00"/>
                </a:solidFill>
              </a:rPr>
              <a:t> (</a:t>
            </a:r>
            <a:r>
              <a:rPr lang="en-US" sz="2800" b="1" dirty="0" err="1">
                <a:solidFill>
                  <a:srgbClr val="002A00"/>
                </a:solidFill>
              </a:rPr>
              <a:t>contre</a:t>
            </a:r>
            <a:r>
              <a:rPr lang="en-US" sz="2800" b="1" dirty="0">
                <a:solidFill>
                  <a:srgbClr val="002A00"/>
                </a:solidFill>
              </a:rPr>
              <a:t> </a:t>
            </a:r>
            <a:r>
              <a:rPr lang="en-US" sz="2800" b="1" dirty="0" err="1">
                <a:solidFill>
                  <a:srgbClr val="002A00"/>
                </a:solidFill>
              </a:rPr>
              <a:t>l’exploitation</a:t>
            </a:r>
            <a:r>
              <a:rPr lang="en-US" sz="2800" b="1" dirty="0">
                <a:solidFill>
                  <a:srgbClr val="002A00"/>
                </a:solidFill>
              </a:rPr>
              <a:t> </a:t>
            </a:r>
            <a:r>
              <a:rPr lang="en-US" sz="2800" b="1" dirty="0" err="1">
                <a:solidFill>
                  <a:srgbClr val="002A00"/>
                </a:solidFill>
              </a:rPr>
              <a:t>sexuelle</a:t>
            </a:r>
            <a:r>
              <a:rPr lang="en-US" sz="2800" b="1" dirty="0">
                <a:solidFill>
                  <a:srgbClr val="002A00"/>
                </a:solidFill>
              </a:rPr>
              <a:t>) et la “depravation </a:t>
            </a:r>
            <a:r>
              <a:rPr lang="en-US" sz="2800" b="1" dirty="0" err="1">
                <a:solidFill>
                  <a:srgbClr val="002A00"/>
                </a:solidFill>
              </a:rPr>
              <a:t>totale</a:t>
            </a:r>
            <a:r>
              <a:rPr lang="en-US" sz="2800" b="1" dirty="0">
                <a:solidFill>
                  <a:srgbClr val="002A00"/>
                </a:solidFill>
              </a:rPr>
              <a:t> des </a:t>
            </a:r>
            <a:r>
              <a:rPr lang="en-US" sz="2800" b="1" dirty="0" err="1">
                <a:solidFill>
                  <a:srgbClr val="002A00"/>
                </a:solidFill>
              </a:rPr>
              <a:t>moeurs</a:t>
            </a:r>
            <a:r>
              <a:rPr lang="en-US" sz="2800" b="1" dirty="0">
                <a:solidFill>
                  <a:srgbClr val="002A00"/>
                </a:solidFill>
              </a:rPr>
              <a:t> </a:t>
            </a:r>
            <a:r>
              <a:rPr lang="en-US" sz="2800" b="1" dirty="0" err="1">
                <a:solidFill>
                  <a:srgbClr val="002A00"/>
                </a:solidFill>
              </a:rPr>
              <a:t>constatée</a:t>
            </a:r>
            <a:r>
              <a:rPr lang="en-US" sz="2800" b="1" dirty="0">
                <a:solidFill>
                  <a:srgbClr val="002A00"/>
                </a:solidFill>
              </a:rPr>
              <a:t> </a:t>
            </a:r>
            <a:r>
              <a:rPr lang="en-US" sz="2800" b="1" dirty="0" err="1">
                <a:solidFill>
                  <a:srgbClr val="002A00"/>
                </a:solidFill>
              </a:rPr>
              <a:t>dans</a:t>
            </a:r>
            <a:r>
              <a:rPr lang="en-US" sz="2800" b="1" dirty="0">
                <a:solidFill>
                  <a:srgbClr val="002A00"/>
                </a:solidFill>
              </a:rPr>
              <a:t> la </a:t>
            </a:r>
            <a:r>
              <a:rPr lang="en-US" sz="2800" b="1" dirty="0" err="1">
                <a:solidFill>
                  <a:srgbClr val="002A00"/>
                </a:solidFill>
              </a:rPr>
              <a:t>capitale</a:t>
            </a:r>
            <a:r>
              <a:rPr lang="en-US" sz="2800" b="1" dirty="0">
                <a:solidFill>
                  <a:srgbClr val="002A00"/>
                </a:solidFill>
              </a:rPr>
              <a:t>” </a:t>
            </a:r>
          </a:p>
          <a:p>
            <a:pPr algn="just"/>
            <a:endParaRPr lang="en-US" sz="2800" dirty="0"/>
          </a:p>
        </p:txBody>
      </p:sp>
      <p:sp>
        <p:nvSpPr>
          <p:cNvPr id="6" name="TextBox 5">
            <a:extLst>
              <a:ext uri="{FF2B5EF4-FFF2-40B4-BE49-F238E27FC236}">
                <a16:creationId xmlns:a16="http://schemas.microsoft.com/office/drawing/2014/main" id="{AB025069-F03F-40D2-B97E-0B4B580169E8}"/>
              </a:ext>
            </a:extLst>
          </p:cNvPr>
          <p:cNvSpPr txBox="1"/>
          <p:nvPr/>
        </p:nvSpPr>
        <p:spPr>
          <a:xfrm>
            <a:off x="6528525" y="498688"/>
            <a:ext cx="4570884" cy="5632311"/>
          </a:xfrm>
          <a:prstGeom prst="rect">
            <a:avLst/>
          </a:prstGeom>
          <a:noFill/>
        </p:spPr>
        <p:txBody>
          <a:bodyPr wrap="square" rtlCol="0">
            <a:spAutoFit/>
          </a:bodyPr>
          <a:lstStyle/>
          <a:p>
            <a:pPr algn="just">
              <a:defRPr/>
            </a:pPr>
            <a:r>
              <a:rPr kumimoji="1" lang="en-US" altLang="fr-FR" sz="3600" b="1" u="sng" dirty="0">
                <a:solidFill>
                  <a:srgbClr val="FF0000"/>
                </a:solidFill>
                <a:cs typeface="Times New Roman" panose="02020603050405020304" pitchFamily="18" charset="0"/>
              </a:rPr>
              <a:t>Consequences</a:t>
            </a:r>
          </a:p>
          <a:p>
            <a:pPr algn="just">
              <a:defRPr/>
            </a:pPr>
            <a:r>
              <a:rPr kumimoji="1" lang="en-US" altLang="fr-FR" sz="3600" b="1" dirty="0" err="1">
                <a:cs typeface="Times New Roman" panose="02020603050405020304" pitchFamily="18" charset="0"/>
              </a:rPr>
              <a:t>Arrestations</a:t>
            </a:r>
            <a:r>
              <a:rPr kumimoji="1" lang="en-US" altLang="fr-FR" sz="3600" b="1" dirty="0">
                <a:cs typeface="Times New Roman" panose="02020603050405020304" pitchFamily="18" charset="0"/>
              </a:rPr>
              <a:t> des </a:t>
            </a:r>
            <a:r>
              <a:rPr kumimoji="1" lang="en-US" altLang="fr-FR" sz="3600" b="1" dirty="0" err="1">
                <a:cs typeface="Times New Roman" panose="02020603050405020304" pitchFamily="18" charset="0"/>
              </a:rPr>
              <a:t>professionnelles</a:t>
            </a:r>
            <a:r>
              <a:rPr kumimoji="1" lang="en-US" altLang="fr-FR" sz="3600" b="1" dirty="0">
                <a:cs typeface="Times New Roman" panose="02020603050405020304" pitchFamily="18" charset="0"/>
              </a:rPr>
              <a:t> du </a:t>
            </a:r>
            <a:r>
              <a:rPr kumimoji="1" lang="en-US" altLang="fr-FR" sz="3600" b="1" dirty="0" err="1">
                <a:cs typeface="Times New Roman" panose="02020603050405020304" pitchFamily="18" charset="0"/>
              </a:rPr>
              <a:t>sexe</a:t>
            </a:r>
            <a:r>
              <a:rPr kumimoji="1" lang="en-US" altLang="fr-FR" sz="3600" b="1" dirty="0">
                <a:cs typeface="Times New Roman" panose="02020603050405020304" pitchFamily="18" charset="0"/>
              </a:rPr>
              <a:t> avec intimidation et </a:t>
            </a:r>
            <a:r>
              <a:rPr kumimoji="1" lang="en-US" altLang="fr-FR" sz="3600" b="1" dirty="0" err="1">
                <a:cs typeface="Times New Roman" panose="02020603050405020304" pitchFamily="18" charset="0"/>
              </a:rPr>
              <a:t>rençonnement</a:t>
            </a:r>
            <a:r>
              <a:rPr kumimoji="1" lang="en-US" altLang="fr-FR" sz="3600" b="1" dirty="0">
                <a:cs typeface="Times New Roman" panose="02020603050405020304" pitchFamily="18" charset="0"/>
              </a:rPr>
              <a:t> et la </a:t>
            </a:r>
            <a:r>
              <a:rPr kumimoji="1" lang="en-US" altLang="fr-FR" sz="3600" b="1" dirty="0" err="1">
                <a:cs typeface="Times New Roman" panose="02020603050405020304" pitchFamily="18" charset="0"/>
              </a:rPr>
              <a:t>condamnation</a:t>
            </a:r>
            <a:r>
              <a:rPr kumimoji="1" lang="en-US" altLang="fr-FR" sz="3600" b="1" dirty="0">
                <a:cs typeface="Times New Roman" panose="02020603050405020304" pitchFamily="18" charset="0"/>
              </a:rPr>
              <a:t> de 15 </a:t>
            </a:r>
            <a:r>
              <a:rPr kumimoji="1" lang="en-US" altLang="fr-FR" sz="3600" b="1" dirty="0" err="1">
                <a:cs typeface="Times New Roman" panose="02020603050405020304" pitchFamily="18" charset="0"/>
              </a:rPr>
              <a:t>tenanciers</a:t>
            </a:r>
            <a:r>
              <a:rPr kumimoji="1" lang="en-US" altLang="fr-FR" sz="3600" b="1" dirty="0">
                <a:cs typeface="Times New Roman" panose="02020603050405020304" pitchFamily="18" charset="0"/>
              </a:rPr>
              <a:t> de Bar, Motels et </a:t>
            </a:r>
            <a:r>
              <a:rPr kumimoji="1" lang="en-US" altLang="fr-FR" sz="3600" b="1" dirty="0" err="1">
                <a:cs typeface="Times New Roman" panose="02020603050405020304" pitchFamily="18" charset="0"/>
              </a:rPr>
              <a:t>maisons</a:t>
            </a:r>
            <a:r>
              <a:rPr kumimoji="1" lang="en-US" altLang="fr-FR" sz="3600" b="1" dirty="0">
                <a:cs typeface="Times New Roman" panose="02020603050405020304" pitchFamily="18" charset="0"/>
              </a:rPr>
              <a:t> closes  pour </a:t>
            </a:r>
            <a:r>
              <a:rPr kumimoji="1" lang="en-US" altLang="fr-FR" sz="3600" b="1" dirty="0">
                <a:solidFill>
                  <a:srgbClr val="002A00"/>
                </a:solidFill>
                <a:cs typeface="Times New Roman" panose="02020603050405020304" pitchFamily="18" charset="0"/>
              </a:rPr>
              <a:t>“</a:t>
            </a:r>
            <a:r>
              <a:rPr kumimoji="1" lang="en-US" altLang="fr-FR" sz="3600" b="1" dirty="0" err="1">
                <a:solidFill>
                  <a:srgbClr val="002A00"/>
                </a:solidFill>
                <a:cs typeface="Times New Roman" panose="02020603050405020304" pitchFamily="18" charset="0"/>
              </a:rPr>
              <a:t>Proxénétisme</a:t>
            </a:r>
            <a:r>
              <a:rPr kumimoji="1" lang="en-US" altLang="fr-FR" sz="3600" b="1" dirty="0">
                <a:solidFill>
                  <a:srgbClr val="002A00"/>
                </a:solidFill>
                <a:cs typeface="Times New Roman" panose="02020603050405020304" pitchFamily="18" charset="0"/>
              </a:rPr>
              <a:t>”</a:t>
            </a:r>
          </a:p>
        </p:txBody>
      </p:sp>
    </p:spTree>
    <p:extLst>
      <p:ext uri="{BB962C8B-B14F-4D97-AF65-F5344CB8AC3E}">
        <p14:creationId xmlns:p14="http://schemas.microsoft.com/office/powerpoint/2010/main" val="19445785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36581"/>
            <a:ext cx="11926956" cy="473903"/>
          </a:xfrm>
        </p:spPr>
        <p:txBody>
          <a:bodyPr>
            <a:noAutofit/>
          </a:bodyPr>
          <a:lstStyle/>
          <a:p>
            <a:pPr algn="ctr"/>
            <a:r>
              <a:rPr lang="en-US" b="1" dirty="0" err="1"/>
              <a:t>Résultats</a:t>
            </a:r>
            <a:r>
              <a:rPr lang="en-US" b="1" dirty="0"/>
              <a:t> 4 </a:t>
            </a:r>
          </a:p>
        </p:txBody>
      </p:sp>
      <p:sp>
        <p:nvSpPr>
          <p:cNvPr id="3" name="Content Placeholder 2"/>
          <p:cNvSpPr>
            <a:spLocks noGrp="1"/>
          </p:cNvSpPr>
          <p:nvPr>
            <p:ph idx="1"/>
          </p:nvPr>
        </p:nvSpPr>
        <p:spPr>
          <a:xfrm>
            <a:off x="265044" y="717453"/>
            <a:ext cx="11926956" cy="5401994"/>
          </a:xfrm>
        </p:spPr>
        <p:txBody>
          <a:bodyPr>
            <a:normAutofit/>
          </a:bodyPr>
          <a:lstStyle/>
          <a:p>
            <a:pPr marL="0" indent="0" algn="just">
              <a:lnSpc>
                <a:spcPct val="100000"/>
              </a:lnSpc>
              <a:buNone/>
              <a:defRPr/>
            </a:pPr>
            <a:r>
              <a:rPr kumimoji="1" lang="en-US" altLang="fr-FR" sz="4000" b="1" dirty="0">
                <a:cs typeface="Aharoni" panose="02010803020104030203" pitchFamily="2" charset="-79"/>
              </a:rPr>
              <a:t>Implication effective des </a:t>
            </a:r>
            <a:r>
              <a:rPr kumimoji="1" lang="en-US" altLang="fr-FR" sz="4000" b="1" dirty="0" err="1">
                <a:cs typeface="Aharoni" panose="02010803020104030203" pitchFamily="2" charset="-79"/>
              </a:rPr>
              <a:t>organisations</a:t>
            </a:r>
            <a:r>
              <a:rPr kumimoji="1" lang="en-US" altLang="fr-FR" sz="4000" b="1" dirty="0">
                <a:cs typeface="Aharoni" panose="02010803020104030203" pitchFamily="2" charset="-79"/>
              </a:rPr>
              <a:t> de defense des Droits de </a:t>
            </a:r>
            <a:r>
              <a:rPr kumimoji="1" lang="en-US" altLang="fr-FR" sz="4000" b="1" dirty="0" err="1">
                <a:cs typeface="Aharoni" panose="02010803020104030203" pitchFamily="2" charset="-79"/>
              </a:rPr>
              <a:t>l’Homme</a:t>
            </a:r>
            <a:r>
              <a:rPr kumimoji="1" lang="en-US" altLang="fr-FR" sz="5400" b="1" dirty="0">
                <a:cs typeface="Aharoni" panose="02010803020104030203" pitchFamily="2" charset="-79"/>
              </a:rPr>
              <a:t>: </a:t>
            </a:r>
          </a:p>
          <a:p>
            <a:pPr algn="just">
              <a:lnSpc>
                <a:spcPct val="150000"/>
              </a:lnSpc>
              <a:buFont typeface="Wingdings" panose="05000000000000000000" pitchFamily="2" charset="2"/>
              <a:buChar char="v"/>
              <a:defRPr/>
            </a:pPr>
            <a:r>
              <a:rPr kumimoji="1" lang="en-US" altLang="fr-FR" sz="5400" b="1" dirty="0">
                <a:cs typeface="Times New Roman" panose="02020603050405020304" pitchFamily="18" charset="0"/>
              </a:rPr>
              <a:t>Gestion des </a:t>
            </a:r>
            <a:r>
              <a:rPr kumimoji="1" lang="en-US" altLang="fr-FR" sz="5400" b="1" dirty="0" err="1">
                <a:cs typeface="Times New Roman" panose="02020603050405020304" pitchFamily="18" charset="0"/>
              </a:rPr>
              <a:t>cas</a:t>
            </a:r>
            <a:r>
              <a:rPr kumimoji="1" lang="en-US" altLang="fr-FR" sz="5400" b="1" dirty="0">
                <a:cs typeface="Times New Roman" panose="02020603050405020304" pitchFamily="18" charset="0"/>
              </a:rPr>
              <a:t> </a:t>
            </a:r>
            <a:r>
              <a:rPr kumimoji="1" lang="en-US" altLang="fr-FR" sz="5400" b="1" dirty="0" err="1">
                <a:cs typeface="Times New Roman" panose="02020603050405020304" pitchFamily="18" charset="0"/>
              </a:rPr>
              <a:t>d’arrestation</a:t>
            </a:r>
            <a:r>
              <a:rPr kumimoji="1" lang="en-US" altLang="fr-FR" sz="5400" b="1" dirty="0">
                <a:cs typeface="Times New Roman" panose="02020603050405020304" pitchFamily="18" charset="0"/>
              </a:rPr>
              <a:t> et Plaidoyer </a:t>
            </a:r>
            <a:r>
              <a:rPr kumimoji="1" lang="en-US" altLang="fr-FR" sz="5400" b="1" dirty="0" err="1">
                <a:cs typeface="Times New Roman" panose="02020603050405020304" pitchFamily="18" charset="0"/>
              </a:rPr>
              <a:t>auprès</a:t>
            </a:r>
            <a:r>
              <a:rPr kumimoji="1" lang="en-US" altLang="fr-FR" sz="5400" b="1" dirty="0">
                <a:cs typeface="Times New Roman" panose="02020603050405020304" pitchFamily="18" charset="0"/>
              </a:rPr>
              <a:t> des </a:t>
            </a:r>
            <a:r>
              <a:rPr kumimoji="1" lang="en-US" altLang="fr-FR" sz="5400" b="1" dirty="0" err="1">
                <a:cs typeface="Times New Roman" panose="02020603050405020304" pitchFamily="18" charset="0"/>
              </a:rPr>
              <a:t>autorités</a:t>
            </a:r>
            <a:r>
              <a:rPr kumimoji="1" lang="en-US" altLang="fr-FR" sz="5400" b="1" dirty="0">
                <a:cs typeface="Times New Roman" panose="02020603050405020304" pitchFamily="18" charset="0"/>
              </a:rPr>
              <a:t>: </a:t>
            </a:r>
          </a:p>
        </p:txBody>
      </p:sp>
    </p:spTree>
    <p:extLst>
      <p:ext uri="{BB962C8B-B14F-4D97-AF65-F5344CB8AC3E}">
        <p14:creationId xmlns:p14="http://schemas.microsoft.com/office/powerpoint/2010/main" val="18093105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36581"/>
            <a:ext cx="11926956" cy="473903"/>
          </a:xfrm>
        </p:spPr>
        <p:txBody>
          <a:bodyPr>
            <a:noAutofit/>
          </a:bodyPr>
          <a:lstStyle/>
          <a:p>
            <a:pPr algn="ctr"/>
            <a:r>
              <a:rPr lang="en-US" b="1" dirty="0"/>
              <a:t>Perspectives 1</a:t>
            </a:r>
          </a:p>
        </p:txBody>
      </p:sp>
      <p:sp>
        <p:nvSpPr>
          <p:cNvPr id="3" name="Content Placeholder 2"/>
          <p:cNvSpPr>
            <a:spLocks noGrp="1"/>
          </p:cNvSpPr>
          <p:nvPr>
            <p:ph idx="1"/>
          </p:nvPr>
        </p:nvSpPr>
        <p:spPr>
          <a:xfrm>
            <a:off x="159026" y="273532"/>
            <a:ext cx="11926956" cy="6347516"/>
          </a:xfrm>
        </p:spPr>
        <p:txBody>
          <a:bodyPr>
            <a:normAutofit fontScale="92500"/>
          </a:bodyPr>
          <a:lstStyle/>
          <a:p>
            <a:pPr marL="0" indent="0" algn="just">
              <a:lnSpc>
                <a:spcPct val="150000"/>
              </a:lnSpc>
              <a:buFontTx/>
              <a:buNone/>
            </a:pPr>
            <a:r>
              <a:rPr kumimoji="1" lang="fr-FR" altLang="en-US" sz="3200" b="1" dirty="0">
                <a:solidFill>
                  <a:schemeClr val="tx2"/>
                </a:solidFill>
                <a:cs typeface="Times New Roman" panose="02020603050405020304" pitchFamily="18" charset="0"/>
              </a:rPr>
              <a:t>Continuer à renforcer les activités des principaux axes de la stratégie tout en incluant de nouveaux éléments:  </a:t>
            </a:r>
          </a:p>
          <a:p>
            <a:pPr algn="just">
              <a:lnSpc>
                <a:spcPct val="150000"/>
              </a:lnSpc>
              <a:buFont typeface="Courier New" panose="02070309020205020404" pitchFamily="49" charset="0"/>
              <a:buChar char="o"/>
            </a:pPr>
            <a:r>
              <a:rPr kumimoji="1" lang="fr-FR" altLang="en-US" sz="3200" dirty="0">
                <a:cs typeface="Times New Roman" panose="02020603050405020304" pitchFamily="18" charset="0"/>
              </a:rPr>
              <a:t>Le renforcement des connaissances des organisations de jeune et de Défense des Droits de l’Homme;</a:t>
            </a:r>
          </a:p>
          <a:p>
            <a:pPr algn="just">
              <a:lnSpc>
                <a:spcPct val="150000"/>
              </a:lnSpc>
              <a:buFont typeface="Courier New" panose="02070309020205020404" pitchFamily="49" charset="0"/>
              <a:buChar char="o"/>
            </a:pPr>
            <a:r>
              <a:rPr kumimoji="1" lang="fr-FR" altLang="en-US" sz="3200" dirty="0">
                <a:cs typeface="Times New Roman" panose="02020603050405020304" pitchFamily="18" charset="0"/>
              </a:rPr>
              <a:t>La création de plusieurs centres communautaires à l’intérieur du pays; </a:t>
            </a:r>
          </a:p>
          <a:p>
            <a:pPr algn="just">
              <a:lnSpc>
                <a:spcPct val="150000"/>
              </a:lnSpc>
              <a:buFont typeface="Courier New" panose="02070309020205020404" pitchFamily="49" charset="0"/>
              <a:buChar char="o"/>
            </a:pPr>
            <a:r>
              <a:rPr kumimoji="1" lang="fr-FR" altLang="en-US" sz="3200" dirty="0">
                <a:solidFill>
                  <a:srgbClr val="FF0000"/>
                </a:solidFill>
                <a:cs typeface="Times New Roman" panose="02020603050405020304" pitchFamily="18" charset="0"/>
              </a:rPr>
              <a:t>Favoriser une collaboration des associations de PC et PVVIH avec les organisations réalisant des rapports sur le respect des Droits de l’Homme en Guinée (Ambassade USA, OCDH, AMNESTY, Human Right Watch); </a:t>
            </a:r>
          </a:p>
        </p:txBody>
      </p:sp>
    </p:spTree>
    <p:extLst>
      <p:ext uri="{BB962C8B-B14F-4D97-AF65-F5344CB8AC3E}">
        <p14:creationId xmlns:p14="http://schemas.microsoft.com/office/powerpoint/2010/main" val="23741487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CD4C36-3E1C-489B-8451-279834A29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453" y="1519924"/>
            <a:ext cx="2407592" cy="2418340"/>
          </a:xfrm>
          <a:prstGeom prst="rect">
            <a:avLst/>
          </a:prstGeom>
        </p:spPr>
      </p:pic>
      <p:pic>
        <p:nvPicPr>
          <p:cNvPr id="5" name="Image 3">
            <a:extLst>
              <a:ext uri="{FF2B5EF4-FFF2-40B4-BE49-F238E27FC236}">
                <a16:creationId xmlns:a16="http://schemas.microsoft.com/office/drawing/2014/main" id="{AAAA70A0-A8C2-4A09-A193-BDAE6ADF24D6}"/>
              </a:ext>
            </a:extLst>
          </p:cNvPr>
          <p:cNvPicPr/>
          <p:nvPr/>
        </p:nvPicPr>
        <p:blipFill>
          <a:blip r:embed="rId3">
            <a:lum bright="18000" contrast="-48000"/>
          </a:blip>
          <a:srcRect/>
          <a:stretch>
            <a:fillRect/>
          </a:stretch>
        </p:blipFill>
        <p:spPr bwMode="auto">
          <a:xfrm>
            <a:off x="4499052" y="1069129"/>
            <a:ext cx="3137956" cy="1553993"/>
          </a:xfrm>
          <a:prstGeom prst="rect">
            <a:avLst/>
          </a:prstGeom>
          <a:noFill/>
          <a:ln w="9525">
            <a:noFill/>
            <a:miter lim="800000"/>
            <a:headEnd/>
            <a:tailEnd/>
          </a:ln>
        </p:spPr>
      </p:pic>
      <p:pic>
        <p:nvPicPr>
          <p:cNvPr id="1026" name="Image 2">
            <a:extLst>
              <a:ext uri="{FF2B5EF4-FFF2-40B4-BE49-F238E27FC236}">
                <a16:creationId xmlns:a16="http://schemas.microsoft.com/office/drawing/2014/main" id="{156215A5-2CC8-42F3-A0A1-B12D39D32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413" y="695672"/>
            <a:ext cx="3749440" cy="155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3">
            <a:extLst>
              <a:ext uri="{FF2B5EF4-FFF2-40B4-BE49-F238E27FC236}">
                <a16:creationId xmlns:a16="http://schemas.microsoft.com/office/drawing/2014/main" id="{4EC8786A-3220-47C7-A603-687FD64C1F1E}"/>
              </a:ext>
            </a:extLst>
          </p:cNvPr>
          <p:cNvPicPr/>
          <p:nvPr/>
        </p:nvPicPr>
        <p:blipFill>
          <a:blip r:embed="rId5">
            <a:extLst>
              <a:ext uri="{28A0092B-C50C-407E-A947-70E740481C1C}">
                <a14:useLocalDpi xmlns:a14="http://schemas.microsoft.com/office/drawing/2010/main" val="0"/>
              </a:ext>
            </a:extLst>
          </a:blip>
          <a:stretch>
            <a:fillRect/>
          </a:stretch>
        </p:blipFill>
        <p:spPr>
          <a:xfrm>
            <a:off x="9574638" y="4244957"/>
            <a:ext cx="2477321" cy="1305781"/>
          </a:xfrm>
          <a:prstGeom prst="rect">
            <a:avLst/>
          </a:prstGeom>
        </p:spPr>
      </p:pic>
      <p:pic>
        <p:nvPicPr>
          <p:cNvPr id="7" name="Image 3" descr="Description : X:\ADMIN\Logos\1304_Logos_NEU\Health-Focus-Neu.jpg">
            <a:extLst>
              <a:ext uri="{FF2B5EF4-FFF2-40B4-BE49-F238E27FC236}">
                <a16:creationId xmlns:a16="http://schemas.microsoft.com/office/drawing/2014/main" id="{94B349F6-CF90-42B2-8E9A-4F153D9962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445" y="5496498"/>
            <a:ext cx="5451111" cy="99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1D330ED-95B5-4A29-8609-4BD7DD18F506}"/>
              </a:ext>
            </a:extLst>
          </p:cNvPr>
          <p:cNvPicPr>
            <a:picLocks noChangeAspect="1"/>
          </p:cNvPicPr>
          <p:nvPr/>
        </p:nvPicPr>
        <p:blipFill>
          <a:blip r:embed="rId7"/>
          <a:stretch>
            <a:fillRect/>
          </a:stretch>
        </p:blipFill>
        <p:spPr>
          <a:xfrm>
            <a:off x="9364431" y="2443605"/>
            <a:ext cx="2605584" cy="1665703"/>
          </a:xfrm>
          <a:prstGeom prst="rect">
            <a:avLst/>
          </a:prstGeom>
        </p:spPr>
      </p:pic>
      <p:pic>
        <p:nvPicPr>
          <p:cNvPr id="9" name="Picture 2">
            <a:extLst>
              <a:ext uri="{FF2B5EF4-FFF2-40B4-BE49-F238E27FC236}">
                <a16:creationId xmlns:a16="http://schemas.microsoft.com/office/drawing/2014/main" id="{D4CED820-6CA5-4990-BFE6-803788B055BF}"/>
              </a:ext>
            </a:extLst>
          </p:cNvPr>
          <p:cNvPicPr/>
          <p:nvPr/>
        </p:nvPicPr>
        <p:blipFill>
          <a:blip r:embed="rId8"/>
          <a:srcRect/>
          <a:stretch>
            <a:fillRect/>
          </a:stretch>
        </p:blipFill>
        <p:spPr>
          <a:xfrm>
            <a:off x="7637008" y="5548812"/>
            <a:ext cx="2228850" cy="866775"/>
          </a:xfrm>
          <a:prstGeom prst="rect">
            <a:avLst/>
          </a:prstGeom>
          <a:noFill/>
          <a:ln>
            <a:noFill/>
            <a:prstDash/>
          </a:ln>
        </p:spPr>
      </p:pic>
      <p:pic>
        <p:nvPicPr>
          <p:cNvPr id="10" name="Image 0" descr="received_10208121552785135.jpeg">
            <a:extLst>
              <a:ext uri="{FF2B5EF4-FFF2-40B4-BE49-F238E27FC236}">
                <a16:creationId xmlns:a16="http://schemas.microsoft.com/office/drawing/2014/main" id="{8F708D91-A94F-433E-B5DE-4E6B726D8D0A}"/>
              </a:ext>
            </a:extLst>
          </p:cNvPr>
          <p:cNvPicPr/>
          <p:nvPr/>
        </p:nvPicPr>
        <p:blipFill>
          <a:blip r:embed="rId9"/>
          <a:stretch>
            <a:fillRect/>
          </a:stretch>
        </p:blipFill>
        <p:spPr>
          <a:xfrm>
            <a:off x="6438843" y="2586752"/>
            <a:ext cx="2708968" cy="1553993"/>
          </a:xfrm>
          <a:prstGeom prst="rect">
            <a:avLst/>
          </a:prstGeom>
        </p:spPr>
      </p:pic>
      <p:pic>
        <p:nvPicPr>
          <p:cNvPr id="1027" name="Image 12" descr="Description : D:\Document Idrissa\le B\Badge Doussou\AJFDGII.jpg">
            <a:extLst>
              <a:ext uri="{FF2B5EF4-FFF2-40B4-BE49-F238E27FC236}">
                <a16:creationId xmlns:a16="http://schemas.microsoft.com/office/drawing/2014/main" id="{EFA28526-E5E9-46F4-B4D1-DA140BB4C1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7633" y="4156976"/>
            <a:ext cx="6383557" cy="133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F07E039-743C-4A72-B63E-F383862366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479" y="2249665"/>
            <a:ext cx="1692974" cy="1603360"/>
          </a:xfrm>
          <a:prstGeom prst="rect">
            <a:avLst/>
          </a:prstGeom>
        </p:spPr>
      </p:pic>
      <p:pic>
        <p:nvPicPr>
          <p:cNvPr id="13" name="Picture 12">
            <a:extLst>
              <a:ext uri="{FF2B5EF4-FFF2-40B4-BE49-F238E27FC236}">
                <a16:creationId xmlns:a16="http://schemas.microsoft.com/office/drawing/2014/main" id="{7446FA68-E906-4A8A-9BBC-013B185067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5676" y="4517784"/>
            <a:ext cx="1479549" cy="1807528"/>
          </a:xfrm>
          <a:prstGeom prst="rect">
            <a:avLst/>
          </a:prstGeom>
        </p:spPr>
      </p:pic>
      <p:pic>
        <p:nvPicPr>
          <p:cNvPr id="14" name="Picture 2">
            <a:extLst>
              <a:ext uri="{FF2B5EF4-FFF2-40B4-BE49-F238E27FC236}">
                <a16:creationId xmlns:a16="http://schemas.microsoft.com/office/drawing/2014/main" id="{9FB2661C-7591-4F5A-AACF-2119B9BD87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147" y="156840"/>
            <a:ext cx="6079898" cy="8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5046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36581"/>
            <a:ext cx="11926956" cy="473903"/>
          </a:xfrm>
        </p:spPr>
        <p:txBody>
          <a:bodyPr>
            <a:noAutofit/>
          </a:bodyPr>
          <a:lstStyle/>
          <a:p>
            <a:pPr algn="ctr"/>
            <a:r>
              <a:rPr lang="en-US" b="1" dirty="0"/>
              <a:t>Perspectives 2</a:t>
            </a:r>
          </a:p>
        </p:txBody>
      </p:sp>
      <p:sp>
        <p:nvSpPr>
          <p:cNvPr id="3" name="Content Placeholder 2"/>
          <p:cNvSpPr>
            <a:spLocks noGrp="1"/>
          </p:cNvSpPr>
          <p:nvPr>
            <p:ph idx="1"/>
          </p:nvPr>
        </p:nvSpPr>
        <p:spPr>
          <a:xfrm>
            <a:off x="159026" y="470873"/>
            <a:ext cx="11926956" cy="5916254"/>
          </a:xfrm>
        </p:spPr>
        <p:txBody>
          <a:bodyPr>
            <a:normAutofit fontScale="92500"/>
          </a:bodyPr>
          <a:lstStyle/>
          <a:p>
            <a:pPr marL="0" indent="0" algn="just">
              <a:lnSpc>
                <a:spcPct val="150000"/>
              </a:lnSpc>
              <a:buFontTx/>
              <a:buNone/>
            </a:pPr>
            <a:r>
              <a:rPr kumimoji="1" lang="fr-FR" altLang="en-US" sz="2400" b="1" dirty="0">
                <a:solidFill>
                  <a:schemeClr val="tx2"/>
                </a:solidFill>
                <a:cs typeface="Times New Roman" panose="02020603050405020304" pitchFamily="18" charset="0"/>
              </a:rPr>
              <a:t>Continuer à renforcer les activités des trois principaux axes de la stratégie tout en incluant de nouveaux éléments:  </a:t>
            </a:r>
          </a:p>
          <a:p>
            <a:pPr algn="just">
              <a:lnSpc>
                <a:spcPct val="150000"/>
              </a:lnSpc>
              <a:buFont typeface="Wingdings" panose="05000000000000000000" pitchFamily="2" charset="2"/>
              <a:buChar char="v"/>
            </a:pPr>
            <a:r>
              <a:rPr kumimoji="1" lang="en-US" sz="2400" dirty="0" err="1">
                <a:cs typeface="Times New Roman" panose="02020603050405020304" pitchFamily="18" charset="0"/>
              </a:rPr>
              <a:t>Impliquer</a:t>
            </a:r>
            <a:r>
              <a:rPr kumimoji="1" lang="en-US" sz="2400" dirty="0">
                <a:cs typeface="Times New Roman" panose="02020603050405020304" pitchFamily="18" charset="0"/>
              </a:rPr>
              <a:t> les </a:t>
            </a:r>
            <a:r>
              <a:rPr kumimoji="1" lang="en-US" sz="2400" dirty="0" err="1">
                <a:cs typeface="Times New Roman" panose="02020603050405020304" pitchFamily="18" charset="0"/>
              </a:rPr>
              <a:t>organisations</a:t>
            </a:r>
            <a:r>
              <a:rPr kumimoji="1" lang="en-US" sz="2400" dirty="0">
                <a:cs typeface="Times New Roman" panose="02020603050405020304" pitchFamily="18" charset="0"/>
              </a:rPr>
              <a:t> de defense des Droits de </a:t>
            </a:r>
            <a:r>
              <a:rPr kumimoji="1" lang="en-US" sz="2400" dirty="0" err="1">
                <a:cs typeface="Times New Roman" panose="02020603050405020304" pitchFamily="18" charset="0"/>
              </a:rPr>
              <a:t>l’Homme</a:t>
            </a:r>
            <a:r>
              <a:rPr kumimoji="1" lang="en-US" sz="2400" dirty="0">
                <a:cs typeface="Times New Roman" panose="02020603050405020304" pitchFamily="18" charset="0"/>
              </a:rPr>
              <a:t>  </a:t>
            </a:r>
            <a:r>
              <a:rPr kumimoji="1" lang="en-US" sz="2400" dirty="0" err="1">
                <a:cs typeface="Times New Roman" panose="02020603050405020304" pitchFamily="18" charset="0"/>
              </a:rPr>
              <a:t>dans</a:t>
            </a:r>
            <a:r>
              <a:rPr kumimoji="1" lang="en-US" sz="2400" dirty="0">
                <a:cs typeface="Times New Roman" panose="02020603050405020304" pitchFamily="18" charset="0"/>
              </a:rPr>
              <a:t> les sessions de Plaidoyer </a:t>
            </a:r>
            <a:r>
              <a:rPr kumimoji="1" lang="en-US" sz="2400" dirty="0" err="1">
                <a:cs typeface="Times New Roman" panose="02020603050405020304" pitchFamily="18" charset="0"/>
              </a:rPr>
              <a:t>en</a:t>
            </a:r>
            <a:r>
              <a:rPr kumimoji="1" lang="en-US" sz="2400" dirty="0">
                <a:cs typeface="Times New Roman" panose="02020603050405020304" pitchFamily="18" charset="0"/>
              </a:rPr>
              <a:t> </a:t>
            </a:r>
            <a:r>
              <a:rPr kumimoji="1" lang="en-US" sz="2400" dirty="0" err="1">
                <a:cs typeface="Times New Roman" panose="02020603050405020304" pitchFamily="18" charset="0"/>
              </a:rPr>
              <a:t>qualité</a:t>
            </a:r>
            <a:r>
              <a:rPr kumimoji="1" lang="en-US" sz="2400" dirty="0">
                <a:cs typeface="Times New Roman" panose="02020603050405020304" pitchFamily="18" charset="0"/>
              </a:rPr>
              <a:t> de </a:t>
            </a:r>
            <a:r>
              <a:rPr kumimoji="1" lang="en-US" sz="2400" dirty="0" err="1">
                <a:cs typeface="Times New Roman" panose="02020603050405020304" pitchFamily="18" charset="0"/>
              </a:rPr>
              <a:t>facilitateur</a:t>
            </a:r>
            <a:r>
              <a:rPr kumimoji="1" lang="en-US" sz="2400" dirty="0">
                <a:cs typeface="Times New Roman" panose="02020603050405020304" pitchFamily="18" charset="0"/>
              </a:rPr>
              <a:t> à </a:t>
            </a:r>
            <a:r>
              <a:rPr kumimoji="1" lang="en-US" sz="2400" dirty="0" err="1">
                <a:cs typeface="Times New Roman" panose="02020603050405020304" pitchFamily="18" charset="0"/>
              </a:rPr>
              <a:t>tous</a:t>
            </a:r>
            <a:r>
              <a:rPr kumimoji="1" lang="en-US" sz="2400" dirty="0">
                <a:cs typeface="Times New Roman" panose="02020603050405020304" pitchFamily="18" charset="0"/>
              </a:rPr>
              <a:t> les </a:t>
            </a:r>
            <a:r>
              <a:rPr kumimoji="1" lang="en-US" sz="2400" dirty="0" err="1">
                <a:cs typeface="Times New Roman" panose="02020603050405020304" pitchFamily="18" charset="0"/>
              </a:rPr>
              <a:t>niveaux</a:t>
            </a:r>
            <a:r>
              <a:rPr kumimoji="1" lang="en-US" sz="2400" dirty="0">
                <a:cs typeface="Times New Roman" panose="02020603050405020304" pitchFamily="18" charset="0"/>
              </a:rPr>
              <a:t> ; </a:t>
            </a:r>
          </a:p>
          <a:p>
            <a:pPr algn="just">
              <a:lnSpc>
                <a:spcPct val="150000"/>
              </a:lnSpc>
              <a:buFont typeface="Wingdings" panose="05000000000000000000" pitchFamily="2" charset="2"/>
              <a:buChar char="v"/>
            </a:pPr>
            <a:r>
              <a:rPr kumimoji="1" lang="fr-FR" sz="2400" dirty="0">
                <a:cs typeface="Times New Roman" panose="02020603050405020304" pitchFamily="18" charset="0"/>
              </a:rPr>
              <a:t>Redynamiser le comité parlementaire de lutte contre le VIH et appuyer la mise en œuvre de leur plan d’action;</a:t>
            </a:r>
          </a:p>
          <a:p>
            <a:pPr algn="just">
              <a:lnSpc>
                <a:spcPct val="150000"/>
              </a:lnSpc>
              <a:buFont typeface="Wingdings" panose="05000000000000000000" pitchFamily="2" charset="2"/>
              <a:buChar char="v"/>
            </a:pPr>
            <a:r>
              <a:rPr kumimoji="1" lang="fr-FR" sz="2400" dirty="0">
                <a:cs typeface="Times New Roman" panose="02020603050405020304" pitchFamily="18" charset="0"/>
              </a:rPr>
              <a:t>Réaliser un travail profond sur les Médias (priorité) pour atténuer les risques; </a:t>
            </a:r>
          </a:p>
          <a:p>
            <a:pPr algn="just">
              <a:lnSpc>
                <a:spcPct val="150000"/>
              </a:lnSpc>
              <a:buFont typeface="Wingdings" panose="05000000000000000000" pitchFamily="2" charset="2"/>
              <a:buChar char="v"/>
            </a:pPr>
            <a:r>
              <a:rPr lang="fr-FR" sz="2400" dirty="0"/>
              <a:t>Accompagner la revue, l’amendement et la promulgation de l’ordonnance 056 et des textes de lois (Code Pénal et Code Civil) pouvant faciliter l’accès aux services de santé de nos populations cibles;</a:t>
            </a:r>
          </a:p>
          <a:p>
            <a:pPr algn="just">
              <a:lnSpc>
                <a:spcPct val="150000"/>
              </a:lnSpc>
              <a:buFont typeface="Wingdings" panose="05000000000000000000" pitchFamily="2" charset="2"/>
              <a:buChar char="v"/>
            </a:pPr>
            <a:r>
              <a:rPr kumimoji="1" lang="en-US" sz="2400" dirty="0" err="1">
                <a:cs typeface="Times New Roman" panose="02020603050405020304" pitchFamily="18" charset="0"/>
              </a:rPr>
              <a:t>Impliquer</a:t>
            </a:r>
            <a:r>
              <a:rPr kumimoji="1" lang="en-US" sz="2400" dirty="0">
                <a:cs typeface="Times New Roman" panose="02020603050405020304" pitchFamily="18" charset="0"/>
              </a:rPr>
              <a:t> les services de </a:t>
            </a:r>
            <a:r>
              <a:rPr kumimoji="1" lang="en-US" sz="2400" dirty="0" err="1">
                <a:cs typeface="Times New Roman" panose="02020603050405020304" pitchFamily="18" charset="0"/>
              </a:rPr>
              <a:t>l’office</a:t>
            </a:r>
            <a:r>
              <a:rPr kumimoji="1" lang="en-US" sz="2400" dirty="0">
                <a:cs typeface="Times New Roman" panose="02020603050405020304" pitchFamily="18" charset="0"/>
              </a:rPr>
              <a:t> de Protection du Genre, de </a:t>
            </a:r>
            <a:r>
              <a:rPr kumimoji="1" lang="en-US" sz="2400" dirty="0" err="1">
                <a:cs typeface="Times New Roman" panose="02020603050405020304" pitchFamily="18" charset="0"/>
              </a:rPr>
              <a:t>l’Enfance</a:t>
            </a:r>
            <a:r>
              <a:rPr kumimoji="1" lang="en-US" sz="2400" dirty="0">
                <a:cs typeface="Times New Roman" panose="02020603050405020304" pitchFamily="18" charset="0"/>
              </a:rPr>
              <a:t> et des </a:t>
            </a:r>
            <a:r>
              <a:rPr kumimoji="1" lang="en-US" sz="2400" dirty="0" err="1">
                <a:cs typeface="Times New Roman" panose="02020603050405020304" pitchFamily="18" charset="0"/>
              </a:rPr>
              <a:t>Moeurs</a:t>
            </a:r>
            <a:r>
              <a:rPr kumimoji="1" lang="en-US" sz="2400" dirty="0">
                <a:cs typeface="Times New Roman" panose="02020603050405020304" pitchFamily="18" charset="0"/>
              </a:rPr>
              <a:t> (OPROGEM);</a:t>
            </a:r>
          </a:p>
        </p:txBody>
      </p:sp>
    </p:spTree>
    <p:extLst>
      <p:ext uri="{BB962C8B-B14F-4D97-AF65-F5344CB8AC3E}">
        <p14:creationId xmlns:p14="http://schemas.microsoft.com/office/powerpoint/2010/main" val="15465220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6301" y="1021936"/>
            <a:ext cx="11919398" cy="5262979"/>
          </a:xfrm>
          <a:prstGeom prst="rect">
            <a:avLst/>
          </a:prstGeom>
          <a:noFill/>
        </p:spPr>
        <p:txBody>
          <a:bodyPr wrap="square" rtlCol="0">
            <a:spAutoFit/>
          </a:bodyPr>
          <a:lstStyle/>
          <a:p>
            <a:pPr algn="just" fontAlgn="base"/>
            <a:r>
              <a:rPr lang="fr-FR" sz="4800" b="1" dirty="0"/>
              <a:t>Bien que la première phase de notre plaidoyer dans un pays culturellement conservateur soit l’adhésion des populations à l’objectif, il serait important d’avoir « une main mise sur les médias » qui sont de véritables couteaux à double tranchant dans la stratégie de Plaidoyer.  </a:t>
            </a:r>
            <a:endParaRPr lang="fr-FR" sz="4000" i="1" dirty="0"/>
          </a:p>
        </p:txBody>
      </p:sp>
      <p:sp>
        <p:nvSpPr>
          <p:cNvPr id="2" name="Rectangle 1">
            <a:extLst>
              <a:ext uri="{FF2B5EF4-FFF2-40B4-BE49-F238E27FC236}">
                <a16:creationId xmlns:a16="http://schemas.microsoft.com/office/drawing/2014/main" id="{4B0D4ACB-1045-4B46-8D08-3C8490558083}"/>
              </a:ext>
            </a:extLst>
          </p:cNvPr>
          <p:cNvSpPr/>
          <p:nvPr/>
        </p:nvSpPr>
        <p:spPr>
          <a:xfrm>
            <a:off x="2169459" y="225509"/>
            <a:ext cx="8157882" cy="830997"/>
          </a:xfrm>
          <a:prstGeom prst="rect">
            <a:avLst/>
          </a:prstGeom>
        </p:spPr>
        <p:txBody>
          <a:bodyPr wrap="square">
            <a:spAutoFit/>
          </a:bodyPr>
          <a:lstStyle/>
          <a:p>
            <a:pPr algn="ctr"/>
            <a:r>
              <a:rPr lang="en-US" sz="4800" b="1" dirty="0"/>
              <a:t>Conclusion</a:t>
            </a:r>
          </a:p>
        </p:txBody>
      </p:sp>
    </p:spTree>
    <p:extLst>
      <p:ext uri="{BB962C8B-B14F-4D97-AF65-F5344CB8AC3E}">
        <p14:creationId xmlns:p14="http://schemas.microsoft.com/office/powerpoint/2010/main" val="27328346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6301" y="847150"/>
            <a:ext cx="11919398" cy="5755422"/>
          </a:xfrm>
          <a:prstGeom prst="rect">
            <a:avLst/>
          </a:prstGeom>
          <a:noFill/>
        </p:spPr>
        <p:txBody>
          <a:bodyPr wrap="square" rtlCol="0">
            <a:spAutoFit/>
          </a:bodyPr>
          <a:lstStyle/>
          <a:p>
            <a:pPr algn="just" fontAlgn="base"/>
            <a:r>
              <a:rPr lang="fr-FR" sz="4800" b="1" dirty="0"/>
              <a:t>« Partout où </a:t>
            </a:r>
            <a:r>
              <a:rPr lang="fr-FR" sz="4800" b="1" dirty="0">
                <a:solidFill>
                  <a:srgbClr val="FF0000"/>
                </a:solidFill>
              </a:rPr>
              <a:t>il y a discriminations, injustices et violences </a:t>
            </a:r>
            <a:r>
              <a:rPr lang="fr-FR" sz="4800" b="1" dirty="0"/>
              <a:t>nous pouvons, nous devons intervenir pour préserver le droit d’une personne de </a:t>
            </a:r>
            <a:r>
              <a:rPr lang="fr-FR" sz="4800" b="1" dirty="0">
                <a:solidFill>
                  <a:srgbClr val="FF0000"/>
                </a:solidFill>
              </a:rPr>
              <a:t>vivre à l’abri de l’illégalité de l’injustice, des violences et des mauvais traitements</a:t>
            </a:r>
            <a:r>
              <a:rPr lang="fr-FR" sz="4800" b="1" dirty="0"/>
              <a:t>. » </a:t>
            </a:r>
            <a:r>
              <a:rPr lang="fr-FR" sz="4000" i="1" dirty="0"/>
              <a:t>Déclaration du Ministre de l’Unité et de la Citoyenneté de Guinée : Journée internationale des Droits de l’Homme 10 Décembre 2016 </a:t>
            </a:r>
          </a:p>
        </p:txBody>
      </p:sp>
    </p:spTree>
    <p:extLst>
      <p:ext uri="{BB962C8B-B14F-4D97-AF65-F5344CB8AC3E}">
        <p14:creationId xmlns:p14="http://schemas.microsoft.com/office/powerpoint/2010/main" val="8906009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CD4C36-3E1C-489B-8451-279834A29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453" y="1519924"/>
            <a:ext cx="2407592" cy="2418340"/>
          </a:xfrm>
          <a:prstGeom prst="rect">
            <a:avLst/>
          </a:prstGeom>
        </p:spPr>
      </p:pic>
      <p:pic>
        <p:nvPicPr>
          <p:cNvPr id="5" name="Image 3">
            <a:extLst>
              <a:ext uri="{FF2B5EF4-FFF2-40B4-BE49-F238E27FC236}">
                <a16:creationId xmlns:a16="http://schemas.microsoft.com/office/drawing/2014/main" id="{AAAA70A0-A8C2-4A09-A193-BDAE6ADF24D6}"/>
              </a:ext>
            </a:extLst>
          </p:cNvPr>
          <p:cNvPicPr/>
          <p:nvPr/>
        </p:nvPicPr>
        <p:blipFill>
          <a:blip r:embed="rId3">
            <a:lum bright="18000" contrast="-48000"/>
          </a:blip>
          <a:srcRect/>
          <a:stretch>
            <a:fillRect/>
          </a:stretch>
        </p:blipFill>
        <p:spPr bwMode="auto">
          <a:xfrm>
            <a:off x="4499052" y="1069129"/>
            <a:ext cx="3137956" cy="1553993"/>
          </a:xfrm>
          <a:prstGeom prst="rect">
            <a:avLst/>
          </a:prstGeom>
          <a:noFill/>
          <a:ln w="9525">
            <a:noFill/>
            <a:miter lim="800000"/>
            <a:headEnd/>
            <a:tailEnd/>
          </a:ln>
        </p:spPr>
      </p:pic>
      <p:pic>
        <p:nvPicPr>
          <p:cNvPr id="1026" name="Image 2">
            <a:extLst>
              <a:ext uri="{FF2B5EF4-FFF2-40B4-BE49-F238E27FC236}">
                <a16:creationId xmlns:a16="http://schemas.microsoft.com/office/drawing/2014/main" id="{156215A5-2CC8-42F3-A0A1-B12D39D32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413" y="695672"/>
            <a:ext cx="3749440" cy="155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3">
            <a:extLst>
              <a:ext uri="{FF2B5EF4-FFF2-40B4-BE49-F238E27FC236}">
                <a16:creationId xmlns:a16="http://schemas.microsoft.com/office/drawing/2014/main" id="{4EC8786A-3220-47C7-A603-687FD64C1F1E}"/>
              </a:ext>
            </a:extLst>
          </p:cNvPr>
          <p:cNvPicPr/>
          <p:nvPr/>
        </p:nvPicPr>
        <p:blipFill>
          <a:blip r:embed="rId5">
            <a:extLst>
              <a:ext uri="{28A0092B-C50C-407E-A947-70E740481C1C}">
                <a14:useLocalDpi xmlns:a14="http://schemas.microsoft.com/office/drawing/2010/main" val="0"/>
              </a:ext>
            </a:extLst>
          </a:blip>
          <a:stretch>
            <a:fillRect/>
          </a:stretch>
        </p:blipFill>
        <p:spPr>
          <a:xfrm>
            <a:off x="9574638" y="4244957"/>
            <a:ext cx="2477321" cy="1305781"/>
          </a:xfrm>
          <a:prstGeom prst="rect">
            <a:avLst/>
          </a:prstGeom>
        </p:spPr>
      </p:pic>
      <p:pic>
        <p:nvPicPr>
          <p:cNvPr id="7" name="Image 3" descr="Description : X:\ADMIN\Logos\1304_Logos_NEU\Health-Focus-Neu.jpg">
            <a:extLst>
              <a:ext uri="{FF2B5EF4-FFF2-40B4-BE49-F238E27FC236}">
                <a16:creationId xmlns:a16="http://schemas.microsoft.com/office/drawing/2014/main" id="{94B349F6-CF90-42B2-8E9A-4F153D9962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445" y="5496498"/>
            <a:ext cx="5451111" cy="99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1D330ED-95B5-4A29-8609-4BD7DD18F506}"/>
              </a:ext>
            </a:extLst>
          </p:cNvPr>
          <p:cNvPicPr>
            <a:picLocks noChangeAspect="1"/>
          </p:cNvPicPr>
          <p:nvPr/>
        </p:nvPicPr>
        <p:blipFill>
          <a:blip r:embed="rId7"/>
          <a:stretch>
            <a:fillRect/>
          </a:stretch>
        </p:blipFill>
        <p:spPr>
          <a:xfrm>
            <a:off x="9364431" y="2443605"/>
            <a:ext cx="2605584" cy="1665703"/>
          </a:xfrm>
          <a:prstGeom prst="rect">
            <a:avLst/>
          </a:prstGeom>
        </p:spPr>
      </p:pic>
      <p:pic>
        <p:nvPicPr>
          <p:cNvPr id="9" name="Picture 2">
            <a:extLst>
              <a:ext uri="{FF2B5EF4-FFF2-40B4-BE49-F238E27FC236}">
                <a16:creationId xmlns:a16="http://schemas.microsoft.com/office/drawing/2014/main" id="{D4CED820-6CA5-4990-BFE6-803788B055BF}"/>
              </a:ext>
            </a:extLst>
          </p:cNvPr>
          <p:cNvPicPr/>
          <p:nvPr/>
        </p:nvPicPr>
        <p:blipFill>
          <a:blip r:embed="rId8"/>
          <a:srcRect/>
          <a:stretch>
            <a:fillRect/>
          </a:stretch>
        </p:blipFill>
        <p:spPr>
          <a:xfrm>
            <a:off x="7637008" y="5548812"/>
            <a:ext cx="2228850" cy="866775"/>
          </a:xfrm>
          <a:prstGeom prst="rect">
            <a:avLst/>
          </a:prstGeom>
          <a:noFill/>
          <a:ln>
            <a:noFill/>
            <a:prstDash/>
          </a:ln>
        </p:spPr>
      </p:pic>
      <p:pic>
        <p:nvPicPr>
          <p:cNvPr id="10" name="Image 0" descr="received_10208121552785135.jpeg">
            <a:extLst>
              <a:ext uri="{FF2B5EF4-FFF2-40B4-BE49-F238E27FC236}">
                <a16:creationId xmlns:a16="http://schemas.microsoft.com/office/drawing/2014/main" id="{8F708D91-A94F-433E-B5DE-4E6B726D8D0A}"/>
              </a:ext>
            </a:extLst>
          </p:cNvPr>
          <p:cNvPicPr/>
          <p:nvPr/>
        </p:nvPicPr>
        <p:blipFill>
          <a:blip r:embed="rId9"/>
          <a:stretch>
            <a:fillRect/>
          </a:stretch>
        </p:blipFill>
        <p:spPr>
          <a:xfrm>
            <a:off x="6438843" y="2586752"/>
            <a:ext cx="2708968" cy="1553993"/>
          </a:xfrm>
          <a:prstGeom prst="rect">
            <a:avLst/>
          </a:prstGeom>
        </p:spPr>
      </p:pic>
      <p:pic>
        <p:nvPicPr>
          <p:cNvPr id="1027" name="Image 12" descr="Description : D:\Document Idrissa\le B\Badge Doussou\AJFDGII.jpg">
            <a:extLst>
              <a:ext uri="{FF2B5EF4-FFF2-40B4-BE49-F238E27FC236}">
                <a16:creationId xmlns:a16="http://schemas.microsoft.com/office/drawing/2014/main" id="{EFA28526-E5E9-46F4-B4D1-DA140BB4C1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7633" y="4156976"/>
            <a:ext cx="6383557" cy="133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F07E039-743C-4A72-B63E-F383862366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479" y="2249665"/>
            <a:ext cx="1692974" cy="1603360"/>
          </a:xfrm>
          <a:prstGeom prst="rect">
            <a:avLst/>
          </a:prstGeom>
        </p:spPr>
      </p:pic>
      <p:pic>
        <p:nvPicPr>
          <p:cNvPr id="13" name="Picture 12">
            <a:extLst>
              <a:ext uri="{FF2B5EF4-FFF2-40B4-BE49-F238E27FC236}">
                <a16:creationId xmlns:a16="http://schemas.microsoft.com/office/drawing/2014/main" id="{7446FA68-E906-4A8A-9BBC-013B185067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5676" y="4517784"/>
            <a:ext cx="1479549" cy="1807528"/>
          </a:xfrm>
          <a:prstGeom prst="rect">
            <a:avLst/>
          </a:prstGeom>
        </p:spPr>
      </p:pic>
      <p:pic>
        <p:nvPicPr>
          <p:cNvPr id="14" name="Picture 2">
            <a:extLst>
              <a:ext uri="{FF2B5EF4-FFF2-40B4-BE49-F238E27FC236}">
                <a16:creationId xmlns:a16="http://schemas.microsoft.com/office/drawing/2014/main" id="{9FB2661C-7591-4F5A-AACF-2119B9BD87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147" y="156840"/>
            <a:ext cx="6079898" cy="8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8390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6" y="470873"/>
            <a:ext cx="11926956" cy="5916254"/>
          </a:xfrm>
        </p:spPr>
        <p:txBody>
          <a:bodyPr>
            <a:normAutofit/>
          </a:bodyPr>
          <a:lstStyle/>
          <a:p>
            <a:pPr marL="0" indent="0" algn="ctr">
              <a:lnSpc>
                <a:spcPct val="150000"/>
              </a:lnSpc>
              <a:buFontTx/>
              <a:buNone/>
            </a:pPr>
            <a:r>
              <a:rPr kumimoji="1" lang="en-US" altLang="en-US" sz="23900" b="1" dirty="0">
                <a:solidFill>
                  <a:schemeClr val="tx2"/>
                </a:solidFill>
                <a:cs typeface="Times New Roman" panose="02020603050405020304" pitchFamily="18" charset="0"/>
              </a:rPr>
              <a:t>MERCI</a:t>
            </a:r>
            <a:endParaRPr kumimoji="1" lang="en-US" sz="23900" dirty="0">
              <a:cs typeface="Times New Roman" panose="02020603050405020304" pitchFamily="18" charset="0"/>
            </a:endParaRPr>
          </a:p>
        </p:txBody>
      </p:sp>
    </p:spTree>
    <p:extLst>
      <p:ext uri="{BB962C8B-B14F-4D97-AF65-F5344CB8AC3E}">
        <p14:creationId xmlns:p14="http://schemas.microsoft.com/office/powerpoint/2010/main" val="41648012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435" y="143717"/>
            <a:ext cx="10515600" cy="642040"/>
          </a:xfrm>
        </p:spPr>
        <p:txBody>
          <a:bodyPr>
            <a:normAutofit fontScale="90000"/>
          </a:bodyPr>
          <a:lstStyle/>
          <a:p>
            <a:pPr algn="ctr"/>
            <a:r>
              <a:rPr lang="en-US" b="1" dirty="0" err="1"/>
              <a:t>Contexte</a:t>
            </a:r>
            <a:r>
              <a:rPr lang="en-US" b="1" dirty="0"/>
              <a:t> 1</a:t>
            </a:r>
          </a:p>
        </p:txBody>
      </p:sp>
      <p:sp>
        <p:nvSpPr>
          <p:cNvPr id="3" name="Content Placeholder 2"/>
          <p:cNvSpPr>
            <a:spLocks noGrp="1"/>
          </p:cNvSpPr>
          <p:nvPr>
            <p:ph idx="1"/>
          </p:nvPr>
        </p:nvSpPr>
        <p:spPr>
          <a:xfrm>
            <a:off x="106018" y="464737"/>
            <a:ext cx="11794434" cy="5928525"/>
          </a:xfrm>
        </p:spPr>
        <p:txBody>
          <a:bodyPr>
            <a:normAutofit fontScale="85000" lnSpcReduction="20000"/>
          </a:bodyPr>
          <a:lstStyle/>
          <a:p>
            <a:pPr marL="0" indent="0" algn="just">
              <a:lnSpc>
                <a:spcPct val="150000"/>
              </a:lnSpc>
              <a:buNone/>
            </a:pPr>
            <a:r>
              <a:rPr lang="fr-FR" sz="3000" dirty="0"/>
              <a:t>En Guinée : Prévalence générale du VIH  : Population Générale (1,7% : ESCOMB 2015) HSH (11% : ESCOMB 2017); PS (14% : ESCOMB 2015)</a:t>
            </a:r>
          </a:p>
          <a:p>
            <a:pPr marL="0" indent="0" algn="just">
              <a:lnSpc>
                <a:spcPct val="150000"/>
              </a:lnSpc>
              <a:buNone/>
            </a:pPr>
            <a:r>
              <a:rPr lang="fr-FR" sz="3000" dirty="0"/>
              <a:t>Les populations clés et les PVVIH (Personnes Vivant avec le VIH) font face à un ensemble de restriction sociales, juridiques et économiques qui les vulnérabilisent et les exposent à des traumatismes constants. « sexualité jugé hors loi », perçue comme libertine et dangereuse.</a:t>
            </a:r>
          </a:p>
          <a:p>
            <a:pPr algn="just">
              <a:lnSpc>
                <a:spcPct val="150000"/>
              </a:lnSpc>
              <a:buFontTx/>
              <a:buChar char="-"/>
              <a:defRPr/>
            </a:pPr>
            <a:r>
              <a:rPr lang="fr-FR" sz="3000" b="1" dirty="0"/>
              <a:t>Cadre juridique Guinéen restrictif ; </a:t>
            </a:r>
          </a:p>
          <a:p>
            <a:pPr algn="just">
              <a:lnSpc>
                <a:spcPct val="150000"/>
              </a:lnSpc>
              <a:buFontTx/>
              <a:buChar char="-"/>
              <a:defRPr/>
            </a:pPr>
            <a:r>
              <a:rPr lang="fr-FR" sz="3000" b="1" dirty="0"/>
              <a:t>Persécution par les forces de l’ordre; </a:t>
            </a:r>
          </a:p>
          <a:p>
            <a:pPr algn="just">
              <a:lnSpc>
                <a:spcPct val="150000"/>
              </a:lnSpc>
              <a:buFontTx/>
              <a:buChar char="-"/>
              <a:defRPr/>
            </a:pPr>
            <a:r>
              <a:rPr lang="fr-FR" sz="3000" b="1" dirty="0"/>
              <a:t>Vie sociale : stigmatisation et Discrimination;</a:t>
            </a:r>
          </a:p>
          <a:p>
            <a:pPr algn="just">
              <a:lnSpc>
                <a:spcPct val="150000"/>
              </a:lnSpc>
              <a:buFontTx/>
              <a:buChar char="-"/>
              <a:defRPr/>
            </a:pPr>
            <a:r>
              <a:rPr lang="fr-FR" sz="3000" b="1" dirty="0"/>
              <a:t>Images négatives et choquantes présentées par les médias</a:t>
            </a:r>
          </a:p>
        </p:txBody>
      </p:sp>
    </p:spTree>
    <p:extLst>
      <p:ext uri="{BB962C8B-B14F-4D97-AF65-F5344CB8AC3E}">
        <p14:creationId xmlns:p14="http://schemas.microsoft.com/office/powerpoint/2010/main" val="24623820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288" y="508273"/>
            <a:ext cx="11966712" cy="5844212"/>
          </a:xfrm>
        </p:spPr>
        <p:txBody>
          <a:bodyPr>
            <a:normAutofit fontScale="92500" lnSpcReduction="10000"/>
          </a:bodyPr>
          <a:lstStyle/>
          <a:p>
            <a:pPr marL="0" indent="0" algn="just">
              <a:lnSpc>
                <a:spcPct val="150000"/>
              </a:lnSpc>
              <a:buNone/>
            </a:pPr>
            <a:r>
              <a:rPr lang="fr-FR" sz="3200" dirty="0"/>
              <a:t>Sur 8 organisations de défense des droits de l'Homme guinéens les plus influentes interrogées : </a:t>
            </a:r>
          </a:p>
          <a:p>
            <a:pPr algn="just">
              <a:lnSpc>
                <a:spcPct val="150000"/>
              </a:lnSpc>
              <a:buFont typeface="Wingdings" panose="05000000000000000000" pitchFamily="2" charset="2"/>
              <a:buChar char="§"/>
            </a:pPr>
            <a:r>
              <a:rPr lang="fr-FR" sz="3200" dirty="0"/>
              <a:t>2 (25%) avaient des actions ciblant les professionnelles du sexe; </a:t>
            </a:r>
          </a:p>
          <a:p>
            <a:pPr algn="just">
              <a:lnSpc>
                <a:spcPct val="150000"/>
              </a:lnSpc>
              <a:buFont typeface="Wingdings" panose="05000000000000000000" pitchFamily="2" charset="2"/>
              <a:buChar char="§"/>
            </a:pPr>
            <a:r>
              <a:rPr lang="fr-FR" sz="3200" dirty="0"/>
              <a:t>1 (12.5%) ciblant les transgenres;</a:t>
            </a:r>
          </a:p>
          <a:p>
            <a:pPr algn="just">
              <a:lnSpc>
                <a:spcPct val="150000"/>
              </a:lnSpc>
              <a:buFont typeface="Wingdings" panose="05000000000000000000" pitchFamily="2" charset="2"/>
              <a:buChar char="§"/>
            </a:pPr>
            <a:r>
              <a:rPr lang="fr-FR" sz="3200" dirty="0"/>
              <a:t>0% touchant les Hommes ayant des rapports sexuels avec les Hommes. </a:t>
            </a:r>
          </a:p>
          <a:p>
            <a:pPr marL="0" indent="0" algn="just">
              <a:lnSpc>
                <a:spcPct val="150000"/>
              </a:lnSpc>
              <a:buNone/>
            </a:pPr>
            <a:endParaRPr lang="fr-FR" sz="1800" dirty="0"/>
          </a:p>
          <a:p>
            <a:pPr marL="0" indent="0" algn="just">
              <a:lnSpc>
                <a:spcPct val="150000"/>
              </a:lnSpc>
              <a:buNone/>
            </a:pPr>
            <a:r>
              <a:rPr lang="fr-FR" sz="3200" b="1" u="sng" dirty="0">
                <a:solidFill>
                  <a:srgbClr val="FF0000"/>
                </a:solidFill>
              </a:rPr>
              <a:t>Plusieurs explications possibles</a:t>
            </a:r>
            <a:r>
              <a:rPr lang="fr-FR" sz="3200" b="1" dirty="0">
                <a:solidFill>
                  <a:srgbClr val="FF0000"/>
                </a:solidFill>
              </a:rPr>
              <a:t> </a:t>
            </a:r>
            <a:r>
              <a:rPr lang="fr-FR" sz="3200" dirty="0"/>
              <a:t>: contexte, méconnaissance; plus d’intérêt pour les violences politiques, VBG et milieux carcéral etc. </a:t>
            </a:r>
            <a:endParaRPr lang="en-US" sz="3200" dirty="0"/>
          </a:p>
        </p:txBody>
      </p:sp>
      <p:sp>
        <p:nvSpPr>
          <p:cNvPr id="4" name="Title 1">
            <a:extLst>
              <a:ext uri="{FF2B5EF4-FFF2-40B4-BE49-F238E27FC236}">
                <a16:creationId xmlns:a16="http://schemas.microsoft.com/office/drawing/2014/main" id="{5B99A40E-8AD2-49F7-899E-4BD1BC9D1E2F}"/>
              </a:ext>
            </a:extLst>
          </p:cNvPr>
          <p:cNvSpPr>
            <a:spLocks noGrp="1"/>
          </p:cNvSpPr>
          <p:nvPr>
            <p:ph type="title"/>
          </p:nvPr>
        </p:nvSpPr>
        <p:spPr>
          <a:xfrm>
            <a:off x="732184" y="0"/>
            <a:ext cx="10515600" cy="556592"/>
          </a:xfrm>
        </p:spPr>
        <p:txBody>
          <a:bodyPr>
            <a:normAutofit fontScale="90000"/>
          </a:bodyPr>
          <a:lstStyle/>
          <a:p>
            <a:pPr algn="ctr"/>
            <a:r>
              <a:rPr lang="en-US" b="1" dirty="0" err="1"/>
              <a:t>Contexte</a:t>
            </a:r>
            <a:r>
              <a:rPr lang="en-US" b="1" dirty="0"/>
              <a:t> 2</a:t>
            </a:r>
          </a:p>
        </p:txBody>
      </p:sp>
    </p:spTree>
    <p:extLst>
      <p:ext uri="{BB962C8B-B14F-4D97-AF65-F5344CB8AC3E}">
        <p14:creationId xmlns:p14="http://schemas.microsoft.com/office/powerpoint/2010/main" val="13359076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8" descr="C:\Users\sadiallo\Documents\DOCS PSI\Etudes PSI a partir de juillet 2015\Etudes carto\vf outils et protocoles\rapport\les cartes\Carte nationale PS et HSH.jpg">
            <a:extLst>
              <a:ext uri="{FF2B5EF4-FFF2-40B4-BE49-F238E27FC236}">
                <a16:creationId xmlns:a16="http://schemas.microsoft.com/office/drawing/2014/main" id="{76C0C9BE-1231-4C07-A533-77DE19676F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73607" y="1054850"/>
            <a:ext cx="9009252" cy="5246558"/>
          </a:xfrm>
          <a:prstGeom prst="rect">
            <a:avLst/>
          </a:prstGeom>
          <a:noFill/>
          <a:ln>
            <a:noFill/>
          </a:ln>
        </p:spPr>
      </p:pic>
      <p:sp>
        <p:nvSpPr>
          <p:cNvPr id="6" name="Rectangle 5">
            <a:extLst>
              <a:ext uri="{FF2B5EF4-FFF2-40B4-BE49-F238E27FC236}">
                <a16:creationId xmlns:a16="http://schemas.microsoft.com/office/drawing/2014/main" id="{FA233759-3546-45A8-B06B-5D11140A26DB}"/>
              </a:ext>
            </a:extLst>
          </p:cNvPr>
          <p:cNvSpPr/>
          <p:nvPr/>
        </p:nvSpPr>
        <p:spPr>
          <a:xfrm>
            <a:off x="1873607" y="294982"/>
            <a:ext cx="9901517" cy="523220"/>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Répartition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nationale</a:t>
            </a:r>
            <a:r>
              <a:rPr lang="en-US" sz="2800" b="1" dirty="0">
                <a:latin typeface="Times New Roman" panose="02020603050405020304" pitchFamily="18" charset="0"/>
                <a:ea typeface="Times New Roman" panose="02020603050405020304" pitchFamily="18" charset="0"/>
              </a:rPr>
              <a:t> des sites PS et HSH </a:t>
            </a:r>
            <a:r>
              <a:rPr lang="en-US" sz="2800" b="1" dirty="0" err="1">
                <a:latin typeface="Times New Roman" panose="02020603050405020304" pitchFamily="18" charset="0"/>
                <a:ea typeface="Times New Roman" panose="02020603050405020304" pitchFamily="18" charset="0"/>
              </a:rPr>
              <a:t>géoreferencés</a:t>
            </a:r>
            <a:endParaRPr lang="en-US" sz="2800" b="1" dirty="0"/>
          </a:p>
        </p:txBody>
      </p:sp>
    </p:spTree>
    <p:extLst>
      <p:ext uri="{BB962C8B-B14F-4D97-AF65-F5344CB8AC3E}">
        <p14:creationId xmlns:p14="http://schemas.microsoft.com/office/powerpoint/2010/main" val="18446931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3" y="65990"/>
            <a:ext cx="10515600" cy="697255"/>
          </a:xfrm>
        </p:spPr>
        <p:txBody>
          <a:bodyPr/>
          <a:lstStyle/>
          <a:p>
            <a:pPr algn="ctr"/>
            <a:r>
              <a:rPr lang="en-US" b="1" dirty="0" err="1"/>
              <a:t>Contexte</a:t>
            </a:r>
            <a:r>
              <a:rPr lang="en-US" b="1" dirty="0"/>
              <a:t> 3</a:t>
            </a:r>
          </a:p>
        </p:txBody>
      </p:sp>
      <p:sp>
        <p:nvSpPr>
          <p:cNvPr id="5" name="ZoneTexte 6">
            <a:extLst>
              <a:ext uri="{FF2B5EF4-FFF2-40B4-BE49-F238E27FC236}">
                <a16:creationId xmlns:a16="http://schemas.microsoft.com/office/drawing/2014/main" id="{4488E83A-795F-49F8-B5F4-B09258EE2544}"/>
              </a:ext>
            </a:extLst>
          </p:cNvPr>
          <p:cNvSpPr txBox="1"/>
          <p:nvPr/>
        </p:nvSpPr>
        <p:spPr>
          <a:xfrm>
            <a:off x="1905346" y="907571"/>
            <a:ext cx="1122362" cy="369888"/>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1800" b="1" dirty="0"/>
              <a:t>Jeunes </a:t>
            </a:r>
          </a:p>
        </p:txBody>
      </p:sp>
      <p:sp>
        <p:nvSpPr>
          <p:cNvPr id="6" name="ZoneTexte 7">
            <a:extLst>
              <a:ext uri="{FF2B5EF4-FFF2-40B4-BE49-F238E27FC236}">
                <a16:creationId xmlns:a16="http://schemas.microsoft.com/office/drawing/2014/main" id="{D5433771-A796-4FAC-9E5F-9315D6D9DFA8}"/>
              </a:ext>
            </a:extLst>
          </p:cNvPr>
          <p:cNvSpPr txBox="1"/>
          <p:nvPr/>
        </p:nvSpPr>
        <p:spPr>
          <a:xfrm>
            <a:off x="1003645" y="2842879"/>
            <a:ext cx="2038350" cy="1508105"/>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3200" b="1" dirty="0"/>
              <a:t>Les </a:t>
            </a:r>
            <a:r>
              <a:rPr lang="fr-FR" sz="3200" b="1" dirty="0" err="1"/>
              <a:t>Medias</a:t>
            </a:r>
            <a:endParaRPr lang="fr-FR" sz="3200" b="1" dirty="0"/>
          </a:p>
          <a:p>
            <a:pPr algn="ctr">
              <a:defRPr/>
            </a:pPr>
            <a:endParaRPr lang="fr-FR" sz="2800" b="1" dirty="0"/>
          </a:p>
        </p:txBody>
      </p:sp>
      <p:sp>
        <p:nvSpPr>
          <p:cNvPr id="7" name="ZoneTexte 9">
            <a:extLst>
              <a:ext uri="{FF2B5EF4-FFF2-40B4-BE49-F238E27FC236}">
                <a16:creationId xmlns:a16="http://schemas.microsoft.com/office/drawing/2014/main" id="{B0121952-3568-49EA-BC83-41567FC1CF43}"/>
              </a:ext>
            </a:extLst>
          </p:cNvPr>
          <p:cNvSpPr txBox="1"/>
          <p:nvPr/>
        </p:nvSpPr>
        <p:spPr>
          <a:xfrm>
            <a:off x="8709405" y="1511606"/>
            <a:ext cx="3109153" cy="1200329"/>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1800" b="1" dirty="0"/>
              <a:t>Le</a:t>
            </a:r>
            <a:r>
              <a:rPr lang="fr-FR" sz="1800" dirty="0"/>
              <a:t> </a:t>
            </a:r>
            <a:r>
              <a:rPr lang="fr-FR" sz="1800" b="1" dirty="0"/>
              <a:t>Personnel d'encadrement juridique, les avocats, et Organisations de défense des Droits Humains</a:t>
            </a:r>
            <a:endParaRPr lang="en-US" sz="1800" b="1" dirty="0"/>
          </a:p>
        </p:txBody>
      </p:sp>
      <p:sp>
        <p:nvSpPr>
          <p:cNvPr id="8" name="ZoneTexte 10">
            <a:extLst>
              <a:ext uri="{FF2B5EF4-FFF2-40B4-BE49-F238E27FC236}">
                <a16:creationId xmlns:a16="http://schemas.microsoft.com/office/drawing/2014/main" id="{10E7FBC3-2FF9-4F7B-8F3F-F39D8C00E372}"/>
              </a:ext>
            </a:extLst>
          </p:cNvPr>
          <p:cNvSpPr txBox="1"/>
          <p:nvPr/>
        </p:nvSpPr>
        <p:spPr>
          <a:xfrm>
            <a:off x="212035" y="5227295"/>
            <a:ext cx="2828373" cy="923330"/>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1800" b="1" dirty="0"/>
              <a:t>Les Parlementaires et les membres du Gouvernement </a:t>
            </a:r>
          </a:p>
        </p:txBody>
      </p:sp>
      <p:sp>
        <p:nvSpPr>
          <p:cNvPr id="9" name="ZoneTexte 11">
            <a:extLst>
              <a:ext uri="{FF2B5EF4-FFF2-40B4-BE49-F238E27FC236}">
                <a16:creationId xmlns:a16="http://schemas.microsoft.com/office/drawing/2014/main" id="{A546382E-B2BF-435B-9C83-1761287E667A}"/>
              </a:ext>
            </a:extLst>
          </p:cNvPr>
          <p:cNvSpPr txBox="1"/>
          <p:nvPr/>
        </p:nvSpPr>
        <p:spPr>
          <a:xfrm>
            <a:off x="898871" y="1577633"/>
            <a:ext cx="2128837" cy="922337"/>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1800" b="1" dirty="0"/>
              <a:t>Les Religieux et communicateurs traditionnels </a:t>
            </a:r>
          </a:p>
        </p:txBody>
      </p:sp>
      <p:sp>
        <p:nvSpPr>
          <p:cNvPr id="10" name="Accolade fermante 15">
            <a:extLst>
              <a:ext uri="{FF2B5EF4-FFF2-40B4-BE49-F238E27FC236}">
                <a16:creationId xmlns:a16="http://schemas.microsoft.com/office/drawing/2014/main" id="{941DD997-7E50-4C27-8D89-D39DFECEC053}"/>
              </a:ext>
            </a:extLst>
          </p:cNvPr>
          <p:cNvSpPr/>
          <p:nvPr/>
        </p:nvSpPr>
        <p:spPr>
          <a:xfrm>
            <a:off x="3040408" y="966445"/>
            <a:ext cx="1133475" cy="15097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1800"/>
          </a:p>
        </p:txBody>
      </p:sp>
      <p:sp>
        <p:nvSpPr>
          <p:cNvPr id="11" name="ZoneTexte 16">
            <a:extLst>
              <a:ext uri="{FF2B5EF4-FFF2-40B4-BE49-F238E27FC236}">
                <a16:creationId xmlns:a16="http://schemas.microsoft.com/office/drawing/2014/main" id="{FC6DA7F9-D603-45AF-9D0D-6440B36BE605}"/>
              </a:ext>
            </a:extLst>
          </p:cNvPr>
          <p:cNvSpPr txBox="1"/>
          <p:nvPr/>
        </p:nvSpPr>
        <p:spPr>
          <a:xfrm>
            <a:off x="4097683" y="871195"/>
            <a:ext cx="2092325" cy="368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fr-FR" sz="1800" b="1" dirty="0"/>
              <a:t>Résistance forte </a:t>
            </a:r>
          </a:p>
        </p:txBody>
      </p:sp>
      <p:sp>
        <p:nvSpPr>
          <p:cNvPr id="12" name="ZoneTexte 17">
            <a:extLst>
              <a:ext uri="{FF2B5EF4-FFF2-40B4-BE49-F238E27FC236}">
                <a16:creationId xmlns:a16="http://schemas.microsoft.com/office/drawing/2014/main" id="{E995A870-2C11-42B7-891D-87F2DA1E1F9F}"/>
              </a:ext>
            </a:extLst>
          </p:cNvPr>
          <p:cNvSpPr txBox="1"/>
          <p:nvPr/>
        </p:nvSpPr>
        <p:spPr>
          <a:xfrm>
            <a:off x="4097683" y="1336333"/>
            <a:ext cx="3124200" cy="3698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fr-FR" sz="1800" b="1" dirty="0"/>
              <a:t>Mauvaise image des cibles </a:t>
            </a:r>
          </a:p>
        </p:txBody>
      </p:sp>
      <p:sp>
        <p:nvSpPr>
          <p:cNvPr id="13" name="ZoneTexte 18">
            <a:extLst>
              <a:ext uri="{FF2B5EF4-FFF2-40B4-BE49-F238E27FC236}">
                <a16:creationId xmlns:a16="http://schemas.microsoft.com/office/drawing/2014/main" id="{3D72C99B-F192-4397-9703-C0700285941A}"/>
              </a:ext>
            </a:extLst>
          </p:cNvPr>
          <p:cNvSpPr txBox="1"/>
          <p:nvPr/>
        </p:nvSpPr>
        <p:spPr>
          <a:xfrm>
            <a:off x="4097683" y="1876083"/>
            <a:ext cx="2633663" cy="3698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fr-FR" sz="1800" b="1" dirty="0"/>
              <a:t>Incitation à la révolte</a:t>
            </a:r>
          </a:p>
        </p:txBody>
      </p:sp>
      <p:sp>
        <p:nvSpPr>
          <p:cNvPr id="14" name="Accolade fermante 21">
            <a:extLst>
              <a:ext uri="{FF2B5EF4-FFF2-40B4-BE49-F238E27FC236}">
                <a16:creationId xmlns:a16="http://schemas.microsoft.com/office/drawing/2014/main" id="{D11E7259-2F91-48C1-9EBB-96C7C6A3C6DC}"/>
              </a:ext>
            </a:extLst>
          </p:cNvPr>
          <p:cNvSpPr/>
          <p:nvPr/>
        </p:nvSpPr>
        <p:spPr>
          <a:xfrm>
            <a:off x="2995958" y="3115920"/>
            <a:ext cx="1177925" cy="10144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1800"/>
          </a:p>
        </p:txBody>
      </p:sp>
      <p:sp>
        <p:nvSpPr>
          <p:cNvPr id="15" name="ZoneTexte 22">
            <a:extLst>
              <a:ext uri="{FF2B5EF4-FFF2-40B4-BE49-F238E27FC236}">
                <a16:creationId xmlns:a16="http://schemas.microsoft.com/office/drawing/2014/main" id="{8AC7ED5F-6522-426B-8B8E-9BE8D01ECBF8}"/>
              </a:ext>
            </a:extLst>
          </p:cNvPr>
          <p:cNvSpPr txBox="1"/>
          <p:nvPr/>
        </p:nvSpPr>
        <p:spPr>
          <a:xfrm>
            <a:off x="4069108" y="3549308"/>
            <a:ext cx="3406775" cy="6463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fr-FR" sz="1800" b="1" dirty="0"/>
              <a:t>Mauvaise image des cibles  et des acteurs</a:t>
            </a:r>
          </a:p>
        </p:txBody>
      </p:sp>
      <p:sp>
        <p:nvSpPr>
          <p:cNvPr id="16" name="ZoneTexte 23">
            <a:extLst>
              <a:ext uri="{FF2B5EF4-FFF2-40B4-BE49-F238E27FC236}">
                <a16:creationId xmlns:a16="http://schemas.microsoft.com/office/drawing/2014/main" id="{EE0F7E59-98B6-4FF2-B06B-5E48B577E3E6}"/>
              </a:ext>
            </a:extLst>
          </p:cNvPr>
          <p:cNvSpPr txBox="1"/>
          <p:nvPr/>
        </p:nvSpPr>
        <p:spPr>
          <a:xfrm>
            <a:off x="3678583" y="2819058"/>
            <a:ext cx="3797300" cy="646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fr-FR" sz="1800" b="1" dirty="0"/>
              <a:t>Pression sur tous les acteurs (parlement et gouvernement)</a:t>
            </a:r>
          </a:p>
        </p:txBody>
      </p:sp>
      <p:sp>
        <p:nvSpPr>
          <p:cNvPr id="17" name="ZoneTexte 24">
            <a:extLst>
              <a:ext uri="{FF2B5EF4-FFF2-40B4-BE49-F238E27FC236}">
                <a16:creationId xmlns:a16="http://schemas.microsoft.com/office/drawing/2014/main" id="{3CD9AED6-5D7D-4D95-BD14-808B6FFDE417}"/>
              </a:ext>
            </a:extLst>
          </p:cNvPr>
          <p:cNvSpPr txBox="1"/>
          <p:nvPr/>
        </p:nvSpPr>
        <p:spPr>
          <a:xfrm>
            <a:off x="4173883" y="4218430"/>
            <a:ext cx="2632075" cy="3698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fr-FR" sz="1800" b="1" dirty="0"/>
              <a:t>Incitation à la révolte</a:t>
            </a:r>
          </a:p>
        </p:txBody>
      </p:sp>
      <p:sp>
        <p:nvSpPr>
          <p:cNvPr id="18" name="Accolade fermante 25">
            <a:extLst>
              <a:ext uri="{FF2B5EF4-FFF2-40B4-BE49-F238E27FC236}">
                <a16:creationId xmlns:a16="http://schemas.microsoft.com/office/drawing/2014/main" id="{00040C0E-F065-4CEA-AE17-2B8376C66634}"/>
              </a:ext>
            </a:extLst>
          </p:cNvPr>
          <p:cNvSpPr/>
          <p:nvPr/>
        </p:nvSpPr>
        <p:spPr>
          <a:xfrm>
            <a:off x="3040408" y="5227295"/>
            <a:ext cx="1409700" cy="9223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1800"/>
          </a:p>
        </p:txBody>
      </p:sp>
      <p:sp>
        <p:nvSpPr>
          <p:cNvPr id="19" name="ZoneTexte 26">
            <a:extLst>
              <a:ext uri="{FF2B5EF4-FFF2-40B4-BE49-F238E27FC236}">
                <a16:creationId xmlns:a16="http://schemas.microsoft.com/office/drawing/2014/main" id="{E7507365-D74E-4FCE-8C5C-E47ACDC214DE}"/>
              </a:ext>
            </a:extLst>
          </p:cNvPr>
          <p:cNvSpPr txBox="1"/>
          <p:nvPr/>
        </p:nvSpPr>
        <p:spPr>
          <a:xfrm>
            <a:off x="4097683" y="5092358"/>
            <a:ext cx="2603500" cy="6477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fr-FR" sz="1800" b="1" dirty="0"/>
              <a:t>Durcissement des lois  restrictives et pénales</a:t>
            </a:r>
          </a:p>
        </p:txBody>
      </p:sp>
      <p:sp>
        <p:nvSpPr>
          <p:cNvPr id="20" name="ZoneTexte 27">
            <a:extLst>
              <a:ext uri="{FF2B5EF4-FFF2-40B4-BE49-F238E27FC236}">
                <a16:creationId xmlns:a16="http://schemas.microsoft.com/office/drawing/2014/main" id="{7F060850-EB44-40B8-8462-2F8EA56BDB60}"/>
              </a:ext>
            </a:extLst>
          </p:cNvPr>
          <p:cNvSpPr txBox="1"/>
          <p:nvPr/>
        </p:nvSpPr>
        <p:spPr>
          <a:xfrm>
            <a:off x="4097683" y="5914683"/>
            <a:ext cx="2633663" cy="3698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fr-FR" sz="1800" b="1" dirty="0"/>
              <a:t>Mesures drastiques</a:t>
            </a:r>
          </a:p>
        </p:txBody>
      </p:sp>
      <p:sp>
        <p:nvSpPr>
          <p:cNvPr id="21" name="ZoneTexte 28">
            <a:extLst>
              <a:ext uri="{FF2B5EF4-FFF2-40B4-BE49-F238E27FC236}">
                <a16:creationId xmlns:a16="http://schemas.microsoft.com/office/drawing/2014/main" id="{A7420E5A-2227-4472-B116-7632801109A8}"/>
              </a:ext>
            </a:extLst>
          </p:cNvPr>
          <p:cNvSpPr txBox="1"/>
          <p:nvPr/>
        </p:nvSpPr>
        <p:spPr>
          <a:xfrm>
            <a:off x="7877487" y="2870916"/>
            <a:ext cx="1912938" cy="923330"/>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defRPr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Les Hommes en Uniforme</a:t>
            </a:r>
          </a:p>
          <a:p>
            <a:endParaRPr lang="en-US" dirty="0"/>
          </a:p>
        </p:txBody>
      </p:sp>
      <p:cxnSp>
        <p:nvCxnSpPr>
          <p:cNvPr id="22" name="Connecteur droit avec flèche 30">
            <a:extLst>
              <a:ext uri="{FF2B5EF4-FFF2-40B4-BE49-F238E27FC236}">
                <a16:creationId xmlns:a16="http://schemas.microsoft.com/office/drawing/2014/main" id="{092287F3-869B-41D1-B407-304A445A04FE}"/>
              </a:ext>
            </a:extLst>
          </p:cNvPr>
          <p:cNvCxnSpPr>
            <a:cxnSpLocks/>
          </p:cNvCxnSpPr>
          <p:nvPr/>
        </p:nvCxnSpPr>
        <p:spPr>
          <a:xfrm>
            <a:off x="8759688" y="3733974"/>
            <a:ext cx="0" cy="812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ZoneTexte 31">
            <a:extLst>
              <a:ext uri="{FF2B5EF4-FFF2-40B4-BE49-F238E27FC236}">
                <a16:creationId xmlns:a16="http://schemas.microsoft.com/office/drawing/2014/main" id="{BA1BB894-37F7-469D-8DFC-4223155B9E18}"/>
              </a:ext>
            </a:extLst>
          </p:cNvPr>
          <p:cNvSpPr txBox="1"/>
          <p:nvPr/>
        </p:nvSpPr>
        <p:spPr>
          <a:xfrm>
            <a:off x="7515191" y="4531584"/>
            <a:ext cx="2748791" cy="6463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fr-FR" sz="1800" b="1" dirty="0"/>
              <a:t>Mauvaise interprétation des lois</a:t>
            </a:r>
          </a:p>
        </p:txBody>
      </p:sp>
      <p:cxnSp>
        <p:nvCxnSpPr>
          <p:cNvPr id="24" name="Connecteur droit avec flèche 32">
            <a:extLst>
              <a:ext uri="{FF2B5EF4-FFF2-40B4-BE49-F238E27FC236}">
                <a16:creationId xmlns:a16="http://schemas.microsoft.com/office/drawing/2014/main" id="{382AA5AF-A8FF-4E5E-9510-B46E4CDBCD3F}"/>
              </a:ext>
            </a:extLst>
          </p:cNvPr>
          <p:cNvCxnSpPr>
            <a:cxnSpLocks/>
          </p:cNvCxnSpPr>
          <p:nvPr/>
        </p:nvCxnSpPr>
        <p:spPr>
          <a:xfrm>
            <a:off x="11047827" y="2690191"/>
            <a:ext cx="0" cy="3064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34">
            <a:extLst>
              <a:ext uri="{FF2B5EF4-FFF2-40B4-BE49-F238E27FC236}">
                <a16:creationId xmlns:a16="http://schemas.microsoft.com/office/drawing/2014/main" id="{DCBEF652-9989-4325-B20A-88138ACF845B}"/>
              </a:ext>
            </a:extLst>
          </p:cNvPr>
          <p:cNvSpPr txBox="1"/>
          <p:nvPr/>
        </p:nvSpPr>
        <p:spPr>
          <a:xfrm>
            <a:off x="7469532" y="5790858"/>
            <a:ext cx="3953841" cy="3693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fr-FR" sz="1800" b="1" dirty="0"/>
              <a:t>Mauvaise application des lois</a:t>
            </a:r>
          </a:p>
        </p:txBody>
      </p:sp>
    </p:spTree>
    <p:extLst>
      <p:ext uri="{BB962C8B-B14F-4D97-AF65-F5344CB8AC3E}">
        <p14:creationId xmlns:p14="http://schemas.microsoft.com/office/powerpoint/2010/main" val="32192897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48" y="1202773"/>
            <a:ext cx="11608903" cy="3833053"/>
          </a:xfrm>
        </p:spPr>
        <p:txBody>
          <a:bodyPr>
            <a:normAutofit lnSpcReduction="10000"/>
          </a:bodyPr>
          <a:lstStyle/>
          <a:p>
            <a:pPr marL="0" indent="0">
              <a:buNone/>
            </a:pPr>
            <a:r>
              <a:rPr lang="fr-FR" sz="5400" b="1" u="sng" dirty="0"/>
              <a:t>Objectif</a:t>
            </a:r>
          </a:p>
          <a:p>
            <a:pPr marL="0" indent="0" algn="just">
              <a:buNone/>
            </a:pPr>
            <a:r>
              <a:rPr lang="fr-FR" sz="5400" dirty="0"/>
              <a:t>Création d´un environnement sociojuridique favorable à l´utilisation des services VIH par les Populations clés et les PVVIH</a:t>
            </a:r>
            <a:endParaRPr lang="en-US" sz="5400" dirty="0"/>
          </a:p>
        </p:txBody>
      </p:sp>
      <p:sp>
        <p:nvSpPr>
          <p:cNvPr id="4" name="Title 1">
            <a:extLst>
              <a:ext uri="{FF2B5EF4-FFF2-40B4-BE49-F238E27FC236}">
                <a16:creationId xmlns:a16="http://schemas.microsoft.com/office/drawing/2014/main" id="{AA2F9DFD-7BCF-4624-90B6-A1B44FE01B77}"/>
              </a:ext>
            </a:extLst>
          </p:cNvPr>
          <p:cNvSpPr>
            <a:spLocks noGrp="1"/>
          </p:cNvSpPr>
          <p:nvPr>
            <p:ph type="title"/>
          </p:nvPr>
        </p:nvSpPr>
        <p:spPr>
          <a:xfrm>
            <a:off x="838199" y="0"/>
            <a:ext cx="10515600" cy="642040"/>
          </a:xfrm>
        </p:spPr>
        <p:txBody>
          <a:bodyPr>
            <a:normAutofit fontScale="90000"/>
          </a:bodyPr>
          <a:lstStyle/>
          <a:p>
            <a:pPr algn="ctr"/>
            <a:r>
              <a:rPr lang="en-US" b="1" dirty="0" err="1"/>
              <a:t>Contexte</a:t>
            </a:r>
            <a:r>
              <a:rPr lang="en-US" b="1" dirty="0"/>
              <a:t> 4</a:t>
            </a:r>
          </a:p>
        </p:txBody>
      </p:sp>
    </p:spTree>
    <p:extLst>
      <p:ext uri="{BB962C8B-B14F-4D97-AF65-F5344CB8AC3E}">
        <p14:creationId xmlns:p14="http://schemas.microsoft.com/office/powerpoint/2010/main" val="19654547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42040"/>
          </a:xfrm>
        </p:spPr>
        <p:txBody>
          <a:bodyPr>
            <a:normAutofit fontScale="90000"/>
          </a:bodyPr>
          <a:lstStyle/>
          <a:p>
            <a:pPr algn="ctr"/>
            <a:r>
              <a:rPr lang="en-US" b="1" dirty="0"/>
              <a:t>Strategies 1</a:t>
            </a:r>
          </a:p>
        </p:txBody>
      </p:sp>
      <p:sp>
        <p:nvSpPr>
          <p:cNvPr id="3" name="Content Placeholder 2"/>
          <p:cNvSpPr>
            <a:spLocks noGrp="1"/>
          </p:cNvSpPr>
          <p:nvPr>
            <p:ph idx="1"/>
          </p:nvPr>
        </p:nvSpPr>
        <p:spPr>
          <a:xfrm>
            <a:off x="59635" y="424279"/>
            <a:ext cx="12072730" cy="6009442"/>
          </a:xfrm>
        </p:spPr>
        <p:txBody>
          <a:bodyPr>
            <a:normAutofit fontScale="62500" lnSpcReduction="20000"/>
          </a:bodyPr>
          <a:lstStyle/>
          <a:p>
            <a:pPr marL="0" indent="0" algn="just">
              <a:lnSpc>
                <a:spcPct val="200000"/>
              </a:lnSpc>
              <a:buNone/>
            </a:pPr>
            <a:r>
              <a:rPr lang="fr-FR" sz="3400" b="1" u="sng" dirty="0"/>
              <a:t>4 axes </a:t>
            </a:r>
            <a:endParaRPr lang="fr-FR" sz="3400" dirty="0"/>
          </a:p>
          <a:p>
            <a:pPr marL="514350" indent="-514350" algn="just">
              <a:lnSpc>
                <a:spcPct val="200000"/>
              </a:lnSpc>
              <a:buAutoNum type="arabicParenR"/>
            </a:pPr>
            <a:r>
              <a:rPr lang="fr-FR" sz="3400" b="1" dirty="0"/>
              <a:t>Le renforcement de capacité des organisations des populations clés et des PVVIH; </a:t>
            </a:r>
          </a:p>
          <a:p>
            <a:pPr marL="514350" indent="-514350" algn="just">
              <a:lnSpc>
                <a:spcPct val="200000"/>
              </a:lnSpc>
              <a:buAutoNum type="arabicParenR"/>
            </a:pPr>
            <a:r>
              <a:rPr lang="fr-FR" sz="3400" b="1" dirty="0"/>
              <a:t>La collecte des données sur la stigmatisation et discrimination relative à l'accès aux services de santé à travers l'Observatoire Communautaire sur l'Accès aux Services de Santé (OCASS) et autres enquêtes; </a:t>
            </a:r>
          </a:p>
          <a:p>
            <a:pPr marL="514350" indent="-514350" algn="just">
              <a:lnSpc>
                <a:spcPct val="200000"/>
              </a:lnSpc>
              <a:buAutoNum type="arabicParenR"/>
            </a:pPr>
            <a:r>
              <a:rPr lang="fr-FR" sz="3400" b="1" dirty="0"/>
              <a:t>«Le plaidoyer en action» auprès des membres du gouvernement des parlementaires, des élus locaux, de la presse, des communicateurs traditionnels, des Hommes en uniforme, des Magistrats et juges et les jeunes ; </a:t>
            </a:r>
          </a:p>
          <a:p>
            <a:pPr marL="514350" indent="-514350" algn="just">
              <a:lnSpc>
                <a:spcPct val="200000"/>
              </a:lnSpc>
              <a:buAutoNum type="arabicParenR"/>
            </a:pPr>
            <a:r>
              <a:rPr lang="fr-FR" sz="3400" b="1" dirty="0"/>
              <a:t>La formation d'un groupe de champions et l'implication des organisations de défense des Droits de l’Homme</a:t>
            </a:r>
            <a:r>
              <a:rPr lang="fr-FR" sz="2400" b="1" dirty="0"/>
              <a:t>.</a:t>
            </a:r>
            <a:endParaRPr lang="en-US" sz="2400" b="1" dirty="0"/>
          </a:p>
        </p:txBody>
      </p:sp>
    </p:spTree>
    <p:extLst>
      <p:ext uri="{BB962C8B-B14F-4D97-AF65-F5344CB8AC3E}">
        <p14:creationId xmlns:p14="http://schemas.microsoft.com/office/powerpoint/2010/main" val="21996371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42040"/>
          </a:xfrm>
        </p:spPr>
        <p:txBody>
          <a:bodyPr>
            <a:normAutofit fontScale="90000"/>
          </a:bodyPr>
          <a:lstStyle/>
          <a:p>
            <a:pPr algn="ctr"/>
            <a:r>
              <a:rPr lang="en-US" b="1" dirty="0"/>
              <a:t>Strategies 2</a:t>
            </a:r>
          </a:p>
        </p:txBody>
      </p:sp>
      <p:sp>
        <p:nvSpPr>
          <p:cNvPr id="3" name="Content Placeholder 2"/>
          <p:cNvSpPr>
            <a:spLocks noGrp="1"/>
          </p:cNvSpPr>
          <p:nvPr>
            <p:ph idx="1"/>
          </p:nvPr>
        </p:nvSpPr>
        <p:spPr>
          <a:xfrm>
            <a:off x="0" y="827903"/>
            <a:ext cx="12072730" cy="3945608"/>
          </a:xfrm>
        </p:spPr>
        <p:txBody>
          <a:bodyPr>
            <a:normAutofit fontScale="92500"/>
          </a:bodyPr>
          <a:lstStyle/>
          <a:p>
            <a:pPr marL="0" indent="0" algn="ctr">
              <a:lnSpc>
                <a:spcPct val="200000"/>
              </a:lnSpc>
              <a:buNone/>
            </a:pPr>
            <a:r>
              <a:rPr lang="en-US" sz="6600" b="1" dirty="0" err="1"/>
              <a:t>Finalité</a:t>
            </a:r>
            <a:r>
              <a:rPr lang="en-US" sz="6600" b="1" dirty="0"/>
              <a:t> = </a:t>
            </a:r>
            <a:r>
              <a:rPr lang="en-US" sz="6600" b="1" dirty="0">
                <a:highlight>
                  <a:srgbClr val="FFFF00"/>
                </a:highlight>
              </a:rPr>
              <a:t>Impulsion </a:t>
            </a:r>
            <a:r>
              <a:rPr lang="en-US" sz="6600" b="1" dirty="0" err="1">
                <a:highlight>
                  <a:srgbClr val="FFFF00"/>
                </a:highlight>
              </a:rPr>
              <a:t>vers</a:t>
            </a:r>
            <a:r>
              <a:rPr lang="en-US" sz="6600" b="1" dirty="0">
                <a:highlight>
                  <a:srgbClr val="FFFF00"/>
                </a:highlight>
              </a:rPr>
              <a:t> </a:t>
            </a:r>
            <a:r>
              <a:rPr lang="en-US" sz="6600" b="1" dirty="0" err="1">
                <a:highlight>
                  <a:srgbClr val="FFFF00"/>
                </a:highlight>
              </a:rPr>
              <a:t>l’Action</a:t>
            </a:r>
            <a:r>
              <a:rPr lang="en-US" sz="6600" b="1" dirty="0">
                <a:highlight>
                  <a:srgbClr val="FFFF00"/>
                </a:highlight>
              </a:rPr>
              <a:t> </a:t>
            </a:r>
          </a:p>
          <a:p>
            <a:pPr marL="0" indent="0" algn="ctr">
              <a:lnSpc>
                <a:spcPct val="200000"/>
              </a:lnSpc>
              <a:buNone/>
            </a:pPr>
            <a:r>
              <a:rPr lang="en-US" sz="6600" b="1" dirty="0">
                <a:solidFill>
                  <a:srgbClr val="FF0000"/>
                </a:solidFill>
              </a:rPr>
              <a:t>Première Phase </a:t>
            </a:r>
            <a:r>
              <a:rPr lang="en-US" sz="6600" b="1" dirty="0"/>
              <a:t>= </a:t>
            </a:r>
            <a:r>
              <a:rPr lang="en-US" sz="6600" b="1" dirty="0">
                <a:highlight>
                  <a:srgbClr val="FFFF00"/>
                </a:highlight>
              </a:rPr>
              <a:t>Adhesion </a:t>
            </a:r>
          </a:p>
        </p:txBody>
      </p:sp>
    </p:spTree>
    <p:extLst>
      <p:ext uri="{BB962C8B-B14F-4D97-AF65-F5344CB8AC3E}">
        <p14:creationId xmlns:p14="http://schemas.microsoft.com/office/powerpoint/2010/main" val="6912047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1331</Words>
  <Application>Microsoft Office PowerPoint</Application>
  <PresentationFormat>Grand écran</PresentationFormat>
  <Paragraphs>137</Paragraphs>
  <Slides>24</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Aharoni</vt:lpstr>
      <vt:lpstr>Arial</vt:lpstr>
      <vt:lpstr>Calibri</vt:lpstr>
      <vt:lpstr>Calibri Light</vt:lpstr>
      <vt:lpstr>Courier New</vt:lpstr>
      <vt:lpstr>Symbol</vt:lpstr>
      <vt:lpstr>Times New Roman</vt:lpstr>
      <vt:lpstr>Wingdings</vt:lpstr>
      <vt:lpstr>Office Theme</vt:lpstr>
      <vt:lpstr>Présentation PowerPoint</vt:lpstr>
      <vt:lpstr>Présentation PowerPoint</vt:lpstr>
      <vt:lpstr>Contexte 1</vt:lpstr>
      <vt:lpstr>Contexte 2</vt:lpstr>
      <vt:lpstr>Présentation PowerPoint</vt:lpstr>
      <vt:lpstr>Contexte 3</vt:lpstr>
      <vt:lpstr>Contexte 4</vt:lpstr>
      <vt:lpstr>Strategies 1</vt:lpstr>
      <vt:lpstr>Strategies 2</vt:lpstr>
      <vt:lpstr>Stratégie 3 </vt:lpstr>
      <vt:lpstr>Résultats 1 </vt:lpstr>
      <vt:lpstr>Résultats 2 </vt:lpstr>
      <vt:lpstr>Résultats 2 </vt:lpstr>
      <vt:lpstr>Résultats 3 </vt:lpstr>
      <vt:lpstr>Résultats 4 </vt:lpstr>
      <vt:lpstr>Analyse du risque</vt:lpstr>
      <vt:lpstr>Résultats 4 </vt:lpstr>
      <vt:lpstr>Résultats 4 </vt:lpstr>
      <vt:lpstr>Perspectives 1</vt:lpstr>
      <vt:lpstr>Perspectives 2</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 STAFF3</dc:creator>
  <cp:lastModifiedBy>Tevi, Benissan Corneil GIZ GN</cp:lastModifiedBy>
  <cp:revision>45</cp:revision>
  <dcterms:created xsi:type="dcterms:W3CDTF">2017-09-28T15:10:31Z</dcterms:created>
  <dcterms:modified xsi:type="dcterms:W3CDTF">2019-01-17T03:45:25Z</dcterms:modified>
</cp:coreProperties>
</file>