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9"/>
  </p:notesMasterIdLst>
  <p:sldIdLst>
    <p:sldId id="256" r:id="rId5"/>
    <p:sldId id="257" r:id="rId6"/>
    <p:sldId id="324" r:id="rId7"/>
    <p:sldId id="259" r:id="rId8"/>
    <p:sldId id="260" r:id="rId9"/>
    <p:sldId id="327" r:id="rId10"/>
    <p:sldId id="320" r:id="rId11"/>
    <p:sldId id="321" r:id="rId12"/>
    <p:sldId id="326" r:id="rId13"/>
    <p:sldId id="334" r:id="rId14"/>
    <p:sldId id="330" r:id="rId15"/>
    <p:sldId id="332" r:id="rId16"/>
    <p:sldId id="333" r:id="rId17"/>
    <p:sldId id="263" r:id="rId18"/>
    <p:sldId id="264" r:id="rId19"/>
    <p:sldId id="317" r:id="rId20"/>
    <p:sldId id="318" r:id="rId21"/>
    <p:sldId id="267" r:id="rId22"/>
    <p:sldId id="268" r:id="rId23"/>
    <p:sldId id="269" r:id="rId24"/>
    <p:sldId id="329" r:id="rId25"/>
    <p:sldId id="271" r:id="rId26"/>
    <p:sldId id="273" r:id="rId27"/>
    <p:sldId id="322" r:id="rId28"/>
    <p:sldId id="274" r:id="rId29"/>
    <p:sldId id="275" r:id="rId30"/>
    <p:sldId id="319" r:id="rId31"/>
    <p:sldId id="276" r:id="rId32"/>
    <p:sldId id="325" r:id="rId33"/>
    <p:sldId id="277" r:id="rId34"/>
    <p:sldId id="278" r:id="rId35"/>
    <p:sldId id="323" r:id="rId36"/>
    <p:sldId id="298" r:id="rId37"/>
    <p:sldId id="281" r:id="rId38"/>
    <p:sldId id="282" r:id="rId39"/>
    <p:sldId id="266" r:id="rId40"/>
    <p:sldId id="307" r:id="rId41"/>
    <p:sldId id="304" r:id="rId42"/>
    <p:sldId id="306" r:id="rId43"/>
    <p:sldId id="310" r:id="rId44"/>
    <p:sldId id="309" r:id="rId45"/>
    <p:sldId id="311" r:id="rId46"/>
    <p:sldId id="314" r:id="rId47"/>
    <p:sldId id="335" r:id="rId4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F97678DB-3F8D-4CD0-BA77-3656CB4B8304}" type="datetimeFigureOut">
              <a:rPr lang="en-US"/>
              <a:pPr/>
              <a:t>6/2/2020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55A5A28D-BDB6-46FF-A1EF-D3D59E3A726F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97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Insérez une carte du pays ou de la région.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 latinLnBrk="0">
              <a:defRPr lang="fr-FR"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 latinLnBrk="0">
              <a:buNone/>
              <a:defRPr lang="fr-FR"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/>
              <a:pPr/>
              <a:t>6/2/2020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2"/>
            <a:ext cx="7772400" cy="1362075"/>
          </a:xfrm>
        </p:spPr>
        <p:txBody>
          <a:bodyPr anchor="b" anchorCtr="0"/>
          <a:lstStyle>
            <a:lvl1pPr algn="l" latinLnBrk="0">
              <a:defRPr lang="fr-FR"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3"/>
            <a:ext cx="7772400" cy="1042987"/>
          </a:xfrm>
        </p:spPr>
        <p:txBody>
          <a:bodyPr anchor="t" anchorCtr="0"/>
          <a:lstStyle>
            <a:lvl1pPr marL="0" indent="0" latinLnBrk="0">
              <a:buNone/>
              <a:defRPr lang="fr-FR"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/>
              <a:pPr/>
              <a:t>6/2/2020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r-FR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/>
              <a:pPr/>
              <a:t>6/2/2020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/>
              <a:pPr/>
              <a:t>6/2/2020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/>
              <a:pPr/>
              <a:t>6/2/2020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/>
              <a:pPr/>
              <a:t>6/2/2020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/>
              <a:pPr/>
              <a:t>6/2/2020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fr-FR"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fr-FR">
                <a:solidFill>
                  <a:schemeClr val="bg1"/>
                </a:solidFill>
              </a:rPr>
              <a:pPr/>
              <a:t>02/06/2020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fr-FR" sz="1200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fr-FR"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fr-FR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fr-FR"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lang="fr-FR"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fr-FR"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fr-FR"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fr-FR"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584176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bg2">
                    <a:lumMod val="25000"/>
                  </a:schemeClr>
                </a:solidFill>
                <a:effectLst/>
              </a:rPr>
              <a:t>Rapport Mission Suivi stratégique préfectures Faranah, Labé, Mamou, Kindia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772400" cy="381000"/>
          </a:xfrm>
        </p:spPr>
        <p:txBody>
          <a:bodyPr>
            <a:noAutofit/>
          </a:bodyPr>
          <a:lstStyle/>
          <a:p>
            <a:r>
              <a:rPr lang="fr-FR" sz="2400" dirty="0"/>
              <a:t>Comité de Suivi Stratégique ICN Guinée</a:t>
            </a: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22502"/>
            <a:ext cx="3348372" cy="5485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800630" y="256490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</a:rPr>
              <a:t>4 – 15.06.18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92" y="3889911"/>
            <a:ext cx="5781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effectLst/>
              </a:rPr>
              <a:t>Tableau financier nouvelles subventions (2018 – 2020)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92343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0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95295" y="40466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PTF – OSC – Entités semi-étatiques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7584" y="537321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PASSP</a:t>
            </a:r>
            <a:r>
              <a:rPr lang="fr-FR" dirty="0"/>
              <a:t>: Faranah et Labé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6" y="1185511"/>
            <a:ext cx="870380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7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9572" y="594980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Boke</a:t>
            </a:r>
            <a:r>
              <a:rPr lang="fr-FR" dirty="0"/>
              <a:t>, Kindia, Mamou, </a:t>
            </a:r>
            <a:r>
              <a:rPr lang="fr-FR" dirty="0" err="1"/>
              <a:t>Labe</a:t>
            </a:r>
            <a:r>
              <a:rPr lang="fr-FR" dirty="0"/>
              <a:t>, Faranah, Kankan et Conakry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046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HSD - Projet Haute Qualité des Services de Santé pour le Développement (JHPIEGO</a:t>
            </a:r>
            <a:r>
              <a:rPr lang="fr-FR" b="1" dirty="0"/>
              <a:t>)</a:t>
            </a:r>
          </a:p>
        </p:txBody>
      </p:sp>
      <p:pic>
        <p:nvPicPr>
          <p:cNvPr id="6" name="Content Placeholder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99592" y="908720"/>
            <a:ext cx="752483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94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1" y="872963"/>
            <a:ext cx="7541935" cy="51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40929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Harmonisation Santé Communautaire</a:t>
            </a:r>
          </a:p>
        </p:txBody>
      </p:sp>
    </p:spTree>
    <p:extLst>
      <p:ext uri="{BB962C8B-B14F-4D97-AF65-F5344CB8AC3E}">
        <p14:creationId xmlns:p14="http://schemas.microsoft.com/office/powerpoint/2010/main" val="398715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Synthèse – Conclusion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02748" y="4093621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Subvention VIH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16405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fr-FR" b="1" i="1" dirty="0"/>
              <a:t>Approvisionnement  Antirétroviraux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Disponibilité ARV en générale assez bonne</a:t>
            </a:r>
          </a:p>
          <a:p>
            <a:pPr lvl="1"/>
            <a:r>
              <a:rPr lang="fr-FR" dirty="0"/>
              <a:t>zones plus éloignées de Conakry (Labé et Faranah) rupture partielle tests de dépistage VIH et </a:t>
            </a:r>
            <a:r>
              <a:rPr lang="fr-FR" dirty="0" err="1"/>
              <a:t>Nevirapine</a:t>
            </a:r>
            <a:r>
              <a:rPr lang="fr-FR" dirty="0"/>
              <a:t> </a:t>
            </a:r>
          </a:p>
          <a:p>
            <a:r>
              <a:rPr lang="fr-FR" dirty="0"/>
              <a:t>Activités PTME centres intégrés fonctionnent à 60 % +</a:t>
            </a:r>
          </a:p>
          <a:p>
            <a:pPr marL="514350" indent="-457200"/>
            <a:r>
              <a:rPr lang="fr-FR" dirty="0"/>
              <a:t>Nombre FS formés en PTME pas encore commencé activités par manque d’intrants (tous PS) </a:t>
            </a:r>
          </a:p>
        </p:txBody>
      </p:sp>
    </p:spTree>
    <p:extLst>
      <p:ext uri="{BB962C8B-B14F-4D97-AF65-F5344CB8AC3E}">
        <p14:creationId xmlns:p14="http://schemas.microsoft.com/office/powerpoint/2010/main" val="158181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ETZ\Pictures\02_Phot-Red-Miss-Terrain 4 Zones\02_ARV-Pharmacie\Tenovir-mix se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9" y="2172190"/>
            <a:ext cx="2158395" cy="28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95586" y="5157192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Atripla</a:t>
            </a:r>
            <a:r>
              <a:rPr lang="fr-FR" b="1" dirty="0"/>
              <a:t> </a:t>
            </a:r>
          </a:p>
          <a:p>
            <a:pPr algn="ctr"/>
            <a:r>
              <a:rPr lang="fr-FR" dirty="0"/>
              <a:t>(TDF+3TC+EFV)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592721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Tenofovir</a:t>
            </a:r>
            <a:r>
              <a:rPr lang="fr-FR" b="1" dirty="0"/>
              <a:t> + </a:t>
            </a:r>
            <a:r>
              <a:rPr lang="fr-FR" b="1" dirty="0" err="1"/>
              <a:t>Lamivudine</a:t>
            </a:r>
            <a:r>
              <a:rPr lang="fr-FR" b="1" dirty="0"/>
              <a:t> + </a:t>
            </a:r>
            <a:r>
              <a:rPr lang="fr-FR" b="1" dirty="0" err="1"/>
              <a:t>Efavirenz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290330" y="620688"/>
            <a:ext cx="501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ARV - Antirétroviraux</a:t>
            </a:r>
          </a:p>
        </p:txBody>
      </p:sp>
      <p:pic>
        <p:nvPicPr>
          <p:cNvPr id="1027" name="Picture 3" descr="C:\Users\GOETZ\Pictures\02_Phot-Red-Miss-Terrain 4 Zones\02_ARV-Pharmacie\Lamivid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51" y="2273865"/>
            <a:ext cx="1615664" cy="27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71775" y="51974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Duovir</a:t>
            </a:r>
            <a:r>
              <a:rPr lang="fr-FR" b="1" dirty="0"/>
              <a:t> N</a:t>
            </a:r>
          </a:p>
          <a:p>
            <a:pPr algn="ctr"/>
            <a:r>
              <a:rPr lang="fr-FR" dirty="0"/>
              <a:t>(3TC+NVP+AZT)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27984" y="584377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Zidovudine + </a:t>
            </a:r>
            <a:r>
              <a:rPr lang="fr-FR" b="1" dirty="0" err="1"/>
              <a:t>Lamivudine</a:t>
            </a:r>
            <a:r>
              <a:rPr lang="fr-FR" b="1" dirty="0"/>
              <a:t> + </a:t>
            </a:r>
            <a:r>
              <a:rPr lang="fr-FR" b="1" dirty="0" err="1"/>
              <a:t>Nevirapine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71780" y="1569141"/>
            <a:ext cx="694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Traitement 1iere ligne VIH 2 (2 INTI et 1 INNTI)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08304" y="2636912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INTI: </a:t>
            </a:r>
            <a:r>
              <a:rPr lang="fr-FR" dirty="0"/>
              <a:t>Inhibiteurs Nucléo-</a:t>
            </a:r>
            <a:r>
              <a:rPr lang="fr-FR" dirty="0" err="1"/>
              <a:t>sidiques</a:t>
            </a:r>
            <a:r>
              <a:rPr lang="fr-FR" dirty="0"/>
              <a:t> Transcriptase Inverse</a:t>
            </a:r>
          </a:p>
        </p:txBody>
      </p:sp>
    </p:spTree>
    <p:extLst>
      <p:ext uri="{BB962C8B-B14F-4D97-AF65-F5344CB8AC3E}">
        <p14:creationId xmlns:p14="http://schemas.microsoft.com/office/powerpoint/2010/main" val="105204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8334" y="6926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Intrants PTME</a:t>
            </a:r>
          </a:p>
        </p:txBody>
      </p:sp>
      <p:pic>
        <p:nvPicPr>
          <p:cNvPr id="2050" name="Picture 2" descr="C:\Users\GOETZ\Pictures\02_Phot-Red-Miss-Terrain 4 Zones\02_ARV-Pharmacie\20180608_122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3" y="2652600"/>
            <a:ext cx="3910025" cy="21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ETZ\Pictures\02_Phot-Red-Miss-Terrain 4 Zones\02_ARV-Pharmacie\Atrip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9901"/>
            <a:ext cx="1864750" cy="24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11960" y="34290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+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76256" y="339257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+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24328" y="3336252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/>
              <a:t>Nevirapine</a:t>
            </a:r>
            <a:r>
              <a:rPr lang="fr-FR" sz="2200" b="1" dirty="0"/>
              <a:t> Sirop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5229200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Tests dépistage VIH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857643" y="5295297"/>
            <a:ext cx="1864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err="1"/>
              <a:t>Atripla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07202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648072"/>
          </a:xfrm>
        </p:spPr>
        <p:txBody>
          <a:bodyPr>
            <a:normAutofit/>
          </a:bodyPr>
          <a:lstStyle/>
          <a:p>
            <a:r>
              <a:rPr lang="fr-FR" b="1" i="1" dirty="0"/>
              <a:t>Accompagnement Psychosociale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762000" y="1484785"/>
            <a:ext cx="7772400" cy="44350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Faible couverture personnel formé pour l’accompagnement psychosocial</a:t>
            </a:r>
            <a:r>
              <a:rPr lang="fr-FR" dirty="0"/>
              <a:t>  </a:t>
            </a:r>
          </a:p>
          <a:p>
            <a:endParaRPr lang="fr-FR" sz="2400" dirty="0"/>
          </a:p>
          <a:p>
            <a:r>
              <a:rPr lang="fr-FR" sz="2800" b="1" dirty="0"/>
              <a:t>Piste de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L’utilisation de personnel compétent et dédié PVVIH</a:t>
            </a:r>
          </a:p>
          <a:p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48478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6837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/>
              <a:t>Sensibilisation de la population – Dépistage volontaire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Population en générale, jeunes insuffisamment informé et sensibilisé face au IST /VIH</a:t>
            </a:r>
          </a:p>
          <a:p>
            <a:r>
              <a:rPr lang="fr-FR" dirty="0"/>
              <a:t>PTF et OSC mènent activités avec ressources limitées</a:t>
            </a:r>
          </a:p>
          <a:p>
            <a:r>
              <a:rPr lang="fr-FR" dirty="0"/>
              <a:t>Pas de site web en Guinée dédiée au sujet IST/VIH</a:t>
            </a:r>
          </a:p>
          <a:p>
            <a:r>
              <a:rPr lang="fr-FR" dirty="0"/>
              <a:t>CDV limités aux chefs lieus, insuffisamment soutenues </a:t>
            </a:r>
          </a:p>
          <a:p>
            <a:r>
              <a:rPr lang="fr-FR" dirty="0"/>
              <a:t>Problème stigmatisation PVVIH pas encore résolu </a:t>
            </a:r>
          </a:p>
          <a:p>
            <a:pPr lvl="1"/>
            <a:r>
              <a:rPr lang="fr-FR" dirty="0"/>
              <a:t>Majorité femmes dépistées VIH +</a:t>
            </a:r>
            <a:r>
              <a:rPr lang="fr-FR" dirty="0" err="1"/>
              <a:t>ve</a:t>
            </a:r>
            <a:r>
              <a:rPr lang="fr-FR" dirty="0"/>
              <a:t> lors des CPN refusent de révéler leur statut à leurs conjoints , DPS Faranah «c’est le divorce toute suite »</a:t>
            </a:r>
          </a:p>
          <a:p>
            <a:r>
              <a:rPr lang="fr-FR" dirty="0"/>
              <a:t>Stratégie Nationale CCC face au VIH/SIDA inexistant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95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81707"/>
          </a:xfrm>
        </p:spPr>
        <p:txBody>
          <a:bodyPr>
            <a:normAutofit/>
          </a:bodyPr>
          <a:lstStyle/>
          <a:p>
            <a:pPr algn="ctr"/>
            <a:r>
              <a:rPr lang="fr-FR" cap="none" dirty="0"/>
              <a:t>Table de matière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1168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Objectifs et résultats attendus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Structures visitées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Tableau financier subventions (2018 – 2020)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Tableau Partenaires: PTF, OSC, semi-étatiques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Conclusion - Synthèse</a:t>
            </a:r>
          </a:p>
          <a:p>
            <a:pPr lvl="1"/>
            <a:r>
              <a:rPr lang="fr-FR" dirty="0"/>
              <a:t>Subvention VIH</a:t>
            </a:r>
          </a:p>
          <a:p>
            <a:pPr lvl="1"/>
            <a:r>
              <a:rPr lang="fr-FR" dirty="0"/>
              <a:t>Subvention TB </a:t>
            </a:r>
          </a:p>
          <a:p>
            <a:pPr lvl="1"/>
            <a:r>
              <a:rPr lang="fr-FR" dirty="0"/>
              <a:t>Subvention Paludisme</a:t>
            </a:r>
          </a:p>
          <a:p>
            <a:pPr lvl="1"/>
            <a:r>
              <a:rPr lang="fr-FR" dirty="0"/>
              <a:t>Suivi biologique - équipement laboratoire</a:t>
            </a:r>
          </a:p>
          <a:p>
            <a:pPr lvl="1"/>
            <a:r>
              <a:rPr lang="fr-FR" dirty="0"/>
              <a:t>Gestion des intrants (GAS)</a:t>
            </a:r>
          </a:p>
          <a:p>
            <a:pPr lvl="1"/>
            <a:r>
              <a:rPr lang="fr-FR" dirty="0"/>
              <a:t>Gouvernance</a:t>
            </a:r>
          </a:p>
          <a:p>
            <a:pPr lvl="1"/>
            <a:r>
              <a:rPr lang="fr-FR" dirty="0"/>
              <a:t>Conclusions Globales</a:t>
            </a:r>
          </a:p>
          <a:p>
            <a:pPr marL="0" indent="0">
              <a:buNone/>
            </a:pPr>
            <a:r>
              <a:rPr lang="fr-FR" dirty="0"/>
              <a:t>6. Recommandations stratégiques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825723"/>
          </a:xfrm>
        </p:spPr>
        <p:txBody>
          <a:bodyPr/>
          <a:lstStyle/>
          <a:p>
            <a:pPr algn="ctr"/>
            <a:r>
              <a:rPr lang="fr-FR" dirty="0"/>
              <a:t>Diversités d’approches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Redynamiser activités de counseling pour dépistage VIH - activités de routine CDV</a:t>
            </a:r>
          </a:p>
          <a:p>
            <a:r>
              <a:rPr lang="fr-FR" dirty="0"/>
              <a:t>Approche pluri – acteur et méthodique nécessaire</a:t>
            </a:r>
          </a:p>
          <a:p>
            <a:pPr lvl="1"/>
            <a:r>
              <a:rPr lang="fr-FR" dirty="0"/>
              <a:t>Père éducateurs (PE) CECOJE, salon coiffure, taxi moto, associations professionnelles, élèves, leaders religieux</a:t>
            </a:r>
          </a:p>
          <a:p>
            <a:pPr lvl="1"/>
            <a:r>
              <a:rPr lang="fr-FR" dirty="0"/>
              <a:t>Groupes théâtrales, Dotation CD </a:t>
            </a:r>
            <a:r>
              <a:rPr lang="fr-FR" dirty="0" err="1"/>
              <a:t>Video</a:t>
            </a:r>
            <a:r>
              <a:rPr lang="fr-FR" dirty="0"/>
              <a:t>, Ciné-</a:t>
            </a:r>
            <a:r>
              <a:rPr lang="fr-FR" dirty="0" err="1"/>
              <a:t>debat</a:t>
            </a:r>
            <a:endParaRPr lang="fr-FR" dirty="0"/>
          </a:p>
          <a:p>
            <a:pPr lvl="1"/>
            <a:r>
              <a:rPr lang="fr-FR" dirty="0"/>
              <a:t>cliniques universitaires, - jeunes/centres conviviaux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93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7772400" cy="489654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Emissions radios rurales (table ronde) rôle clés sensibilisation de masse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Concertation acteurs et coordination des activités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Facteurs limitant: pénurie tests dépistage VIH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FM cible populations clés et vulnérable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Sans disponibilité intrants dépistage activités supplémentaires bloquées</a:t>
            </a:r>
          </a:p>
          <a:p>
            <a:pPr lvl="1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 Recherche </a:t>
            </a:r>
            <a:r>
              <a:rPr lang="fr-FR" sz="2800" dirty="0"/>
              <a:t>autres bailleurs (JICA, USAID, ...)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4945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75371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effectLst/>
              </a:rPr>
              <a:t>Subvention TB</a:t>
            </a:r>
            <a:endParaRPr lang="fr-FR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 CDT/ préfecture fonctionnel  (CDT Kindia: </a:t>
            </a:r>
            <a:r>
              <a:rPr lang="fr-FR" dirty="0" err="1"/>
              <a:t>co-infection</a:t>
            </a:r>
            <a:r>
              <a:rPr lang="fr-FR" dirty="0"/>
              <a:t>)</a:t>
            </a:r>
          </a:p>
          <a:p>
            <a:r>
              <a:rPr lang="fr-FR" dirty="0"/>
              <a:t>Approvisionnement anti TB amélioré</a:t>
            </a:r>
          </a:p>
          <a:p>
            <a:pPr lvl="1"/>
            <a:r>
              <a:rPr lang="fr-FR" dirty="0"/>
              <a:t>aussi grâce à l’appui OFOM (Ordre Malte)</a:t>
            </a:r>
          </a:p>
          <a:p>
            <a:r>
              <a:rPr lang="fr-FR" dirty="0"/>
              <a:t>Vente médicaments antituberculeux (</a:t>
            </a:r>
            <a:r>
              <a:rPr lang="fr-FR" dirty="0" err="1"/>
              <a:t>Rifampicin</a:t>
            </a:r>
            <a:r>
              <a:rPr lang="fr-FR" dirty="0"/>
              <a:t>) facteur limitant </a:t>
            </a:r>
          </a:p>
          <a:p>
            <a:r>
              <a:rPr lang="fr-FR" dirty="0"/>
              <a:t>Subvention TB prévue transport d’échantillons  à travers syndicats de transporteurs – pas réalisé</a:t>
            </a:r>
          </a:p>
          <a:p>
            <a:pPr lvl="1"/>
            <a:r>
              <a:rPr lang="fr-FR" dirty="0"/>
              <a:t>patient référé par CS vers CDT</a:t>
            </a:r>
          </a:p>
          <a:p>
            <a:r>
              <a:rPr lang="fr-FR" dirty="0"/>
              <a:t>DOTS seulement réalisée 2/4 préfectures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861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Subvention Paludisme (CRS/PNLP)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Nette amélioration approvisionnement en antipaludiques, aussi en IV et formes pédiatriques</a:t>
            </a:r>
          </a:p>
          <a:p>
            <a:pPr lvl="1"/>
            <a:r>
              <a:rPr lang="fr-FR" dirty="0"/>
              <a:t>disponible jusqu’au niveau communautaire (RECO)</a:t>
            </a:r>
          </a:p>
          <a:p>
            <a:r>
              <a:rPr lang="fr-FR" dirty="0"/>
              <a:t>Faiblesse qualité données consommation RECO</a:t>
            </a:r>
          </a:p>
          <a:p>
            <a:pPr lvl="1"/>
            <a:r>
              <a:rPr lang="fr-FR" dirty="0"/>
              <a:t>réunions mensuelles au niveau des CS se tiennent de façon irrégulière (manque transport / repas communautaire)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53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2068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Affiches Gratuité – Algorithmes antipaludiques</a:t>
            </a:r>
          </a:p>
        </p:txBody>
      </p:sp>
      <p:pic>
        <p:nvPicPr>
          <p:cNvPr id="10242" name="Picture 2" descr="C:\Users\GOETZ\Pictures\02_Phot-Red-Miss-Terrain 4 Zones\09_Gratuité antipaludiques\4 pos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5" y="1340768"/>
            <a:ext cx="4572000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OETZ\Pictures\02_Phot-Red-Miss-Terrain 4 Zones\09_Gratuité antipaludiques\Traitement palu grat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89" y="1333532"/>
            <a:ext cx="2675183" cy="42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GOETZ\Pictures\02_Phot-Red-Miss-Terrain 4 Zones\09_Gratuité antipaludiques\Simple Milda grat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7205"/>
            <a:ext cx="3050468" cy="20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GOETZ\Pictures\02_Phot-Red-Miss-Terrain 4 Zones\09_Gratuité antipaludiques\Enfants-poste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11310"/>
            <a:ext cx="1502386" cy="32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76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Suivi Biologique / Laboratoires (</a:t>
            </a:r>
            <a:r>
              <a:rPr lang="fr-FR" dirty="0" err="1"/>
              <a:t>GeneXpert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Appareils </a:t>
            </a:r>
            <a:r>
              <a:rPr lang="fr-FR" dirty="0" err="1"/>
              <a:t>GeneXpert</a:t>
            </a:r>
            <a:r>
              <a:rPr lang="fr-FR" dirty="0"/>
              <a:t> disponibles dans laboratoires  Hôpitaux Régionaux </a:t>
            </a:r>
          </a:p>
          <a:p>
            <a:pPr lvl="1"/>
            <a:r>
              <a:rPr lang="fr-FR" dirty="0"/>
              <a:t>se limitant aux tests détection mycobactéries et résistance contre Rifampicine</a:t>
            </a:r>
          </a:p>
          <a:p>
            <a:pPr lvl="1"/>
            <a:r>
              <a:rPr lang="fr-FR" dirty="0"/>
              <a:t>pas d’examens charge virale</a:t>
            </a:r>
          </a:p>
          <a:p>
            <a:r>
              <a:rPr lang="fr-FR" dirty="0"/>
              <a:t>Examens comptage CD-4 débuté</a:t>
            </a:r>
          </a:p>
          <a:p>
            <a:r>
              <a:rPr lang="fr-FR" dirty="0"/>
              <a:t>L’électricité non permanent et manque onduleurs performants pose sérieux risques</a:t>
            </a:r>
          </a:p>
          <a:p>
            <a:r>
              <a:rPr lang="fr-FR" dirty="0"/>
              <a:t>Impact d’un manque de suivi biologiques et la pénurie  tests dépistage VIH</a:t>
            </a:r>
          </a:p>
          <a:p>
            <a:pPr lvl="1"/>
            <a:r>
              <a:rPr lang="fr-FR" dirty="0"/>
              <a:t>sur consommation intrants spécifiques (</a:t>
            </a:r>
            <a:r>
              <a:rPr lang="fr-FR" dirty="0" err="1"/>
              <a:t>qté</a:t>
            </a:r>
            <a:r>
              <a:rPr lang="fr-FR" dirty="0"/>
              <a:t> ARV en fonction file active, HIV,-2 , 2ieme  ligne)</a:t>
            </a:r>
          </a:p>
          <a:p>
            <a:pPr lvl="1"/>
            <a:r>
              <a:rPr lang="fr-FR" dirty="0"/>
              <a:t>qualité prise en charge VIH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10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827584" y="908720"/>
            <a:ext cx="7772400" cy="4896544"/>
          </a:xfrm>
        </p:spPr>
        <p:txBody>
          <a:bodyPr>
            <a:normAutofit fontScale="62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500" dirty="0"/>
              <a:t>Supervision des laboratoires par programmes (PNLAT) et PR (PNPCSP, Plan) insuffisant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fr-FR" sz="4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quasi non résolution problèmes soulevés lors des rares supervisions</a:t>
            </a:r>
          </a:p>
          <a:p>
            <a:pPr marL="0" indent="0">
              <a:buNone/>
            </a:pPr>
            <a:endParaRPr lang="fr-FR" sz="4500" b="1" dirty="0"/>
          </a:p>
          <a:p>
            <a:pPr marL="0" indent="0">
              <a:buNone/>
            </a:pPr>
            <a:r>
              <a:rPr lang="fr-FR" sz="4500" b="1" dirty="0"/>
              <a:t>Opportunité à saisir – présence</a:t>
            </a:r>
          </a:p>
          <a:p>
            <a:pPr marL="0" indent="0">
              <a:buNone/>
            </a:pPr>
            <a:endParaRPr lang="fr-FR" sz="600" b="1" dirty="0"/>
          </a:p>
          <a:p>
            <a:pPr marL="914400" indent="-914400">
              <a:buAutoNum type="arabicPeriod"/>
            </a:pPr>
            <a:r>
              <a:rPr lang="fr-FR" sz="4500" dirty="0"/>
              <a:t>Projet LABOGUI (Fondation Mérieux)</a:t>
            </a:r>
          </a:p>
          <a:p>
            <a:pPr marL="914400" indent="-914400">
              <a:buAutoNum type="arabicPeriod"/>
            </a:pPr>
            <a:r>
              <a:rPr lang="fr-FR" sz="4500" dirty="0"/>
              <a:t>CDC-Guinée et l’Association Laboratoires de Santé Publique (APHL-Guinée)</a:t>
            </a:r>
          </a:p>
          <a:p>
            <a:pPr marL="914400" indent="-914400">
              <a:buAutoNum type="arabicPeriod"/>
            </a:pPr>
            <a:r>
              <a:rPr lang="fr-FR" sz="4500" dirty="0"/>
              <a:t>Association d’ingénieurs et Techniciens biomédicales de Guinée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63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ETZ\Pictures\02_Phot-Red-Miss-Terrain 4 Zones\07_Labo\Compteur-C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74183"/>
            <a:ext cx="3744416" cy="339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48064" y="5661248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Compteur CD4</a:t>
            </a:r>
          </a:p>
        </p:txBody>
      </p:sp>
      <p:pic>
        <p:nvPicPr>
          <p:cNvPr id="4099" name="Picture 3" descr="C:\Users\GOETZ\Pictures\02_Phot-Red-Miss-Terrain 4 Zones\!! Photos large Taille\Genexpert-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3" y="3789040"/>
            <a:ext cx="3585585" cy="20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50918" y="5876691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err="1"/>
              <a:t>GeneXpert</a:t>
            </a:r>
            <a:endParaRPr lang="fr-FR" sz="2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71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Précondition: Stabilité d’électricité (Onduleur) – source permanent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443170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002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Intrants (GAS)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Dépôts régionaux Faranah et Labé réhabilités et fonctionnels</a:t>
            </a:r>
          </a:p>
          <a:p>
            <a:r>
              <a:rPr lang="fr-FR" dirty="0"/>
              <a:t>Approvisionnements intrants antipaludiques par réquisition trimestrielle</a:t>
            </a:r>
          </a:p>
          <a:p>
            <a:pPr lvl="1"/>
            <a:r>
              <a:rPr lang="fr-FR" dirty="0"/>
              <a:t>contrairement intrants VIH et TB (allocation)</a:t>
            </a:r>
          </a:p>
          <a:p>
            <a:r>
              <a:rPr lang="fr-FR" dirty="0"/>
              <a:t>Commande trimestrielle basée sur le CMM, vérifiée et validé au niveau DPS</a:t>
            </a:r>
          </a:p>
          <a:p>
            <a:r>
              <a:rPr lang="fr-FR" dirty="0"/>
              <a:t>Intrants VIH et TB - quantités à livrer établies au niveau central</a:t>
            </a:r>
          </a:p>
          <a:p>
            <a:pPr lvl="1"/>
            <a:r>
              <a:rPr lang="fr-FR" dirty="0"/>
              <a:t>stock tampon réduit d’antituberculeux  et d’ARV au niveau des dépôts régionaux – en cas pré rupture commande peut être adressée</a:t>
            </a:r>
          </a:p>
          <a:p>
            <a:r>
              <a:rPr lang="fr-FR" dirty="0"/>
              <a:t>DPS organisent réallocations intrants entre FS (Surstock/rupture)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340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OETZ\Pictures\02_Phot-Red-Miss-Terrain 4 Zones\10_PCG\20180608_112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5845"/>
            <a:ext cx="2520280" cy="44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59632" y="620688"/>
            <a:ext cx="6408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PCG – Dépôt régional Labé</a:t>
            </a:r>
          </a:p>
        </p:txBody>
      </p:sp>
      <p:pic>
        <p:nvPicPr>
          <p:cNvPr id="9219" name="Picture 3" descr="C:\Users\GOETZ\Pictures\02_Phot-Red-Miss-Terrain 4 Zones\10_PCG\20180608_113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3960440" cy="22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GOETZ\Pictures\02_Phot-Red-Miss-Terrain 4 Zones\10_PCG\20180608_112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39236"/>
            <a:ext cx="3816424" cy="21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9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OETZ\Pictures\02_Phot-Red-Miss-Terrain 4 Zones\12_Cartographie-Organisation\Red Mamou Reg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985"/>
            <a:ext cx="3096344" cy="583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OETZ\Pictures\02_Phot-Red-Miss-Terrain 4 Zones\12_Cartographie-Organisation\La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20" y="1721731"/>
            <a:ext cx="4853866" cy="31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72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53715"/>
          </a:xfrm>
        </p:spPr>
        <p:txBody>
          <a:bodyPr>
            <a:normAutofit fontScale="90000"/>
          </a:bodyPr>
          <a:lstStyle/>
          <a:p>
            <a:r>
              <a:rPr lang="fr-FR" dirty="0"/>
              <a:t>Système de gestion (ARV et anti TB)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ARV dans majorité de cas ne figurent pas dans listes du cahier de pointillage </a:t>
            </a:r>
          </a:p>
          <a:p>
            <a:pPr lvl="1"/>
            <a:r>
              <a:rPr lang="fr-FR" dirty="0"/>
              <a:t>pas inscrits dans le RUMER</a:t>
            </a:r>
          </a:p>
          <a:p>
            <a:pPr lvl="1"/>
            <a:r>
              <a:rPr lang="fr-FR" dirty="0"/>
              <a:t>gestion n’obéit pas règles système SIGL</a:t>
            </a:r>
          </a:p>
          <a:p>
            <a:r>
              <a:rPr lang="fr-FR" dirty="0"/>
              <a:t>CDT en générale ne documentent pas dispensation journalière médicaments avec outils standards </a:t>
            </a:r>
          </a:p>
          <a:p>
            <a:r>
              <a:rPr lang="fr-FR" b="1" dirty="0"/>
              <a:t>Contradiction apparente: </a:t>
            </a:r>
            <a:r>
              <a:rPr lang="fr-FR" dirty="0"/>
              <a:t>ARV très cher mais prestataires accordent peu de considération à leur gestion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466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rapproché indispensable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Condition réussite du système d’approvisionnement</a:t>
            </a:r>
          </a:p>
          <a:p>
            <a:pPr lvl="1"/>
            <a:r>
              <a:rPr lang="fr-FR" dirty="0"/>
              <a:t>réunions mensuelles de qualité, supervisons intégrées régulières</a:t>
            </a:r>
          </a:p>
          <a:p>
            <a:r>
              <a:rPr lang="fr-FR" dirty="0"/>
              <a:t>Niveau DPS compile rapports, fait analyse primaire puis assure retro-information aboutissant par une correction si nécessaire</a:t>
            </a:r>
          </a:p>
          <a:p>
            <a:r>
              <a:rPr lang="fr-FR" dirty="0"/>
              <a:t>Données épidémiologiques de prise en charge et de morbidités sont confrontées avec les données de consommation 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   </a:t>
            </a:r>
            <a:r>
              <a:rPr lang="fr-FR" dirty="0"/>
              <a:t>Commande trimestrielle préfectorale / régionale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445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48680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RUMER – Registre Utilisation Médicaments Essentielles et Recettes </a:t>
            </a:r>
          </a:p>
        </p:txBody>
      </p:sp>
      <p:pic>
        <p:nvPicPr>
          <p:cNvPr id="11266" name="Picture 2" descr="C:\Users\GOETZ\Pictures\02_Phot-Red-Miss-Terrain 4 Zones\13_RUMER-GAS\Rume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2" y="1152909"/>
            <a:ext cx="2520280" cy="48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GOETZ\Pictures\02_Phot-Red-Miss-Terrain 4 Zones\13_RUMER-GAS\Rumer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78" y="1662589"/>
            <a:ext cx="2364238" cy="38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GOETZ\Pictures\02_Phot-Red-Miss-Terrain 4 Zones\13_RUMER-GAS\Cahier Pointillag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64" y="3899780"/>
            <a:ext cx="1502148" cy="238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F:\10_Photos All-Guinea !!\02_Activ-CSS-ICN\02_WhatsAPP-ICN-CSS\! PPT-Visite Site choix Final-WhatsApp\IMG-20170817-WA0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32" y="979568"/>
            <a:ext cx="1911013" cy="258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724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Gouvernance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900" b="1" dirty="0"/>
              <a:t>Concertation</a:t>
            </a:r>
          </a:p>
          <a:p>
            <a:r>
              <a:rPr lang="fr-FR" sz="1900" dirty="0"/>
              <a:t>Début réunions concertations (Kindia) et autres régions (trimestrielle) </a:t>
            </a:r>
          </a:p>
          <a:p>
            <a:pPr marL="0" indent="0">
              <a:buNone/>
            </a:pPr>
            <a:endParaRPr lang="fr-FR" sz="400" b="1" dirty="0"/>
          </a:p>
          <a:p>
            <a:pPr marL="0" indent="0">
              <a:buNone/>
            </a:pPr>
            <a:r>
              <a:rPr lang="fr-FR" sz="1900" b="1" dirty="0"/>
              <a:t>Points focaux PNLP/CRS </a:t>
            </a:r>
            <a:endParaRPr lang="fr-FR" sz="1900" dirty="0"/>
          </a:p>
          <a:p>
            <a:pPr lvl="0"/>
            <a:r>
              <a:rPr lang="fr-FR" sz="1900" dirty="0"/>
              <a:t>PF appréciés par les DPS, extension activités au programme tuberculose et VIH souhaité</a:t>
            </a:r>
          </a:p>
          <a:p>
            <a:pPr marL="0" lvl="0" indent="0">
              <a:buNone/>
            </a:pPr>
            <a:endParaRPr lang="fr-FR" sz="400" b="1" dirty="0"/>
          </a:p>
          <a:p>
            <a:pPr marL="0" indent="0">
              <a:buNone/>
            </a:pPr>
            <a:r>
              <a:rPr lang="fr-FR" sz="1900" b="1" dirty="0"/>
              <a:t>Réunions mensuelles</a:t>
            </a:r>
            <a:endParaRPr lang="fr-FR" sz="1900" dirty="0"/>
          </a:p>
          <a:p>
            <a:pPr lvl="0"/>
            <a:r>
              <a:rPr lang="fr-FR" sz="1900" dirty="0"/>
              <a:t>Réunions mensuelles financée par FM régulier, ONG invitées - journée très chargée</a:t>
            </a:r>
          </a:p>
          <a:p>
            <a:pPr marL="0" indent="0">
              <a:buNone/>
            </a:pPr>
            <a:endParaRPr lang="fr-FR" sz="400" b="1" dirty="0"/>
          </a:p>
          <a:p>
            <a:pPr marL="0" indent="0">
              <a:buNone/>
            </a:pPr>
            <a:r>
              <a:rPr lang="fr-FR" sz="1900" b="1" dirty="0"/>
              <a:t>Supervisions intégrés</a:t>
            </a:r>
            <a:endParaRPr lang="fr-FR" sz="1900" dirty="0"/>
          </a:p>
          <a:p>
            <a:pPr lvl="0"/>
            <a:r>
              <a:rPr lang="fr-FR" sz="1900" dirty="0"/>
              <a:t>Supervisions ponctuel de façon irrégulière par manque de financement</a:t>
            </a:r>
          </a:p>
          <a:p>
            <a:pPr lvl="0"/>
            <a:r>
              <a:rPr lang="fr-FR" sz="1900" dirty="0"/>
              <a:t>Soutient à la supervision toujours liées aux activités bailleur (Unicef, ..)</a:t>
            </a:r>
          </a:p>
          <a:p>
            <a:pPr lvl="1"/>
            <a:r>
              <a:rPr lang="fr-FR" sz="1900" dirty="0"/>
              <a:t>Pas de basket </a:t>
            </a:r>
            <a:r>
              <a:rPr lang="fr-FR" sz="1900" dirty="0" err="1"/>
              <a:t>fund</a:t>
            </a:r>
            <a:r>
              <a:rPr lang="fr-FR" sz="1900" dirty="0"/>
              <a:t> PTF</a:t>
            </a:r>
          </a:p>
          <a:p>
            <a:r>
              <a:rPr lang="fr-FR" sz="1900" dirty="0" err="1"/>
              <a:t>Nouv</a:t>
            </a:r>
            <a:r>
              <a:rPr lang="fr-FR" sz="1900" dirty="0"/>
              <a:t>. subvention budget  FM PNLP « appui de la supervision niveau des DPS » disponible</a:t>
            </a:r>
          </a:p>
        </p:txBody>
      </p:sp>
    </p:spTree>
    <p:extLst>
      <p:ext uri="{BB962C8B-B14F-4D97-AF65-F5344CB8AC3E}">
        <p14:creationId xmlns:p14="http://schemas.microsoft.com/office/powerpoint/2010/main" val="2804213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Santé communautaire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1. PASSP, 2 Communes convergence appuyée par MS/FM et 3. GIZ PSRM appliquent déjà directives </a:t>
            </a:r>
            <a:r>
              <a:rPr lang="fr-FR" dirty="0" err="1"/>
              <a:t>nouv</a:t>
            </a:r>
            <a:r>
              <a:rPr lang="fr-FR" dirty="0"/>
              <a:t>. stratégie</a:t>
            </a:r>
          </a:p>
          <a:p>
            <a:r>
              <a:rPr lang="fr-FR" dirty="0"/>
              <a:t>Majorité projets d’appui (ANSS, STOPP Palu, CRS/PNLP, DNSFN, ….) continuent anciennes dispositions </a:t>
            </a:r>
          </a:p>
          <a:p>
            <a:pPr lvl="1"/>
            <a:r>
              <a:rPr lang="fr-FR" dirty="0"/>
              <a:t>réfléchissent et sont disposés à prendre dispositions de s’aligner aux documents nationaux  à moyen terme</a:t>
            </a:r>
          </a:p>
          <a:p>
            <a:r>
              <a:rPr lang="fr-FR" dirty="0"/>
              <a:t>DPS, même qu’il y’a initiatives de coordination des partenaires, n’ont pas encore trouvé stratégie pour organiser acteurs en plateforme - trouver solutions pratiques</a:t>
            </a:r>
          </a:p>
          <a:p>
            <a:pPr lvl="1"/>
            <a:r>
              <a:rPr lang="fr-FR" dirty="0"/>
              <a:t>intégrer les paquet minimum</a:t>
            </a:r>
          </a:p>
          <a:p>
            <a:pPr lvl="1"/>
            <a:r>
              <a:rPr lang="fr-FR" dirty="0"/>
              <a:t>organiser formations nécessaires</a:t>
            </a:r>
          </a:p>
          <a:p>
            <a:pPr lvl="1"/>
            <a:r>
              <a:rPr lang="fr-FR" dirty="0"/>
              <a:t>trouver une solution satisfaisante concernant le paiement des primes adéquates (SMIG)</a:t>
            </a:r>
          </a:p>
          <a:p>
            <a:r>
              <a:rPr lang="fr-FR" dirty="0"/>
              <a:t>Responsabilité ultérieure processus reste au niveau d’administration du territoire</a:t>
            </a:r>
          </a:p>
          <a:p>
            <a:pPr lvl="1"/>
            <a:r>
              <a:rPr lang="fr-FR" dirty="0"/>
              <a:t>DRS et DPS servent de conseiller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423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Approches innovateurs – Technologie de pointe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4476"/>
            <a:ext cx="8229600" cy="97842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Rétroprojecteur minuscule : OMPT - One Mobile </a:t>
            </a:r>
            <a:r>
              <a:rPr lang="fr-FR" b="1" dirty="0" err="1"/>
              <a:t>Projector</a:t>
            </a:r>
            <a:r>
              <a:rPr lang="fr-FR" b="1" dirty="0"/>
              <a:t> per trainer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Home - OMP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559442" cy="269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GOETZ\Pictures\Zones GIZ\All Tic r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22265"/>
            <a:ext cx="3096345" cy="38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Image 11" descr="Final Stand OD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47971"/>
            <a:ext cx="14097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Recommandations stratégiques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800" b="1" i="1" dirty="0"/>
              <a:t>PNPCSP (Plan)</a:t>
            </a:r>
          </a:p>
          <a:p>
            <a:pPr marL="0" indent="0">
              <a:buNone/>
            </a:pPr>
            <a:endParaRPr lang="fr-FR" sz="1000" b="1" i="1" dirty="0"/>
          </a:p>
          <a:p>
            <a:pPr marL="0" indent="0">
              <a:buNone/>
            </a:pPr>
            <a:r>
              <a:rPr lang="fr-FR" b="1" dirty="0"/>
              <a:t>Services de prise en charge /dépistage  VIH / Counseling psychosociaux </a:t>
            </a:r>
          </a:p>
          <a:p>
            <a:pPr lvl="0"/>
            <a:r>
              <a:rPr lang="fr-FR" dirty="0"/>
              <a:t>Utiliser personnes ressources des associations PVVIH en matière de prise en charge psychosocial, recherche perdu de vue et respect observance</a:t>
            </a:r>
          </a:p>
          <a:p>
            <a:pPr marL="0" indent="0">
              <a:buNone/>
            </a:pPr>
            <a:endParaRPr lang="fr-FR" sz="1100" b="1" dirty="0"/>
          </a:p>
          <a:p>
            <a:pPr marL="0" indent="0">
              <a:buNone/>
            </a:pPr>
            <a:r>
              <a:rPr lang="fr-FR" b="1" dirty="0"/>
              <a:t>Prévention de la transmission mère-enfants du VIH (PTME)</a:t>
            </a:r>
            <a:endParaRPr lang="fr-FR" sz="3600" dirty="0"/>
          </a:p>
          <a:p>
            <a:pPr lvl="0"/>
            <a:r>
              <a:rPr lang="fr-FR" dirty="0"/>
              <a:t>Approvisionner en quantité suffisante avec intrants nécessaires (</a:t>
            </a:r>
            <a:r>
              <a:rPr lang="fr-FR" dirty="0" err="1"/>
              <a:t>Atripla</a:t>
            </a:r>
            <a:r>
              <a:rPr lang="fr-FR" dirty="0"/>
              <a:t>, test de dépistage, </a:t>
            </a:r>
            <a:r>
              <a:rPr lang="fr-FR" dirty="0" err="1"/>
              <a:t>Névirapine</a:t>
            </a:r>
            <a:r>
              <a:rPr lang="fr-FR" dirty="0"/>
              <a:t> sirop) FS sélectionnés comme centres intégrés (PTME),  au moins rendre fonctionnelle toutes les CS</a:t>
            </a:r>
          </a:p>
          <a:p>
            <a:pPr marL="0" lvl="0" indent="0">
              <a:buNone/>
            </a:pPr>
            <a:endParaRPr lang="fr-FR" sz="11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120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0969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LNSP/PNPCSP/PNLAT/Plan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Etablir/Développer un partenariat stratégique avec le  1. le projet LABOGUI, 2. CDC-Guinée et APHL-Guinée et 3. ATAB</a:t>
            </a:r>
          </a:p>
          <a:p>
            <a:pPr lvl="0"/>
            <a:r>
              <a:rPr lang="fr-FR" dirty="0"/>
              <a:t>Créer réseau responsables au niveau opérationnel et central entre les projets et PR/programmes</a:t>
            </a:r>
          </a:p>
          <a:p>
            <a:pPr lvl="1"/>
            <a:r>
              <a:rPr lang="fr-FR" dirty="0"/>
              <a:t>pour réduire longue chaine de passation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561213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825723"/>
          </a:xfrm>
        </p:spPr>
        <p:txBody>
          <a:bodyPr/>
          <a:lstStyle/>
          <a:p>
            <a:pPr algn="ctr"/>
            <a:r>
              <a:rPr lang="fr-FR" dirty="0"/>
              <a:t>PNPCSP/PNLAT/PNLP/Plan/CRS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Appui au niveau régional (DRS) et préfectoral (DPS)</a:t>
            </a:r>
          </a:p>
          <a:p>
            <a:pPr lvl="0"/>
            <a:r>
              <a:rPr lang="fr-FR" dirty="0"/>
              <a:t>Intégrer DRS dans stratégie de planification et supervision des activités concernant les 3 maladies (+ RSS)</a:t>
            </a:r>
          </a:p>
          <a:p>
            <a:pPr lvl="0"/>
            <a:r>
              <a:rPr lang="fr-FR" dirty="0"/>
              <a:t>Appuyer financièrement et techniquement les DPS dans la supervision et le monitorage des FS avec un appui concerté des PR et autres bailleurs pour une supervision intégré </a:t>
            </a:r>
          </a:p>
          <a:p>
            <a:pPr lvl="1"/>
            <a:r>
              <a:rPr lang="fr-FR" dirty="0"/>
              <a:t>Utiliser la nouvelle ligne budgétaire FM « appui à la supervision au niveau des DPS 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312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762000" y="692696"/>
            <a:ext cx="77724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/>
              <a:t>Gestion Financière</a:t>
            </a:r>
          </a:p>
          <a:p>
            <a:pPr marL="0" indent="0">
              <a:buNone/>
            </a:pPr>
            <a:endParaRPr lang="fr-FR" sz="5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/>
              <a:t>Introduire et tester le paiement électronique (Orange money) pour contrecarrer effets négatifs politique de </a:t>
            </a:r>
            <a:r>
              <a:rPr lang="fr-FR" sz="2800" dirty="0" err="1"/>
              <a:t>Zero</a:t>
            </a:r>
            <a:r>
              <a:rPr lang="fr-FR" sz="2800" dirty="0"/>
              <a:t> Cash (ZCP)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/>
              <a:t>Gérer de façon proactive le budget et exploiter la flexibilité budgétaire permis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procéder aux demandes DNO sans délais quand la planification /prévisions ne concordent pas avec réalité du terrain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48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8170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Identifier goulots et contraintes  à l’accès aux services financés par les subventions du Fonds mondial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Apprécier le niveau d’appropriation des acteurs et la collaboration avec les autres bailleurs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Suivre les recommandations des missions antérieures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Inventorier projets impliqué dans la santé communautaire et leurs activités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071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/>
          </a:bodyPr>
          <a:lstStyle/>
          <a:p>
            <a:r>
              <a:rPr lang="fr-FR" b="1" dirty="0">
                <a:effectLst/>
              </a:rPr>
              <a:t>Santé communautaire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PR/SR/SSR : Etendre partenariat  étatiques classiques (MS, DRS, DPS) à l’administration territoriale/mairies </a:t>
            </a:r>
          </a:p>
          <a:p>
            <a:pPr lvl="0"/>
            <a:r>
              <a:rPr lang="fr-FR" dirty="0"/>
              <a:t>Réunion partenaires au niveau des DPS : Coordonner avec autres partenaires la formation et prise en charge des nombres RECOS requis </a:t>
            </a:r>
          </a:p>
          <a:p>
            <a:pPr lvl="1"/>
            <a:r>
              <a:rPr lang="fr-FR" dirty="0"/>
              <a:t>Réfléchir comment pérenniser les acquis des projets en terme de financement (par ex. PSRF)</a:t>
            </a:r>
          </a:p>
          <a:p>
            <a:pPr lvl="0"/>
            <a:r>
              <a:rPr lang="fr-FR" dirty="0" err="1"/>
              <a:t>Disponibiliser</a:t>
            </a:r>
            <a:r>
              <a:rPr lang="fr-FR" dirty="0"/>
              <a:t> boites à images aux RECO et faciliter en général leur reproduction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166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762000" y="692697"/>
            <a:ext cx="7772400" cy="5227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Associations PVVIH / OCASS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Former en gestion projet pour assurer pérennisation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Appuyer à formuler des propositions auprès des PTF locales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Utiliser les informations génères par l’OCASS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800" b="1" dirty="0"/>
              <a:t>OSC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Organiser cadre de concertation entre OSC et développer avec l’appui partenaires (par ex. GIZ) cartographie intervenants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665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fr-FR" dirty="0"/>
              <a:t>UGL/ PCG/CRS/DNPM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Suivre de près l’utilisation des ARV, antituberculeux et antipaludique et qualité des services</a:t>
            </a:r>
          </a:p>
          <a:p>
            <a:r>
              <a:rPr lang="fr-FR" dirty="0"/>
              <a:t>Introduire système réquisition ARV et Anti-TB </a:t>
            </a:r>
          </a:p>
          <a:p>
            <a:r>
              <a:rPr lang="fr-FR" dirty="0"/>
              <a:t>Etendre logiciel E-LMIS à toutes les DPS</a:t>
            </a:r>
          </a:p>
          <a:p>
            <a:r>
              <a:rPr lang="fr-FR" dirty="0"/>
              <a:t>Mettre en effet immédiat mutualisation des PF pour VIH et TB </a:t>
            </a:r>
          </a:p>
          <a:p>
            <a:pPr lvl="1"/>
            <a:r>
              <a:rPr lang="fr-FR" dirty="0"/>
              <a:t>Commencer à corriger erreurs systématiques gestion des intrants ARV et TB</a:t>
            </a:r>
          </a:p>
          <a:p>
            <a:r>
              <a:rPr lang="fr-FR" dirty="0"/>
              <a:t>Encourager toutes mesures de réajustements d’intrants au niveau régional et surtout préfectoral</a:t>
            </a:r>
          </a:p>
          <a:p>
            <a:pPr lvl="0"/>
            <a:r>
              <a:rPr lang="fr-FR" dirty="0"/>
              <a:t>Appuyer le niveau national, régional et préfectoral d’instaurer un système efficace de gestion de la péremption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403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PTF/MS/FM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4476"/>
            <a:ext cx="8229600" cy="5082876"/>
          </a:xfrm>
        </p:spPr>
        <p:txBody>
          <a:bodyPr>
            <a:normAutofit fontScale="70000" lnSpcReduction="20000"/>
          </a:bodyPr>
          <a:lstStyle/>
          <a:p>
            <a:r>
              <a:rPr lang="fr-FR" sz="3500" dirty="0"/>
              <a:t>Mettre en place cadre concertation entre PTF et représentants MS</a:t>
            </a:r>
          </a:p>
          <a:p>
            <a:pPr lvl="1"/>
            <a:r>
              <a:rPr lang="fr-FR" sz="2600" dirty="0"/>
              <a:t>PASSP (BM), HSD/JHPIEGO (USAID), PR PNPCSP/Plan/CRS(FM) GIZ, Unicef, UNFPA, STOPP Palu (USAID) au niveau central, pour coordonner financements au niveau régional (DRS) et préfectoral (DPS)</a:t>
            </a:r>
          </a:p>
          <a:p>
            <a:pPr lvl="1"/>
            <a:r>
              <a:rPr lang="fr-FR" sz="2600" dirty="0"/>
              <a:t>Appui financier conjointe état (BND) –PTF pour supervisions intégrées et autres activités de suivi rapproché (idéalement basket </a:t>
            </a:r>
            <a:r>
              <a:rPr lang="fr-FR" sz="2600" dirty="0" err="1"/>
              <a:t>fund</a:t>
            </a:r>
            <a:r>
              <a:rPr lang="fr-FR" sz="2600" dirty="0"/>
              <a:t>)</a:t>
            </a:r>
          </a:p>
          <a:p>
            <a:pPr lvl="1"/>
            <a:r>
              <a:rPr lang="fr-FR" sz="2600" dirty="0"/>
              <a:t>Formation et Rémunération RECO en complément administration territoriale </a:t>
            </a:r>
          </a:p>
          <a:p>
            <a:pPr lvl="1"/>
            <a:r>
              <a:rPr lang="fr-FR" sz="2600" dirty="0"/>
              <a:t>Elaboration de directives adressées au PTF au niveau  opérationnelles et  administrations sanitaires DRS/DPS qui s’accordent sur détails pratiques</a:t>
            </a:r>
            <a:r>
              <a:rPr lang="fr-FR" dirty="0"/>
              <a:t> </a:t>
            </a:r>
          </a:p>
          <a:p>
            <a:r>
              <a:rPr lang="fr-FR" sz="3500" dirty="0"/>
              <a:t>Appuyer revue trimestrielles gestion et quantification des intrants (antipaludiques, ATV, anti TB, SR, …) au niveau régional/préfectoral</a:t>
            </a:r>
          </a:p>
          <a:p>
            <a:pPr lvl="0"/>
            <a:r>
              <a:rPr lang="fr-FR" sz="3200" dirty="0"/>
              <a:t>Recherche bailleurs internationaux (JICA, USAID, autres) pour financer l’achat tests dépistage</a:t>
            </a:r>
          </a:p>
        </p:txBody>
      </p:sp>
    </p:spTree>
    <p:extLst>
      <p:ext uri="{BB962C8B-B14F-4D97-AF65-F5344CB8AC3E}">
        <p14:creationId xmlns:p14="http://schemas.microsoft.com/office/powerpoint/2010/main" val="119687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ETZ\Pictures\mauvaise rou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2772"/>
            <a:ext cx="4419014" cy="247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24622" y="3326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Merci de votre attention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40152" y="307239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ou ?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57377"/>
            <a:ext cx="4037753" cy="240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2572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Structures visitées  </a:t>
            </a:r>
            <a:br>
              <a:rPr lang="fr-FR" dirty="0"/>
            </a:br>
            <a:r>
              <a:rPr lang="fr-FR" sz="3100" dirty="0"/>
              <a:t>(Faranah – Labé, Mamou, Kindia)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2400" b="1" dirty="0"/>
              <a:t>Structures de soutien </a:t>
            </a:r>
            <a:endParaRPr lang="fr-FR" sz="2400" dirty="0"/>
          </a:p>
          <a:p>
            <a:pPr lvl="0"/>
            <a:r>
              <a:rPr lang="fr-FR" sz="2400" dirty="0"/>
              <a:t>DRS et DPS </a:t>
            </a:r>
          </a:p>
          <a:p>
            <a:pPr lvl="0"/>
            <a:r>
              <a:rPr lang="fr-FR" sz="2400" dirty="0"/>
              <a:t>Antenne régionales dépôt PCG Faranah et Labé</a:t>
            </a:r>
          </a:p>
          <a:p>
            <a:pPr marL="0" lvl="0" indent="0">
              <a:buNone/>
            </a:pPr>
            <a:endParaRPr lang="fr-FR" sz="400" b="1" dirty="0"/>
          </a:p>
          <a:p>
            <a:pPr marL="0" lvl="0" indent="0">
              <a:buNone/>
            </a:pPr>
            <a:r>
              <a:rPr lang="fr-FR" sz="2400" b="1" dirty="0"/>
              <a:t>Structures de soins</a:t>
            </a:r>
            <a:endParaRPr lang="fr-FR" sz="2400" dirty="0"/>
          </a:p>
          <a:p>
            <a:pPr lvl="0"/>
            <a:r>
              <a:rPr lang="fr-FR" sz="2400" dirty="0"/>
              <a:t>Sites PEC VIH, laboratoires, pharmacies hôpitaux régionaux </a:t>
            </a:r>
          </a:p>
          <a:p>
            <a:pPr lvl="0"/>
            <a:r>
              <a:rPr lang="fr-FR" sz="2400" dirty="0"/>
              <a:t>CDT et CSU (centres Intégrés PTME) « Marché » (Faranah), </a:t>
            </a:r>
            <a:r>
              <a:rPr lang="fr-FR" sz="2400" dirty="0" err="1"/>
              <a:t>Leysaré</a:t>
            </a:r>
            <a:r>
              <a:rPr lang="fr-FR" sz="2400" dirty="0"/>
              <a:t> (Labé), Mamou, </a:t>
            </a:r>
            <a:r>
              <a:rPr lang="fr-FR" sz="2400" dirty="0" err="1"/>
              <a:t>Damakania</a:t>
            </a:r>
            <a:r>
              <a:rPr lang="fr-FR" sz="2400" dirty="0"/>
              <a:t> (Kindia)</a:t>
            </a:r>
          </a:p>
          <a:p>
            <a:pPr marL="0" indent="0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59999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825723"/>
          </a:xfrm>
        </p:spPr>
        <p:txBody>
          <a:bodyPr/>
          <a:lstStyle/>
          <a:p>
            <a:pPr algn="ctr"/>
            <a:r>
              <a:rPr lang="fr-FR" dirty="0"/>
              <a:t>Organisations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r-FR" b="1" dirty="0"/>
              <a:t>SR/SSR FM : </a:t>
            </a:r>
            <a:r>
              <a:rPr lang="fr-FR" dirty="0"/>
              <a:t>APIC,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FMK, AJP</a:t>
            </a:r>
            <a:endParaRPr lang="fr-FR" dirty="0">
              <a:solidFill>
                <a:srgbClr val="FF0000"/>
              </a:solidFill>
            </a:endParaRPr>
          </a:p>
          <a:p>
            <a:pPr lvl="0"/>
            <a:r>
              <a:rPr lang="fr-FR" b="1" dirty="0"/>
              <a:t>Projets d’appui laboratoire : </a:t>
            </a:r>
            <a:r>
              <a:rPr lang="fr-FR" dirty="0" err="1"/>
              <a:t>Labogui</a:t>
            </a:r>
            <a:r>
              <a:rPr lang="fr-FR" dirty="0"/>
              <a:t> (Mamou), APHL (Labé)</a:t>
            </a:r>
          </a:p>
          <a:p>
            <a:r>
              <a:rPr lang="fr-FR" dirty="0"/>
              <a:t>Directeur pays </a:t>
            </a:r>
            <a:r>
              <a:rPr lang="fr-FR" dirty="0" err="1"/>
              <a:t>Chemonics</a:t>
            </a:r>
            <a:r>
              <a:rPr lang="fr-FR" dirty="0"/>
              <a:t> et chargé de projet </a:t>
            </a:r>
            <a:r>
              <a:rPr lang="fr-FR" dirty="0" err="1"/>
              <a:t>Labogui</a:t>
            </a:r>
            <a:r>
              <a:rPr lang="fr-FR" dirty="0"/>
              <a:t> (Conakry)</a:t>
            </a:r>
          </a:p>
          <a:p>
            <a:r>
              <a:rPr lang="fr-FR" b="1" dirty="0"/>
              <a:t>Conseillers régionaux </a:t>
            </a:r>
            <a:r>
              <a:rPr lang="fr-FR" b="1" dirty="0" err="1"/>
              <a:t>Chemonics</a:t>
            </a:r>
            <a:r>
              <a:rPr lang="fr-FR" b="1" dirty="0"/>
              <a:t> : </a:t>
            </a:r>
            <a:r>
              <a:rPr lang="fr-FR" dirty="0"/>
              <a:t>Labé et Mamou (par téléphone)</a:t>
            </a:r>
          </a:p>
          <a:p>
            <a:pPr lvl="0"/>
            <a:r>
              <a:rPr lang="fr-FR" b="1" dirty="0"/>
              <a:t>OSC, acteurs semi-étatiques Faranah: </a:t>
            </a:r>
            <a:r>
              <a:rPr lang="fr-FR" dirty="0"/>
              <a:t>CONASOC, AJP, GUIDRE, GIZ, APIC, CECOJE, CAM CPOSC</a:t>
            </a:r>
          </a:p>
          <a:p>
            <a:pPr lvl="1"/>
            <a:r>
              <a:rPr lang="fr-FR" b="1" i="1" dirty="0"/>
              <a:t>Labé (+ PTF) : </a:t>
            </a:r>
            <a:r>
              <a:rPr lang="fr-FR" dirty="0"/>
              <a:t>UGVD, CAM,SD-G, FMG, PAM, UNFPA, CRG, CECOJE, GIZ, STOPP Palu, ONAM</a:t>
            </a:r>
          </a:p>
          <a:p>
            <a:pPr lvl="0"/>
            <a:r>
              <a:rPr lang="fr-FR" b="1" dirty="0"/>
              <a:t>PTF – Mamou : </a:t>
            </a:r>
            <a:r>
              <a:rPr lang="fr-FR" dirty="0"/>
              <a:t>HSD/JHPIEGO,  UNFPA, UNICEF (par téléphone), GIZ, Conseillers techniques 4 régions</a:t>
            </a:r>
          </a:p>
          <a:p>
            <a:pPr lvl="0"/>
            <a:r>
              <a:rPr lang="fr-FR" b="1" dirty="0"/>
              <a:t>Associations PVVIH: </a:t>
            </a:r>
            <a:r>
              <a:rPr lang="fr-FR" dirty="0"/>
              <a:t>Faranah (Nyon </a:t>
            </a:r>
            <a:r>
              <a:rPr lang="fr-FR" dirty="0" err="1"/>
              <a:t>Deinen</a:t>
            </a:r>
            <a:r>
              <a:rPr lang="fr-FR" dirty="0"/>
              <a:t> </a:t>
            </a:r>
            <a:r>
              <a:rPr lang="fr-FR" dirty="0" err="1"/>
              <a:t>Dekonvon</a:t>
            </a:r>
            <a:r>
              <a:rPr lang="fr-FR" dirty="0"/>
              <a:t> /NDK), Labé ( </a:t>
            </a:r>
            <a:r>
              <a:rPr lang="fr-FR" dirty="0" err="1"/>
              <a:t>Modjobere</a:t>
            </a:r>
            <a:r>
              <a:rPr lang="fr-FR" dirty="0"/>
              <a:t> </a:t>
            </a:r>
            <a:r>
              <a:rPr lang="fr-FR" dirty="0" err="1"/>
              <a:t>Haldy</a:t>
            </a:r>
            <a:r>
              <a:rPr lang="fr-FR" dirty="0"/>
              <a:t> </a:t>
            </a:r>
            <a:r>
              <a:rPr lang="fr-FR" dirty="0" err="1"/>
              <a:t>Fotty</a:t>
            </a:r>
            <a:r>
              <a:rPr lang="fr-FR" dirty="0"/>
              <a:t>/AHFL)</a:t>
            </a:r>
          </a:p>
          <a:p>
            <a:pPr lvl="0"/>
            <a:r>
              <a:rPr lang="fr-FR" dirty="0"/>
              <a:t>Superviseurs OCASS : Mamou (REGAP +), Kindia (</a:t>
            </a:r>
            <a:r>
              <a:rPr lang="fr-FR" dirty="0" err="1"/>
              <a:t>Kania</a:t>
            </a:r>
            <a:r>
              <a:rPr lang="fr-FR" dirty="0"/>
              <a:t> </a:t>
            </a:r>
            <a:r>
              <a:rPr lang="fr-FR" dirty="0" err="1"/>
              <a:t>Lakhon</a:t>
            </a:r>
            <a:r>
              <a:rPr lang="fr-FR" dirty="0"/>
              <a:t> / Main dans la main / REFIG)</a:t>
            </a:r>
          </a:p>
        </p:txBody>
      </p:sp>
    </p:spTree>
    <p:extLst>
      <p:ext uri="{BB962C8B-B14F-4D97-AF65-F5344CB8AC3E}">
        <p14:creationId xmlns:p14="http://schemas.microsoft.com/office/powerpoint/2010/main" val="358081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9425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Rencontres DRS/DPS – Restitution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8006" y="5527285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DPS Mamou </a:t>
            </a:r>
          </a:p>
        </p:txBody>
      </p:sp>
      <p:pic>
        <p:nvPicPr>
          <p:cNvPr id="5123" name="Picture 3" descr="C:\Users\GOETZ\Pictures\02_Phot-Red-Miss-Terrain 4 Zones\08_Réunions\DPS Kin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7" y="3645051"/>
            <a:ext cx="3140030" cy="18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OETZ\Pictures\02_Phot-Red-Miss-Terrain 4 Zones\08_Réunions\20180613_100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46676"/>
            <a:ext cx="4780686" cy="26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20072" y="4657189"/>
            <a:ext cx="3564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DRS/DPS Kindia</a:t>
            </a:r>
          </a:p>
        </p:txBody>
      </p:sp>
      <p:pic>
        <p:nvPicPr>
          <p:cNvPr id="10" name="Picture 2" descr="C:\Users\GOETZ\Pictures\02_Phot-Red-Miss-Terrain 4 Zones\08_Réunions\20180606_110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6" y="1124744"/>
            <a:ext cx="3364040" cy="1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31188" y="3016082"/>
            <a:ext cx="320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DPS Faranah</a:t>
            </a:r>
          </a:p>
        </p:txBody>
      </p:sp>
    </p:spTree>
    <p:extLst>
      <p:ext uri="{BB962C8B-B14F-4D97-AF65-F5344CB8AC3E}">
        <p14:creationId xmlns:p14="http://schemas.microsoft.com/office/powerpoint/2010/main" val="189807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OETZ\Pictures\02_Phot-Red-Miss-Terrain 4 Zones\08_Réunions\20180613_135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3" y="1319287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4696" y="570044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Réunions de travail (Unité PEC VIH, CDT, CSU/PTME)</a:t>
            </a:r>
          </a:p>
        </p:txBody>
      </p:sp>
      <p:pic>
        <p:nvPicPr>
          <p:cNvPr id="7171" name="Picture 3" descr="C:\Users\GOETZ\Pictures\02_Phot-Red-Miss-Terrain 4 Zones\08_Réunions\20180611_103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1" y="3901530"/>
            <a:ext cx="3721596" cy="20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OETZ\Pictures\02_Phot-Red-Miss-Terrain 4 Zones\08_Réunions\20180611_1118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0513"/>
            <a:ext cx="3754042" cy="21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GOETZ\Pictures\02_Phot-Red-Miss-Terrain 4 Zones\08_Réunions\20180614_1545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86" y="3901530"/>
            <a:ext cx="3625965" cy="2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6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ETZ\Pictures\02_Phot-Red-Miss-Terrain 4 Zones\08_Réunions\20180613_155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47488"/>
            <a:ext cx="4409631" cy="24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5486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Rencontres OSC – PTF</a:t>
            </a:r>
          </a:p>
        </p:txBody>
      </p:sp>
      <p:pic>
        <p:nvPicPr>
          <p:cNvPr id="8195" name="Picture 3" descr="C:\Users\GOETZ\Pictures\02_Phot-Red-Miss-Terrain 4 Zones\08_Réunions\20180607_170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6" y="1533871"/>
            <a:ext cx="3883092" cy="21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40611" y="533180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Kindia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4250" y="37170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Faranah</a:t>
            </a:r>
          </a:p>
        </p:txBody>
      </p:sp>
    </p:spTree>
    <p:extLst>
      <p:ext uri="{BB962C8B-B14F-4D97-AF65-F5344CB8AC3E}">
        <p14:creationId xmlns:p14="http://schemas.microsoft.com/office/powerpoint/2010/main" val="1446560814"/>
      </p:ext>
    </p:extLst>
  </p:cSld>
  <p:clrMapOvr>
    <a:masterClrMapping/>
  </p:clrMapOvr>
</p:sld>
</file>

<file path=ppt/theme/theme1.xml><?xml version="1.0" encoding="utf-8"?>
<a:theme xmlns:a="http://schemas.openxmlformats.org/drawingml/2006/main" name="tf10165960-Bon-grise-bleu !!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0165960.potx" id="{9A0B2E43-07A9-4B9A-ACE3-5D56E8D634AA}" vid="{2E4B8AF0-D8C9-47CF-96D0-43DE8498F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6d93d202-47fc-4405-873a-cab67cc5f1b2">english</DirectSourceMarket>
    <ApprovalStatus xmlns="6d93d202-47fc-4405-873a-cab67cc5f1b2">In Progress</ApprovalStatus>
    <MarketSpecific xmlns="6d93d202-47fc-4405-873a-cab67cc5f1b2" xsi:nil="true"/>
    <PrimaryImageGen xmlns="6d93d202-47fc-4405-873a-cab67cc5f1b2">true</PrimaryImageGen>
    <ThumbnailAssetId xmlns="6d93d202-47fc-4405-873a-cab67cc5f1b2" xsi:nil="true"/>
    <NumericId xmlns="6d93d202-47fc-4405-873a-cab67cc5f1b2">-1</NumericId>
    <TPFriendlyName xmlns="6d93d202-47fc-4405-873a-cab67cc5f1b2">Presentation for report on country</TPFriendlyName>
    <BusinessGroup xmlns="6d93d202-47fc-4405-873a-cab67cc5f1b2" xsi:nil="true"/>
    <APEditor xmlns="6d93d202-47fc-4405-873a-cab67cc5f1b2">
      <UserInfo>
        <DisplayName>REDMOND\v-luannv</DisplayName>
        <AccountId>106</AccountId>
        <AccountType/>
      </UserInfo>
    </APEditor>
    <SourceTitle xmlns="6d93d202-47fc-4405-873a-cab67cc5f1b2">Presentation for report on country</SourceTitle>
    <OpenTemplate xmlns="6d93d202-47fc-4405-873a-cab67cc5f1b2">true</OpenTemplate>
    <UALocComments xmlns="6d93d202-47fc-4405-873a-cab67cc5f1b2" xsi:nil="true"/>
    <ParentAssetId xmlns="6d93d202-47fc-4405-873a-cab67cc5f1b2" xsi:nil="true"/>
    <PublishStatusLookup xmlns="6d93d202-47fc-4405-873a-cab67cc5f1b2">
      <Value>86159</Value>
      <Value>454613</Value>
    </PublishStatusLookup>
    <IntlLangReviewDate xmlns="6d93d202-47fc-4405-873a-cab67cc5f1b2" xsi:nil="true"/>
    <LastPublishResultLookup xmlns="6d93d202-47fc-4405-873a-cab67cc5f1b2" xsi:nil="true"/>
    <MachineTranslated xmlns="6d93d202-47fc-4405-873a-cab67cc5f1b2" xsi:nil="true"/>
    <OriginalSourceMarket xmlns="6d93d202-47fc-4405-873a-cab67cc5f1b2">english</OriginalSourceMarket>
    <TPInstallLocation xmlns="6d93d202-47fc-4405-873a-cab67cc5f1b2">{My Templates}</TPInstallLocation>
    <APDescription xmlns="6d93d202-47fc-4405-873a-cab67cc5f1b2" xsi:nil="true"/>
    <ClipArtFilename xmlns="6d93d202-47fc-4405-873a-cab67cc5f1b2" xsi:nil="true"/>
    <ContentItem xmlns="6d93d202-47fc-4405-873a-cab67cc5f1b2" xsi:nil="true"/>
    <EditorialStatus xmlns="6d93d202-47fc-4405-873a-cab67cc5f1b2" xsi:nil="true"/>
    <PublishTargets xmlns="6d93d202-47fc-4405-873a-cab67cc5f1b2">OfficeOnline</PublishTargets>
    <TPLaunchHelpLinkType xmlns="6d93d202-47fc-4405-873a-cab67cc5f1b2">Template</TPLaunchHelpLinkType>
    <LastModifiedDateTime xmlns="6d93d202-47fc-4405-873a-cab67cc5f1b2" xsi:nil="true"/>
    <TimesCloned xmlns="6d93d202-47fc-4405-873a-cab67cc5f1b2" xsi:nil="true"/>
    <LastHandOff xmlns="6d93d202-47fc-4405-873a-cab67cc5f1b2" xsi:nil="true"/>
    <AssetStart xmlns="6d93d202-47fc-4405-873a-cab67cc5f1b2">2009-06-17T21:40:22+00:00</AssetStart>
    <Provider xmlns="6d93d202-47fc-4405-873a-cab67cc5f1b2">EY006220130</Provider>
    <AcquiredFrom xmlns="6d93d202-47fc-4405-873a-cab67cc5f1b2" xsi:nil="true"/>
    <TPClientViewer xmlns="6d93d202-47fc-4405-873a-cab67cc5f1b2">Microsoft Office PowerPoint</TPClientViewer>
    <ArtSampleDocs xmlns="6d93d202-47fc-4405-873a-cab67cc5f1b2" xsi:nil="true"/>
    <UACurrentWords xmlns="6d93d202-47fc-4405-873a-cab67cc5f1b2">0</UACurrentWords>
    <UALocRecommendation xmlns="6d93d202-47fc-4405-873a-cab67cc5f1b2">Localize</UALocRecommendation>
    <IsDeleted xmlns="6d93d202-47fc-4405-873a-cab67cc5f1b2">false</IsDeleted>
    <ShowIn xmlns="6d93d202-47fc-4405-873a-cab67cc5f1b2" xsi:nil="true"/>
    <UANotes xmlns="6d93d202-47fc-4405-873a-cab67cc5f1b2">online only</UANotes>
    <VoteCount xmlns="6d93d202-47fc-4405-873a-cab67cc5f1b2" xsi:nil="true"/>
    <TemplateStatus xmlns="6d93d202-47fc-4405-873a-cab67cc5f1b2" xsi:nil="true"/>
    <CSXHash xmlns="6d93d202-47fc-4405-873a-cab67cc5f1b2" xsi:nil="true"/>
    <AssetExpire xmlns="6d93d202-47fc-4405-873a-cab67cc5f1b2">2100-01-01T00:00:00+00:00</AssetExpire>
    <CSXSubmissionMarket xmlns="6d93d202-47fc-4405-873a-cab67cc5f1b2" xsi:nil="true"/>
    <DSATActionTaken xmlns="6d93d202-47fc-4405-873a-cab67cc5f1b2" xsi:nil="true"/>
    <TPExecutable xmlns="6d93d202-47fc-4405-873a-cab67cc5f1b2" xsi:nil="true"/>
    <SubmitterId xmlns="6d93d202-47fc-4405-873a-cab67cc5f1b2" xsi:nil="true"/>
    <AssetType xmlns="6d93d202-47fc-4405-873a-cab67cc5f1b2">TP</AssetType>
    <ApprovalLog xmlns="6d93d202-47fc-4405-873a-cab67cc5f1b2" xsi:nil="true"/>
    <CSXUpdate xmlns="6d93d202-47fc-4405-873a-cab67cc5f1b2">false</CSXUpdate>
    <BugNumber xmlns="6d93d202-47fc-4405-873a-cab67cc5f1b2" xsi:nil="true"/>
    <CSXSubmissionDate xmlns="6d93d202-47fc-4405-873a-cab67cc5f1b2" xsi:nil="true"/>
    <Milestone xmlns="6d93d202-47fc-4405-873a-cab67cc5f1b2" xsi:nil="true"/>
    <OriginAsset xmlns="6d93d202-47fc-4405-873a-cab67cc5f1b2" xsi:nil="true"/>
    <TPComponent xmlns="6d93d202-47fc-4405-873a-cab67cc5f1b2">PPTFiles</TPComponent>
    <Component xmlns="64acb2c5-0a2b-4bda-bd34-58e36cbb80d2" xsi:nil="true"/>
    <Description0 xmlns="64acb2c5-0a2b-4bda-bd34-58e36cbb80d2" xsi:nil="true"/>
    <AssetId xmlns="6d93d202-47fc-4405-873a-cab67cc5f1b2">TP010165960</AssetId>
    <TPApplication xmlns="6d93d202-47fc-4405-873a-cab67cc5f1b2">PowerPoint</TPApplication>
    <TPLaunchHelpLink xmlns="6d93d202-47fc-4405-873a-cab67cc5f1b2" xsi:nil="true"/>
    <IntlLocPriority xmlns="6d93d202-47fc-4405-873a-cab67cc5f1b2" xsi:nil="true"/>
    <PlannedPubDate xmlns="6d93d202-47fc-4405-873a-cab67cc5f1b2" xsi:nil="true"/>
    <IntlLangReviewer xmlns="6d93d202-47fc-4405-873a-cab67cc5f1b2" xsi:nil="true"/>
    <HandoffToMSDN xmlns="6d93d202-47fc-4405-873a-cab67cc5f1b2" xsi:nil="true"/>
    <CrawlForDependencies xmlns="6d93d202-47fc-4405-873a-cab67cc5f1b2">false</CrawlForDependencies>
    <TrustLevel xmlns="6d93d202-47fc-4405-873a-cab67cc5f1b2">1 Microsoft Managed Content</TrustLevel>
    <IsSearchable xmlns="6d93d202-47fc-4405-873a-cab67cc5f1b2">false</IsSearchable>
    <TPNamespace xmlns="6d93d202-47fc-4405-873a-cab67cc5f1b2">POWERPNT</TPNamespace>
    <Markets xmlns="6d93d202-47fc-4405-873a-cab67cc5f1b2"/>
    <AverageRating xmlns="6d93d202-47fc-4405-873a-cab67cc5f1b2" xsi:nil="true"/>
    <UAProjectedTotalWords xmlns="6d93d202-47fc-4405-873a-cab67cc5f1b2" xsi:nil="true"/>
    <IntlLangReview xmlns="6d93d202-47fc-4405-873a-cab67cc5f1b2" xsi:nil="true"/>
    <OutputCachingOn xmlns="6d93d202-47fc-4405-873a-cab67cc5f1b2">false</OutputCachingOn>
    <APAuthor xmlns="6d93d202-47fc-4405-873a-cab67cc5f1b2">
      <UserInfo>
        <DisplayName>REDMOND\cynvey</DisplayName>
        <AccountId>269</AccountId>
        <AccountType/>
      </UserInfo>
    </APAuthor>
    <TPAppVersion xmlns="6d93d202-47fc-4405-873a-cab67cc5f1b2">11</TPAppVersion>
    <TPCommandLine xmlns="6d93d202-47fc-4405-873a-cab67cc5f1b2">{PP} /n {FilePath}</TPCommandLine>
    <Downloads xmlns="6d93d202-47fc-4405-873a-cab67cc5f1b2">0</Downloads>
    <EditorialTags xmlns="6d93d202-47fc-4405-873a-cab67cc5f1b2" xsi:nil="true"/>
    <Manager xmlns="6d93d202-47fc-4405-873a-cab67cc5f1b2" xsi:nil="true"/>
    <OOCacheId xmlns="6d93d202-47fc-4405-873a-cab67cc5f1b2" xsi:nil="true"/>
    <PolicheckWords xmlns="6d93d202-47fc-4405-873a-cab67cc5f1b2" xsi:nil="true"/>
    <FriendlyTitle xmlns="6d93d202-47fc-4405-873a-cab67cc5f1b2" xsi:nil="true"/>
    <Providers xmlns="6d93d202-47fc-4405-873a-cab67cc5f1b2" xsi:nil="true"/>
    <TemplateTemplateType xmlns="6d93d202-47fc-4405-873a-cab67cc5f1b2">PowerPoint 2003 Default</TemplateTemplateType>
    <LegacyData xmlns="6d93d202-47fc-4405-873a-cab67cc5f1b2" xsi:nil="true"/>
    <LocManualTestRequired xmlns="6d93d202-47fc-4405-873a-cab67cc5f1b2" xsi:nil="true"/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66764</LocLastLocAttemptVersionLookup>
    <InternalTagsTaxHTField0 xmlns="6d93d202-47fc-4405-873a-cab67cc5f1b2">
      <Terms xmlns="http://schemas.microsoft.com/office/infopath/2007/PartnerControls"/>
    </InternalTagsTaxHTField0>
    <LocProcessedForMarketsLookup xmlns="6d93d202-47fc-4405-873a-cab67cc5f1b2" xsi:nil="true"/>
    <LocRecommendedHandoff xmlns="6d93d202-47fc-4405-873a-cab67cc5f1b2" xsi:nil="true"/>
    <LocOverallPreviewStatusLookup xmlns="6d93d202-47fc-4405-873a-cab67cc5f1b2" xsi:nil="true"/>
    <LocOverallPublishStatusLookup xmlns="6d93d202-47fc-4405-873a-cab67cc5f1b2" xsi:nil="true"/>
    <LocProcessedForHandoffsLookup xmlns="6d93d202-47fc-4405-873a-cab67cc5f1b2" xsi:nil="true"/>
    <LocLastLocAttemptVersionTypeLookup xmlns="6d93d202-47fc-4405-873a-cab67cc5f1b2" xsi:nil="true"/>
    <LocOverallHandbackStatusLookup xmlns="6d93d202-47fc-4405-873a-cab67cc5f1b2" xsi:nil="true"/>
    <BlockPublish xmlns="6d93d202-47fc-4405-873a-cab67cc5f1b2" xsi:nil="true"/>
    <LocComments xmlns="6d93d202-47fc-4405-873a-cab67cc5f1b2" xsi:nil="true"/>
    <TaxCatchAll xmlns="6d93d202-47fc-4405-873a-cab67cc5f1b2"/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OverallLocStatusLookup xmlns="6d93d202-47fc-4405-873a-cab67cc5f1b2" xsi:nil="true"/>
    <LocPublishedLinkedAssetsLookup xmlns="6d93d202-47fc-4405-873a-cab67cc5f1b2" xsi:nil="true"/>
    <LocNewPublishedVersionLookup xmlns="6d93d202-47fc-4405-873a-cab67cc5f1b2" xsi:nil="true"/>
    <LocPublishedDependentAssetsLookup xmlns="6d93d202-47fc-4405-873a-cab67cc5f1b2" xsi:nil="true"/>
    <OriginalRelease xmlns="6d93d202-47fc-4405-873a-cab67cc5f1b2">14</OriginalRelease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E0B587D0-2974-4647-834C-4D7D93CD0C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19C96-3D46-4722-86B8-F1A9A110FA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0E0E4-2AF2-485A-B8E8-1CADEBF6DB7C}">
  <ds:schemaRefs>
    <ds:schemaRef ds:uri="http://purl.org/dc/elements/1.1/"/>
    <ds:schemaRef ds:uri="6d93d202-47fc-4405-873a-cab67cc5f1b2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tf10165960-Bon-grise-bleu !!</Template>
  <TotalTime>0</TotalTime>
  <Words>2088</Words>
  <Application>Microsoft Office PowerPoint</Application>
  <PresentationFormat>Affichage à l'écran (4:3)</PresentationFormat>
  <Paragraphs>244</Paragraphs>
  <Slides>44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Cambria</vt:lpstr>
      <vt:lpstr>Wingdings</vt:lpstr>
      <vt:lpstr>tf10165960-Bon-grise-bleu !!</vt:lpstr>
      <vt:lpstr>Rapport Mission Suivi stratégique préfectures Faranah, Labé, Mamou, Kindia</vt:lpstr>
      <vt:lpstr>Table de matière</vt:lpstr>
      <vt:lpstr>Présentation PowerPoint</vt:lpstr>
      <vt:lpstr>Objectifs</vt:lpstr>
      <vt:lpstr>Structures visitées   (Faranah – Labé, Mamou, Kindia)</vt:lpstr>
      <vt:lpstr>Organisations</vt:lpstr>
      <vt:lpstr>Présentation PowerPoint</vt:lpstr>
      <vt:lpstr>Présentation PowerPoint</vt:lpstr>
      <vt:lpstr>Présentation PowerPoint</vt:lpstr>
      <vt:lpstr>Tableau financier nouvelles subventions (2018 – 2020)</vt:lpstr>
      <vt:lpstr>  </vt:lpstr>
      <vt:lpstr>Présentation PowerPoint</vt:lpstr>
      <vt:lpstr>Présentation PowerPoint</vt:lpstr>
      <vt:lpstr>Synthèse – Conclusion</vt:lpstr>
      <vt:lpstr>Approvisionnement  Antirétroviraux</vt:lpstr>
      <vt:lpstr>Présentation PowerPoint</vt:lpstr>
      <vt:lpstr>Présentation PowerPoint</vt:lpstr>
      <vt:lpstr>Accompagnement Psychosociale </vt:lpstr>
      <vt:lpstr>Sensibilisation de la population – Dépistage volontaire</vt:lpstr>
      <vt:lpstr>Diversités d’approches </vt:lpstr>
      <vt:lpstr>Présentation PowerPoint</vt:lpstr>
      <vt:lpstr>Subvention TB</vt:lpstr>
      <vt:lpstr>Subvention Paludisme (CRS/PNLP)</vt:lpstr>
      <vt:lpstr>Présentation PowerPoint</vt:lpstr>
      <vt:lpstr>Suivi Biologique / Laboratoires (GeneXpert)</vt:lpstr>
      <vt:lpstr>Présentation PowerPoint</vt:lpstr>
      <vt:lpstr>Présentation PowerPoint</vt:lpstr>
      <vt:lpstr>Gestion des Intrants (GAS)</vt:lpstr>
      <vt:lpstr>Présentation PowerPoint</vt:lpstr>
      <vt:lpstr>Système de gestion (ARV et anti TB)</vt:lpstr>
      <vt:lpstr>Suivi rapproché indispensable</vt:lpstr>
      <vt:lpstr>Présentation PowerPoint</vt:lpstr>
      <vt:lpstr>Gouvernance</vt:lpstr>
      <vt:lpstr>Santé communautaire</vt:lpstr>
      <vt:lpstr>Approches innovateurs – Technologie de pointe </vt:lpstr>
      <vt:lpstr>Recommandations stratégiques</vt:lpstr>
      <vt:lpstr>LNSP/PNPCSP/PNLAT/Plan </vt:lpstr>
      <vt:lpstr>PNPCSP/PNLAT/PNLP/Plan/CRS</vt:lpstr>
      <vt:lpstr>Présentation PowerPoint</vt:lpstr>
      <vt:lpstr>Santé communautaire</vt:lpstr>
      <vt:lpstr>Présentation PowerPoint</vt:lpstr>
      <vt:lpstr>UGL/ PCG/CRS/DNPM </vt:lpstr>
      <vt:lpstr>PTF/MS/FM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2018-06-20T06:42:48Z</dcterms:created>
  <dcterms:modified xsi:type="dcterms:W3CDTF">2020-06-02T05:43:57Z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0</vt:i4>
  </property>
  <property fmtid="{D5CDD505-2E9C-101B-9397-08002B2CF9AE}" pid="6" name="Applications">
    <vt:lpwstr>67;#Template 12;#53;#PowerPoint 12;#407;#PowerPoint 14</vt:lpwstr>
  </property>
  <property fmtid="{D5CDD505-2E9C-101B-9397-08002B2CF9AE}" pid="7" name="PolicheckCounter">
    <vt:i4>0</vt:i4>
  </property>
  <property fmtid="{D5CDD505-2E9C-101B-9397-08002B2CF9AE}" pid="8" name="APTrustLevel">
    <vt:r8>1</vt:r8>
  </property>
  <property fmtid="{D5CDD505-2E9C-101B-9397-08002B2CF9AE}" pid="9" name="Order">
    <vt:r8>6558900</vt:r8>
  </property>
</Properties>
</file>