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2FCF-64C7-46D2-8629-6DBDF4108373}" type="datetimeFigureOut">
              <a:rPr lang="fr-FR" smtClean="0"/>
              <a:t>09/01/2020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F459-63E2-44A6-8D67-22D13F4F6A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853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2FCF-64C7-46D2-8629-6DBDF4108373}" type="datetimeFigureOut">
              <a:rPr lang="fr-FR" smtClean="0"/>
              <a:t>09/01/2020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F459-63E2-44A6-8D67-22D13F4F6A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0809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2FCF-64C7-46D2-8629-6DBDF4108373}" type="datetimeFigureOut">
              <a:rPr lang="fr-FR" smtClean="0"/>
              <a:t>09/01/2020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F459-63E2-44A6-8D67-22D13F4F6A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0082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2FCF-64C7-46D2-8629-6DBDF4108373}" type="datetimeFigureOut">
              <a:rPr lang="fr-FR" smtClean="0"/>
              <a:t>09/01/2020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F459-63E2-44A6-8D67-22D13F4F6A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0748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2FCF-64C7-46D2-8629-6DBDF4108373}" type="datetimeFigureOut">
              <a:rPr lang="fr-FR" smtClean="0"/>
              <a:t>09/01/2020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F459-63E2-44A6-8D67-22D13F4F6A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7905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2FCF-64C7-46D2-8629-6DBDF4108373}" type="datetimeFigureOut">
              <a:rPr lang="fr-FR" smtClean="0"/>
              <a:t>09/01/2020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F459-63E2-44A6-8D67-22D13F4F6A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8748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2FCF-64C7-46D2-8629-6DBDF4108373}" type="datetimeFigureOut">
              <a:rPr lang="fr-FR" smtClean="0"/>
              <a:t>09/01/2020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F459-63E2-44A6-8D67-22D13F4F6A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751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2FCF-64C7-46D2-8629-6DBDF4108373}" type="datetimeFigureOut">
              <a:rPr lang="fr-FR" smtClean="0"/>
              <a:t>09/01/2020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F459-63E2-44A6-8D67-22D13F4F6A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103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2FCF-64C7-46D2-8629-6DBDF4108373}" type="datetimeFigureOut">
              <a:rPr lang="fr-FR" smtClean="0"/>
              <a:t>09/01/2020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F459-63E2-44A6-8D67-22D13F4F6A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1702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2FCF-64C7-46D2-8629-6DBDF4108373}" type="datetimeFigureOut">
              <a:rPr lang="fr-FR" smtClean="0"/>
              <a:t>09/01/2020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F459-63E2-44A6-8D67-22D13F4F6A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6599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2FCF-64C7-46D2-8629-6DBDF4108373}" type="datetimeFigureOut">
              <a:rPr lang="fr-FR" smtClean="0"/>
              <a:t>09/01/2020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F459-63E2-44A6-8D67-22D13F4F6A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8270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E2FCF-64C7-46D2-8629-6DBDF4108373}" type="datetimeFigureOut">
              <a:rPr lang="fr-FR" smtClean="0"/>
              <a:t>09/01/2020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1F459-63E2-44A6-8D67-22D13F4F6A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387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872208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latin typeface="Britannic Bold" pitchFamily="34" charset="0"/>
              </a:rPr>
              <a:t>Analyse des goulots d’étranglements pour des systèmes de santé Résilients et Pérennes</a:t>
            </a:r>
            <a:endParaRPr lang="fr-FR" sz="2800" b="1" dirty="0">
              <a:latin typeface="Britannic Bold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7272808" cy="1224136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Arial Black" pitchFamily="34" charset="0"/>
              </a:rPr>
              <a:t>Outil SRPS</a:t>
            </a:r>
            <a:endParaRPr lang="fr-FR" dirty="0">
              <a:latin typeface="Arial Black" pitchFamily="34" charset="0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4860032" y="5661248"/>
            <a:ext cx="3952528" cy="612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355074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fr-FR" dirty="0" smtClean="0">
                <a:latin typeface="Britannic Bold" pitchFamily="34" charset="0"/>
              </a:rPr>
              <a:t>Plan</a:t>
            </a:r>
            <a:endParaRPr lang="fr-FR" dirty="0">
              <a:latin typeface="Britannic Bold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200000"/>
              </a:lnSpc>
              <a:buAutoNum type="arabicPeriod"/>
            </a:pPr>
            <a:r>
              <a:rPr lang="fr-FR" sz="2800" dirty="0" smtClean="0">
                <a:latin typeface="Britannic Bold" pitchFamily="34" charset="0"/>
              </a:rPr>
              <a:t>Présentation générale</a:t>
            </a:r>
            <a:endParaRPr lang="fr-FR" sz="2800" dirty="0" smtClean="0">
              <a:latin typeface="Britannic Bold" pitchFamily="34" charset="0"/>
            </a:endParaRP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fr-FR" sz="2800" dirty="0" smtClean="0">
                <a:latin typeface="Britannic Bold" pitchFamily="34" charset="0"/>
              </a:rPr>
              <a:t>Thématiques opérationnelles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fr-FR" sz="2800" dirty="0" smtClean="0">
                <a:latin typeface="Britannic Bold" pitchFamily="34" charset="0"/>
              </a:rPr>
              <a:t>Objectif attendu</a:t>
            </a:r>
            <a:endParaRPr lang="fr-FR" sz="2800" dirty="0" smtClean="0"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03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 smtClean="0"/>
              <a:t>Présentation générale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268760"/>
            <a:ext cx="8424936" cy="5112568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sz="2000" b="1" dirty="0" smtClean="0">
                <a:ea typeface="Calibri"/>
                <a:cs typeface="Times New Roman"/>
              </a:rPr>
              <a:t>L’outil </a:t>
            </a:r>
            <a:r>
              <a:rPr lang="fr-FR" sz="2000" b="1" dirty="0">
                <a:ea typeface="Calibri"/>
                <a:cs typeface="Times New Roman"/>
              </a:rPr>
              <a:t>d’évaluation </a:t>
            </a:r>
            <a:r>
              <a:rPr lang="fr-FR" sz="2000" b="1" dirty="0" smtClean="0">
                <a:ea typeface="Calibri"/>
                <a:cs typeface="Times New Roman"/>
              </a:rPr>
              <a:t>SRPS </a:t>
            </a:r>
            <a:r>
              <a:rPr lang="fr-FR" sz="2000" b="1" dirty="0">
                <a:ea typeface="Calibri"/>
                <a:cs typeface="Times New Roman"/>
              </a:rPr>
              <a:t>est en Format Excel avec quatre (4) colonnes principales : </a:t>
            </a:r>
            <a:endParaRPr lang="fr-FR" sz="2000" dirty="0">
              <a:ea typeface="Calibri"/>
              <a:cs typeface="Times New Roman"/>
            </a:endParaRPr>
          </a:p>
          <a:p>
            <a:pPr marL="457200" indent="-457200">
              <a:spcAft>
                <a:spcPts val="1000"/>
              </a:spcAft>
              <a:buAutoNum type="arabicPeriod"/>
            </a:pPr>
            <a:r>
              <a:rPr lang="fr-FR" sz="2000" dirty="0" smtClean="0">
                <a:ea typeface="Calibri"/>
                <a:cs typeface="Times New Roman"/>
              </a:rPr>
              <a:t>Indicateur </a:t>
            </a:r>
            <a:r>
              <a:rPr lang="fr-FR" sz="2000" dirty="0">
                <a:ea typeface="Calibri"/>
                <a:cs typeface="Times New Roman"/>
              </a:rPr>
              <a:t>clé </a:t>
            </a:r>
            <a:endParaRPr lang="fr-FR" sz="2000" dirty="0" smtClean="0">
              <a:ea typeface="Calibri"/>
              <a:cs typeface="Times New Roman"/>
            </a:endParaRPr>
          </a:p>
          <a:p>
            <a:pPr marL="457200" indent="-457200">
              <a:spcAft>
                <a:spcPts val="1000"/>
              </a:spcAft>
              <a:buAutoNum type="arabicPeriod"/>
            </a:pPr>
            <a:r>
              <a:rPr lang="fr-FR" sz="2000" dirty="0" smtClean="0">
                <a:ea typeface="Calibri"/>
                <a:cs typeface="Times New Roman"/>
              </a:rPr>
              <a:t> </a:t>
            </a:r>
            <a:r>
              <a:rPr lang="fr-FR" sz="2000" dirty="0">
                <a:ea typeface="Calibri"/>
                <a:cs typeface="Times New Roman"/>
              </a:rPr>
              <a:t>Indicateur clé détaillé   </a:t>
            </a:r>
            <a:endParaRPr lang="fr-FR" sz="2000" dirty="0" smtClean="0">
              <a:ea typeface="Calibri"/>
              <a:cs typeface="Times New Roman"/>
            </a:endParaRPr>
          </a:p>
          <a:p>
            <a:pPr marL="457200" indent="-457200">
              <a:spcAft>
                <a:spcPts val="1000"/>
              </a:spcAft>
              <a:buAutoNum type="arabicPeriod"/>
            </a:pPr>
            <a:r>
              <a:rPr lang="fr-FR" sz="2000" dirty="0" smtClean="0">
                <a:ea typeface="Calibri"/>
                <a:cs typeface="Times New Roman"/>
              </a:rPr>
              <a:t> </a:t>
            </a:r>
            <a:r>
              <a:rPr lang="fr-FR" sz="2000" dirty="0">
                <a:ea typeface="Calibri"/>
                <a:cs typeface="Times New Roman"/>
              </a:rPr>
              <a:t>Déterminants de la performance pour le fonctionnement de la composante RSSH et     </a:t>
            </a:r>
          </a:p>
          <a:p>
            <a:pPr marL="457200" indent="-457200">
              <a:spcAft>
                <a:spcPts val="1000"/>
              </a:spcAft>
              <a:buAutoNum type="arabicPeriod"/>
            </a:pPr>
            <a:r>
              <a:rPr lang="fr-FR" sz="2000" dirty="0" smtClean="0">
                <a:ea typeface="Calibri"/>
                <a:cs typeface="Times New Roman"/>
              </a:rPr>
              <a:t> </a:t>
            </a:r>
            <a:r>
              <a:rPr lang="fr-FR" sz="2000" dirty="0">
                <a:ea typeface="Calibri"/>
                <a:cs typeface="Times New Roman"/>
              </a:rPr>
              <a:t>Niveau de fonctionnement des déterminants de la </a:t>
            </a:r>
            <a:r>
              <a:rPr lang="fr-FR" sz="2000" dirty="0" smtClean="0">
                <a:ea typeface="Calibri"/>
                <a:cs typeface="Times New Roman"/>
              </a:rPr>
              <a:t>RSS  </a:t>
            </a:r>
            <a:r>
              <a:rPr lang="fr-FR" sz="2000" dirty="0">
                <a:ea typeface="Calibri"/>
                <a:cs typeface="Times New Roman"/>
              </a:rPr>
              <a:t>subdivisée en : </a:t>
            </a:r>
            <a:endParaRPr lang="fr-FR" sz="2000" dirty="0" smtClean="0">
              <a:ea typeface="Calibri"/>
              <a:cs typeface="Times New Roman"/>
            </a:endParaRPr>
          </a:p>
          <a:p>
            <a:pPr marL="457200" indent="-457200">
              <a:spcAft>
                <a:spcPts val="1000"/>
              </a:spcAft>
              <a:buAutoNum type="alphaLcParenR"/>
            </a:pPr>
            <a:r>
              <a:rPr lang="fr-FR" sz="2000" dirty="0" smtClean="0">
                <a:ea typeface="Calibri"/>
                <a:cs typeface="Times New Roman"/>
              </a:rPr>
              <a:t>Evaluation </a:t>
            </a:r>
            <a:r>
              <a:rPr lang="fr-FR" sz="2000" dirty="0">
                <a:ea typeface="Calibri"/>
                <a:cs typeface="Times New Roman"/>
              </a:rPr>
              <a:t>de la capacité (faible capacité / moyenne / élevée) </a:t>
            </a:r>
          </a:p>
          <a:p>
            <a:pPr marL="457200" indent="-457200">
              <a:spcAft>
                <a:spcPts val="1000"/>
              </a:spcAft>
              <a:buAutoNum type="alphaLcParenR"/>
            </a:pPr>
            <a:r>
              <a:rPr lang="fr-FR" sz="2000" dirty="0" smtClean="0">
                <a:ea typeface="Calibri"/>
                <a:cs typeface="Times New Roman"/>
              </a:rPr>
              <a:t>Evidence</a:t>
            </a:r>
            <a:r>
              <a:rPr lang="fr-FR" sz="2000" dirty="0">
                <a:ea typeface="Calibri"/>
                <a:cs typeface="Times New Roman"/>
              </a:rPr>
              <a:t>, </a:t>
            </a:r>
            <a:endParaRPr lang="fr-FR" sz="2000" dirty="0" smtClean="0">
              <a:ea typeface="Calibri"/>
              <a:cs typeface="Times New Roman"/>
            </a:endParaRPr>
          </a:p>
          <a:p>
            <a:pPr marL="457200" indent="-457200">
              <a:spcAft>
                <a:spcPts val="1000"/>
              </a:spcAft>
              <a:buAutoNum type="alphaLcParenR"/>
            </a:pPr>
            <a:r>
              <a:rPr lang="fr-FR" sz="2000" dirty="0" smtClean="0">
                <a:ea typeface="Calibri"/>
                <a:cs typeface="Times New Roman"/>
              </a:rPr>
              <a:t>Mesures</a:t>
            </a:r>
            <a:endParaRPr lang="fr-FR" sz="2000" dirty="0">
              <a:ea typeface="Calibri"/>
              <a:cs typeface="Times New Roman"/>
            </a:endParaRPr>
          </a:p>
          <a:p>
            <a:pPr marL="0" indent="0" algn="just">
              <a:buNone/>
            </a:pPr>
            <a:endParaRPr lang="fr-FR" sz="2000" b="1" u="sn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84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b="1" dirty="0" smtClean="0"/>
              <a:t>Les thématiques opérationnelles</a:t>
            </a:r>
            <a:r>
              <a:rPr lang="fr-FR" sz="4000" b="1" dirty="0" smtClean="0"/>
              <a:t>(1</a:t>
            </a:r>
            <a:r>
              <a:rPr lang="fr-FR" b="1" dirty="0" smtClean="0"/>
              <a:t>)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268760"/>
            <a:ext cx="8507288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fr-FR" sz="2000" b="1" dirty="0" smtClean="0"/>
              <a:t>Thématique 1</a:t>
            </a:r>
            <a:r>
              <a:rPr lang="fr-FR" sz="2000" b="1" dirty="0"/>
              <a:t>:</a:t>
            </a:r>
            <a:r>
              <a:rPr lang="fr-FR" sz="2000" b="1" dirty="0" smtClean="0"/>
              <a:t> </a:t>
            </a:r>
            <a:r>
              <a:rPr lang="fr-FR" sz="2000" b="1" dirty="0"/>
              <a:t>Réponses et </a:t>
            </a:r>
            <a:r>
              <a:rPr lang="fr-FR" sz="2000" b="1" dirty="0" smtClean="0"/>
              <a:t>systèmes communautaires</a:t>
            </a:r>
            <a:r>
              <a:rPr lang="fr-FR" sz="2000" b="1" dirty="0"/>
              <a:t>    </a:t>
            </a:r>
            <a:endParaRPr lang="fr-FR" sz="2000" b="1" dirty="0" smtClean="0"/>
          </a:p>
          <a:p>
            <a:pPr marL="0" indent="0">
              <a:buNone/>
            </a:pPr>
            <a:r>
              <a:rPr lang="fr-FR" sz="2000" b="1" u="sng" dirty="0" smtClean="0"/>
              <a:t>Indicateurs clés:</a:t>
            </a:r>
            <a:r>
              <a:rPr lang="fr-FR" sz="2000" b="1" dirty="0"/>
              <a:t>                                       </a:t>
            </a:r>
            <a:endParaRPr lang="fr-FR" sz="2000" dirty="0"/>
          </a:p>
          <a:p>
            <a:pPr>
              <a:buFont typeface="Wingdings" pitchFamily="2" charset="2"/>
              <a:buChar char="§"/>
            </a:pPr>
            <a:r>
              <a:rPr lang="fr-FR" sz="2000" dirty="0"/>
              <a:t>La conception des systèmes et des services de santé        </a:t>
            </a:r>
            <a:endParaRPr lang="fr-FR" sz="2000" dirty="0" smtClean="0"/>
          </a:p>
          <a:p>
            <a:pPr>
              <a:buFont typeface="Wingdings" pitchFamily="2" charset="2"/>
              <a:buChar char="§"/>
            </a:pPr>
            <a:r>
              <a:rPr lang="fr-FR" sz="2000" dirty="0" smtClean="0"/>
              <a:t>Prestation </a:t>
            </a:r>
            <a:r>
              <a:rPr lang="fr-FR" sz="2000" dirty="0"/>
              <a:t>de services de </a:t>
            </a:r>
            <a:r>
              <a:rPr lang="fr-FR" sz="2000" dirty="0" smtClean="0"/>
              <a:t>santé</a:t>
            </a:r>
          </a:p>
          <a:p>
            <a:pPr>
              <a:buFont typeface="Wingdings" pitchFamily="2" charset="2"/>
              <a:buChar char="§"/>
            </a:pPr>
            <a:r>
              <a:rPr lang="fr-FR" sz="2000" dirty="0" smtClean="0"/>
              <a:t>Surveiller </a:t>
            </a:r>
            <a:r>
              <a:rPr lang="fr-FR" sz="2000" dirty="0"/>
              <a:t>le rendement/la performance du système de </a:t>
            </a:r>
            <a:r>
              <a:rPr lang="fr-FR" sz="2000" dirty="0" smtClean="0"/>
              <a:t>santé</a:t>
            </a:r>
          </a:p>
          <a:p>
            <a:pPr>
              <a:buFont typeface="Wingdings" pitchFamily="2" charset="2"/>
              <a:buChar char="§"/>
            </a:pPr>
            <a:r>
              <a:rPr lang="fr-FR" sz="2000" dirty="0" smtClean="0"/>
              <a:t>Plaidoyer </a:t>
            </a:r>
            <a:r>
              <a:rPr lang="fr-FR" sz="2000" dirty="0"/>
              <a:t>et responsabilité sociale</a:t>
            </a:r>
          </a:p>
          <a:p>
            <a:r>
              <a:rPr lang="fr-FR" sz="2000" dirty="0"/>
              <a:t> </a:t>
            </a:r>
          </a:p>
          <a:p>
            <a:pPr marL="0" indent="0">
              <a:buNone/>
            </a:pPr>
            <a:r>
              <a:rPr lang="fr-FR" sz="2000" b="1" dirty="0" smtClean="0"/>
              <a:t>Thématique 2: Appuyer </a:t>
            </a:r>
            <a:r>
              <a:rPr lang="fr-FR" sz="2000" b="1" dirty="0"/>
              <a:t>la santé génésique, maternelle, néonatale, infantile et juvénile, et les plates-formes de prestation de services intégrés   </a:t>
            </a:r>
            <a:endParaRPr lang="fr-FR" sz="2000" b="1" dirty="0" smtClean="0"/>
          </a:p>
          <a:p>
            <a:pPr marL="0" indent="0">
              <a:buNone/>
            </a:pPr>
            <a:r>
              <a:rPr lang="fr-FR" sz="2000" b="1" dirty="0"/>
              <a:t>  </a:t>
            </a:r>
            <a:r>
              <a:rPr lang="fr-FR" sz="2000" b="1" u="sng" dirty="0" smtClean="0"/>
              <a:t>Indicateurs </a:t>
            </a:r>
            <a:r>
              <a:rPr lang="fr-FR" sz="2000" b="1" u="sng" dirty="0"/>
              <a:t>clés: </a:t>
            </a:r>
            <a:r>
              <a:rPr lang="fr-FR" sz="2000" b="1" dirty="0"/>
              <a:t>         </a:t>
            </a:r>
            <a:endParaRPr lang="fr-FR" sz="2000" dirty="0"/>
          </a:p>
          <a:p>
            <a:pPr lvl="0"/>
            <a:r>
              <a:rPr lang="fr-FR" sz="2000" dirty="0"/>
              <a:t>Planification et prestation des services</a:t>
            </a:r>
          </a:p>
          <a:p>
            <a:pPr lvl="0"/>
            <a:r>
              <a:rPr lang="fr-FR" sz="2000" dirty="0"/>
              <a:t>La gestion de la qualité de service             </a:t>
            </a:r>
          </a:p>
          <a:p>
            <a:pPr marL="0" indent="0" algn="just">
              <a:buNone/>
            </a:pPr>
            <a:endParaRPr lang="fr-FR" sz="20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275073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b="1" dirty="0" smtClean="0"/>
              <a:t>Les thématiques opérationnelles</a:t>
            </a:r>
            <a:r>
              <a:rPr lang="fr-FR" sz="4000" b="1" dirty="0" smtClean="0"/>
              <a:t>(2</a:t>
            </a:r>
            <a:r>
              <a:rPr lang="fr-FR" b="1" dirty="0" smtClean="0"/>
              <a:t>)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268760"/>
            <a:ext cx="8507288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b="1" dirty="0" smtClean="0"/>
              <a:t>Thématique 3: Renforcer </a:t>
            </a:r>
            <a:r>
              <a:rPr lang="fr-FR" sz="2000" b="1" dirty="0"/>
              <a:t>les systèmes mondiaux et nationaux d'approvisionnement et de chaîne </a:t>
            </a:r>
            <a:r>
              <a:rPr lang="fr-FR" sz="2000" b="1" dirty="0" smtClean="0"/>
              <a:t>d'approvisionnement</a:t>
            </a:r>
          </a:p>
          <a:p>
            <a:pPr marL="0" indent="0">
              <a:buNone/>
            </a:pPr>
            <a:r>
              <a:rPr lang="fr-FR" sz="2000" b="1" u="sng" dirty="0"/>
              <a:t>Indicateurs clés:</a:t>
            </a:r>
            <a:r>
              <a:rPr lang="fr-FR" sz="2000" b="1" dirty="0"/>
              <a:t>  </a:t>
            </a:r>
            <a:endParaRPr lang="fr-FR" sz="2000" dirty="0"/>
          </a:p>
          <a:p>
            <a:pPr lvl="0">
              <a:buFont typeface="Wingdings" pitchFamily="2" charset="2"/>
              <a:buChar char="§"/>
            </a:pPr>
            <a:r>
              <a:rPr lang="fr-FR" sz="2000" dirty="0"/>
              <a:t>Choix de </a:t>
            </a:r>
            <a:r>
              <a:rPr lang="fr-FR" sz="2000" dirty="0" smtClean="0"/>
              <a:t>produits</a:t>
            </a:r>
          </a:p>
          <a:p>
            <a:pPr lvl="0">
              <a:buFont typeface="Wingdings" pitchFamily="2" charset="2"/>
              <a:buChar char="§"/>
            </a:pPr>
            <a:r>
              <a:rPr lang="fr-FR" sz="2000" dirty="0" smtClean="0"/>
              <a:t>Système </a:t>
            </a:r>
            <a:r>
              <a:rPr lang="fr-FR" sz="2000" dirty="0"/>
              <a:t>de gestion des achats et de la chaîne </a:t>
            </a:r>
            <a:r>
              <a:rPr lang="fr-FR" sz="2000" dirty="0" smtClean="0"/>
              <a:t>d'approvisionnement</a:t>
            </a:r>
          </a:p>
          <a:p>
            <a:pPr lvl="0">
              <a:buFont typeface="Wingdings" pitchFamily="2" charset="2"/>
              <a:buChar char="§"/>
            </a:pPr>
            <a:r>
              <a:rPr lang="fr-FR" sz="2000" dirty="0" smtClean="0"/>
              <a:t>La </a:t>
            </a:r>
            <a:r>
              <a:rPr lang="fr-FR" sz="2000" dirty="0"/>
              <a:t>prévision et </a:t>
            </a:r>
            <a:r>
              <a:rPr lang="fr-FR" sz="2000" dirty="0" smtClean="0"/>
              <a:t>l'approvisionnement</a:t>
            </a:r>
          </a:p>
          <a:p>
            <a:pPr lvl="0">
              <a:buFont typeface="Wingdings" pitchFamily="2" charset="2"/>
              <a:buChar char="§"/>
            </a:pPr>
            <a:r>
              <a:rPr lang="fr-FR" sz="2000" dirty="0" smtClean="0"/>
              <a:t>Inventaire</a:t>
            </a:r>
            <a:r>
              <a:rPr lang="fr-FR" sz="2000" dirty="0"/>
              <a:t>, stockage et </a:t>
            </a:r>
            <a:r>
              <a:rPr lang="fr-FR" sz="2000" dirty="0" smtClean="0"/>
              <a:t>distribution</a:t>
            </a:r>
          </a:p>
          <a:p>
            <a:pPr lvl="0">
              <a:buFont typeface="Wingdings" pitchFamily="2" charset="2"/>
              <a:buChar char="§"/>
            </a:pPr>
            <a:r>
              <a:rPr lang="fr-FR" sz="2000" dirty="0"/>
              <a:t>C</a:t>
            </a:r>
            <a:r>
              <a:rPr lang="fr-FR" sz="2000" dirty="0" smtClean="0"/>
              <a:t>ontrôle </a:t>
            </a:r>
            <a:r>
              <a:rPr lang="fr-FR" sz="2000" dirty="0"/>
              <a:t>de la qualité et de la </a:t>
            </a:r>
            <a:r>
              <a:rPr lang="fr-FR" sz="2000" dirty="0" smtClean="0"/>
              <a:t>sécurité</a:t>
            </a:r>
          </a:p>
          <a:p>
            <a:pPr lvl="0">
              <a:buFont typeface="Wingdings" pitchFamily="2" charset="2"/>
              <a:buChar char="§"/>
            </a:pPr>
            <a:r>
              <a:rPr lang="fr-FR" sz="2000" dirty="0" smtClean="0"/>
              <a:t>Système </a:t>
            </a:r>
            <a:r>
              <a:rPr lang="fr-FR" sz="2000" dirty="0"/>
              <a:t>d'information de gestion </a:t>
            </a:r>
            <a:r>
              <a:rPr lang="fr-FR" sz="2000" dirty="0" smtClean="0"/>
              <a:t>logistique</a:t>
            </a:r>
          </a:p>
          <a:p>
            <a:pPr lvl="0">
              <a:buFont typeface="Wingdings" pitchFamily="2" charset="2"/>
              <a:buChar char="§"/>
            </a:pPr>
            <a:r>
              <a:rPr lang="fr-FR" sz="2000" dirty="0" smtClean="0"/>
              <a:t>Surveillance </a:t>
            </a:r>
            <a:r>
              <a:rPr lang="fr-FR" sz="2000" dirty="0"/>
              <a:t>du système de gestion des achats et de la chaîne d'approvisionnement</a:t>
            </a:r>
          </a:p>
          <a:p>
            <a:pPr marL="0" indent="0">
              <a:buNone/>
            </a:pPr>
            <a:r>
              <a:rPr lang="fr-FR" sz="2000" dirty="0"/>
              <a:t> </a:t>
            </a:r>
          </a:p>
          <a:p>
            <a:pPr marL="0" indent="0">
              <a:buNone/>
            </a:pPr>
            <a:endParaRPr lang="fr-FR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fr-FR" sz="2000" dirty="0"/>
              <a:t>       </a:t>
            </a:r>
          </a:p>
          <a:p>
            <a:pPr marL="0" indent="0" algn="just">
              <a:buNone/>
            </a:pPr>
            <a:endParaRPr lang="fr-FR" sz="20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127460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fr-FR" sz="4000" b="1" dirty="0" smtClean="0"/>
              <a:t>Les thématiques opérationnelles</a:t>
            </a:r>
            <a:r>
              <a:rPr lang="fr-FR" sz="4000" b="1" dirty="0" smtClean="0"/>
              <a:t>(3</a:t>
            </a:r>
            <a:r>
              <a:rPr lang="fr-FR" b="1" dirty="0" smtClean="0"/>
              <a:t>)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268760"/>
            <a:ext cx="8507288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b="1" dirty="0" smtClean="0">
                <a:solidFill>
                  <a:srgbClr val="000000"/>
                </a:solidFill>
              </a:rPr>
              <a:t>Thématique</a:t>
            </a:r>
            <a:r>
              <a:rPr lang="fr-FR" sz="2000" b="1" dirty="0"/>
              <a:t> </a:t>
            </a:r>
            <a:r>
              <a:rPr lang="en-GB" sz="2000" b="1" dirty="0" smtClean="0"/>
              <a:t>4: </a:t>
            </a:r>
            <a:r>
              <a:rPr lang="fr-FR" sz="2000" b="1" dirty="0"/>
              <a:t>Tirer </a:t>
            </a:r>
            <a:r>
              <a:rPr lang="fr-FR" sz="2000" b="1" dirty="0" smtClean="0"/>
              <a:t>partie des </a:t>
            </a:r>
            <a:r>
              <a:rPr lang="fr-FR" sz="2000" b="1" dirty="0"/>
              <a:t>investissements critiques dans les ressources humaines pour la santé</a:t>
            </a:r>
            <a:endParaRPr lang="en-GB" sz="2000" b="1" dirty="0" smtClean="0"/>
          </a:p>
          <a:p>
            <a:pPr marL="0" indent="0">
              <a:buNone/>
            </a:pPr>
            <a:r>
              <a:rPr lang="fr-FR" sz="2000" b="1" u="sng" dirty="0" smtClean="0"/>
              <a:t>Indicateurs </a:t>
            </a:r>
            <a:r>
              <a:rPr lang="fr-FR" sz="2000" b="1" u="sng" dirty="0"/>
              <a:t>clés:</a:t>
            </a:r>
            <a:r>
              <a:rPr lang="fr-FR" sz="2000" b="1" dirty="0"/>
              <a:t>  </a:t>
            </a:r>
            <a:endParaRPr lang="fr-FR" sz="2000" dirty="0"/>
          </a:p>
          <a:p>
            <a:pPr lvl="0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000" dirty="0"/>
              <a:t>Planification et politique des effectifs de la santé </a:t>
            </a:r>
            <a:endParaRPr lang="fr-FR" sz="2000" dirty="0" smtClean="0"/>
          </a:p>
          <a:p>
            <a:pPr lvl="0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000" dirty="0" smtClean="0"/>
              <a:t>Financement </a:t>
            </a:r>
            <a:r>
              <a:rPr lang="fr-FR" sz="2000" dirty="0"/>
              <a:t>du personnel de santé </a:t>
            </a:r>
            <a:endParaRPr lang="fr-FR" sz="2000" dirty="0" smtClean="0"/>
          </a:p>
          <a:p>
            <a:pPr lvl="0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000" dirty="0" smtClean="0"/>
              <a:t>Gestion </a:t>
            </a:r>
            <a:r>
              <a:rPr lang="fr-FR" sz="2000" dirty="0"/>
              <a:t>de l'entrée sur le marché du travail : formation </a:t>
            </a:r>
            <a:r>
              <a:rPr lang="fr-FR" sz="2000" dirty="0" smtClean="0"/>
              <a:t>initiale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000" dirty="0"/>
              <a:t>G</a:t>
            </a:r>
            <a:r>
              <a:rPr lang="fr-FR" sz="2000" dirty="0" smtClean="0"/>
              <a:t>estion </a:t>
            </a:r>
            <a:r>
              <a:rPr lang="fr-FR" sz="2000" dirty="0"/>
              <a:t>du rendement, de la supervision et de l'accréditation de la </a:t>
            </a:r>
            <a:r>
              <a:rPr lang="fr-FR" sz="2000" dirty="0" smtClean="0"/>
              <a:t>main-d'œuvre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000" dirty="0"/>
              <a:t>G</a:t>
            </a:r>
            <a:r>
              <a:rPr lang="fr-FR" sz="2000" dirty="0" smtClean="0"/>
              <a:t>estion </a:t>
            </a:r>
            <a:r>
              <a:rPr lang="fr-FR" sz="2000" dirty="0"/>
              <a:t>du maintien en poste et de l'attrition de l'effectif</a:t>
            </a:r>
            <a:r>
              <a:rPr lang="fr-FR" sz="2000" dirty="0" smtClean="0"/>
              <a:t> </a:t>
            </a:r>
            <a:endParaRPr lang="fr-FR" sz="2000" dirty="0"/>
          </a:p>
          <a:p>
            <a:pPr marL="0" indent="0" algn="just">
              <a:buNone/>
            </a:pPr>
            <a:endParaRPr lang="fr-FR" sz="20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63048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fr-FR" sz="4000" b="1" dirty="0" smtClean="0"/>
              <a:t>Les thématiques opérationnelles</a:t>
            </a:r>
            <a:r>
              <a:rPr lang="fr-FR" sz="4000" b="1" dirty="0" smtClean="0"/>
              <a:t>(4</a:t>
            </a:r>
            <a:r>
              <a:rPr lang="fr-FR" b="1" dirty="0" smtClean="0"/>
              <a:t>)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268760"/>
            <a:ext cx="8507288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b="1" dirty="0" smtClean="0">
                <a:solidFill>
                  <a:srgbClr val="000000"/>
                </a:solidFill>
              </a:rPr>
              <a:t>Thématique</a:t>
            </a:r>
            <a:r>
              <a:rPr lang="fr-FR" sz="2000" b="1" dirty="0"/>
              <a:t> </a:t>
            </a:r>
            <a:r>
              <a:rPr lang="en-GB" sz="2000" b="1" dirty="0"/>
              <a:t>5</a:t>
            </a:r>
            <a:r>
              <a:rPr lang="en-GB" sz="2000" b="1" dirty="0" smtClean="0"/>
              <a:t>: </a:t>
            </a:r>
            <a:r>
              <a:rPr lang="fr-FR" sz="2000" b="1" dirty="0"/>
              <a:t>Renforcer les systèmes de données pour la santé et les capacités des pays en matière d'analyse et d'utilisation des </a:t>
            </a:r>
            <a:r>
              <a:rPr lang="fr-FR" sz="2000" b="1" dirty="0" smtClean="0"/>
              <a:t>données</a:t>
            </a:r>
          </a:p>
          <a:p>
            <a:pPr marL="0" indent="0">
              <a:buNone/>
            </a:pPr>
            <a:r>
              <a:rPr lang="fr-FR" sz="2000" b="1" u="sng" dirty="0"/>
              <a:t>Indicateurs clés:</a:t>
            </a:r>
            <a:r>
              <a:rPr lang="fr-FR" sz="2000" b="1" dirty="0"/>
              <a:t>  </a:t>
            </a:r>
            <a:endParaRPr lang="fr-FR" sz="2000" dirty="0"/>
          </a:p>
          <a:p>
            <a:pPr lvl="0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000" dirty="0"/>
              <a:t>Le fonctionnement du système d'information sur le suivi et l'évaluation et la gestion de la </a:t>
            </a:r>
            <a:r>
              <a:rPr lang="fr-FR" sz="2000" dirty="0" smtClean="0"/>
              <a:t>santé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000" dirty="0" smtClean="0"/>
              <a:t>Recueil </a:t>
            </a:r>
            <a:r>
              <a:rPr lang="fr-FR" sz="2000" dirty="0"/>
              <a:t>de </a:t>
            </a:r>
            <a:r>
              <a:rPr lang="fr-FR" sz="2000" dirty="0" smtClean="0"/>
              <a:t>données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000" dirty="0" smtClean="0"/>
              <a:t>Gestion </a:t>
            </a:r>
            <a:r>
              <a:rPr lang="fr-FR" sz="2000" dirty="0"/>
              <a:t>de la collecte des </a:t>
            </a:r>
            <a:r>
              <a:rPr lang="fr-FR" sz="2000" dirty="0" smtClean="0"/>
              <a:t>données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000" dirty="0" smtClean="0"/>
              <a:t>Assurance qualité des données</a:t>
            </a:r>
            <a:endParaRPr lang="fr-FR" sz="2000" dirty="0"/>
          </a:p>
          <a:p>
            <a:pPr lvl="0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2000" dirty="0" smtClean="0"/>
              <a:t>Amélioration </a:t>
            </a:r>
            <a:r>
              <a:rPr lang="fr-FR" sz="2000" dirty="0"/>
              <a:t>de la qualité du système</a:t>
            </a:r>
          </a:p>
          <a:p>
            <a:pPr lvl="0">
              <a:lnSpc>
                <a:spcPct val="150000"/>
              </a:lnSpc>
            </a:pPr>
            <a:r>
              <a:rPr lang="fr-FR" sz="2000" dirty="0"/>
              <a:t>A</a:t>
            </a:r>
            <a:r>
              <a:rPr lang="fr-FR" sz="2000" dirty="0" smtClean="0"/>
              <a:t>nalyse </a:t>
            </a:r>
            <a:r>
              <a:rPr lang="fr-FR" sz="2000" dirty="0"/>
              <a:t>: transformer les données en information</a:t>
            </a:r>
          </a:p>
          <a:p>
            <a:pPr>
              <a:lnSpc>
                <a:spcPct val="150000"/>
              </a:lnSpc>
            </a:pPr>
            <a:r>
              <a:rPr lang="fr-FR" sz="2000" dirty="0"/>
              <a:t>Diffusion de l'information et utilisation</a:t>
            </a:r>
            <a:endParaRPr lang="fr-FR" sz="20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291237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fr-FR" sz="4000" b="1" dirty="0" smtClean="0"/>
              <a:t>Les thématiques opérationnelles</a:t>
            </a:r>
            <a:r>
              <a:rPr lang="fr-FR" sz="4000" b="1" dirty="0" smtClean="0"/>
              <a:t>(5</a:t>
            </a:r>
            <a:r>
              <a:rPr lang="fr-FR" b="1" dirty="0" smtClean="0"/>
              <a:t>)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268760"/>
            <a:ext cx="8507288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b="1" dirty="0" smtClean="0">
                <a:solidFill>
                  <a:srgbClr val="000000"/>
                </a:solidFill>
              </a:rPr>
              <a:t>Thématique</a:t>
            </a:r>
            <a:r>
              <a:rPr lang="fr-FR" sz="2000" b="1" dirty="0"/>
              <a:t> </a:t>
            </a:r>
            <a:r>
              <a:rPr lang="en-GB" sz="2000" b="1" dirty="0" smtClean="0"/>
              <a:t>6: </a:t>
            </a:r>
            <a:r>
              <a:rPr lang="fr-FR" sz="2000" b="1" dirty="0"/>
              <a:t>Renforcer les stratégies nationales de santé et les plans stratégiques nationaux spécifiques à la maladie et s'aligner sur </a:t>
            </a:r>
            <a:r>
              <a:rPr lang="fr-FR" sz="2000" b="1" dirty="0" smtClean="0"/>
              <a:t>celles-ci</a:t>
            </a:r>
          </a:p>
          <a:p>
            <a:pPr marL="0" indent="0">
              <a:buNone/>
            </a:pPr>
            <a:r>
              <a:rPr lang="fr-FR" sz="2000" b="1" u="sng" dirty="0"/>
              <a:t>Indicateurs clés:</a:t>
            </a:r>
            <a:r>
              <a:rPr lang="fr-FR" sz="2000" b="1" dirty="0"/>
              <a:t>  </a:t>
            </a:r>
            <a:endParaRPr lang="fr-FR" sz="2000" dirty="0"/>
          </a:p>
          <a:p>
            <a:pPr lvl="0">
              <a:buFont typeface="Wingdings" pitchFamily="2" charset="2"/>
              <a:buChar char="§"/>
            </a:pPr>
            <a:r>
              <a:rPr lang="fr-FR" sz="2000" dirty="0"/>
              <a:t>La formulation de politiques et de </a:t>
            </a:r>
            <a:r>
              <a:rPr lang="fr-FR" sz="2000" dirty="0" smtClean="0"/>
              <a:t>stratégies</a:t>
            </a:r>
          </a:p>
          <a:p>
            <a:pPr lvl="0">
              <a:buFont typeface="Wingdings" pitchFamily="2" charset="2"/>
              <a:buChar char="§"/>
            </a:pPr>
            <a:r>
              <a:rPr lang="fr-FR" sz="2000" dirty="0" smtClean="0"/>
              <a:t>L'alignement </a:t>
            </a:r>
            <a:r>
              <a:rPr lang="fr-FR" sz="2000" dirty="0"/>
              <a:t>et la coordination de l'action</a:t>
            </a:r>
          </a:p>
          <a:p>
            <a:pPr marL="0" indent="0">
              <a:buNone/>
            </a:pPr>
            <a:endParaRPr lang="fr-FR" sz="2000" b="1" u="sng" dirty="0" smtClean="0"/>
          </a:p>
          <a:p>
            <a:pPr marL="0" indent="0">
              <a:buNone/>
            </a:pPr>
            <a:r>
              <a:rPr lang="fr-FR" sz="2000" b="1" dirty="0">
                <a:solidFill>
                  <a:srgbClr val="000000"/>
                </a:solidFill>
              </a:rPr>
              <a:t>Thématique</a:t>
            </a:r>
            <a:r>
              <a:rPr lang="fr-FR" sz="2000" b="1" dirty="0"/>
              <a:t> </a:t>
            </a:r>
            <a:r>
              <a:rPr lang="en-GB" sz="2000" b="1" dirty="0" smtClean="0"/>
              <a:t>7: </a:t>
            </a:r>
            <a:r>
              <a:rPr lang="fr-FR" sz="2000" b="1" dirty="0" smtClean="0"/>
              <a:t>Renforcer la gestion et le contrôle financiers</a:t>
            </a:r>
            <a:endParaRPr lang="fr-FR" sz="2000" b="1" dirty="0"/>
          </a:p>
          <a:p>
            <a:pPr marL="0" indent="0">
              <a:buNone/>
            </a:pPr>
            <a:r>
              <a:rPr lang="fr-FR" sz="2000" b="1" u="sng" dirty="0"/>
              <a:t>Indicateurs clés:</a:t>
            </a:r>
            <a:r>
              <a:rPr lang="fr-FR" sz="2000" b="1" dirty="0"/>
              <a:t>  </a:t>
            </a:r>
            <a:endParaRPr lang="fr-FR" sz="2000" dirty="0"/>
          </a:p>
          <a:p>
            <a:pPr lvl="0">
              <a:buFont typeface="Wingdings" pitchFamily="2" charset="2"/>
              <a:buChar char="§"/>
            </a:pPr>
            <a:r>
              <a:rPr lang="fr-FR" sz="2000" dirty="0"/>
              <a:t>Affectation équitable des fonds pour une prestation efficace des services</a:t>
            </a:r>
          </a:p>
          <a:p>
            <a:pPr lvl="0">
              <a:buFont typeface="Wingdings" pitchFamily="2" charset="2"/>
              <a:buChar char="§"/>
            </a:pPr>
            <a:r>
              <a:rPr lang="fr-FR" sz="2000" dirty="0"/>
              <a:t>Financement des obligations du système de </a:t>
            </a:r>
            <a:r>
              <a:rPr lang="fr-FR" sz="2000" dirty="0" smtClean="0"/>
              <a:t>santé</a:t>
            </a:r>
          </a:p>
          <a:p>
            <a:pPr lvl="0">
              <a:buFont typeface="Wingdings" pitchFamily="2" charset="2"/>
              <a:buChar char="§"/>
            </a:pPr>
            <a:r>
              <a:rPr lang="fr-FR" sz="2000" dirty="0"/>
              <a:t>Alignement et </a:t>
            </a:r>
            <a:r>
              <a:rPr lang="fr-FR" sz="2000" dirty="0" smtClean="0"/>
              <a:t>harmonisation</a:t>
            </a:r>
          </a:p>
          <a:p>
            <a:pPr lvl="0">
              <a:buFont typeface="Wingdings" pitchFamily="2" charset="2"/>
              <a:buChar char="§"/>
            </a:pPr>
            <a:r>
              <a:rPr lang="fr-FR" sz="2000" dirty="0"/>
              <a:t>Mécanismes de mise en commun des risques en place, en particulier ceux qui ciblent les plus vulnérables</a:t>
            </a:r>
          </a:p>
          <a:p>
            <a:pPr marL="0" indent="0">
              <a:buNone/>
            </a:pPr>
            <a:endParaRPr lang="fr-FR" sz="20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87961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06084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Objectif: </a:t>
            </a:r>
            <a:r>
              <a:rPr lang="fr-FR" sz="2800" b="1" dirty="0">
                <a:solidFill>
                  <a:srgbClr val="FF0000"/>
                </a:solidFill>
              </a:rPr>
              <a:t>La tâche </a:t>
            </a:r>
            <a:r>
              <a:rPr lang="fr-FR" sz="2800" b="1" dirty="0" smtClean="0">
                <a:solidFill>
                  <a:srgbClr val="FF0000"/>
                </a:solidFill>
              </a:rPr>
              <a:t>des </a:t>
            </a:r>
            <a:r>
              <a:rPr lang="fr-FR" sz="2800" b="1" dirty="0">
                <a:solidFill>
                  <a:srgbClr val="FF0000"/>
                </a:solidFill>
              </a:rPr>
              <a:t>participants des ateliers régionaux est de remplir les tableaux Excel pour les </a:t>
            </a:r>
            <a:r>
              <a:rPr lang="fr-FR" sz="2800" b="1" dirty="0" smtClean="0">
                <a:solidFill>
                  <a:srgbClr val="FF0000"/>
                </a:solidFill>
              </a:rPr>
              <a:t> </a:t>
            </a:r>
            <a:r>
              <a:rPr lang="fr-FR" sz="2800" b="1" dirty="0">
                <a:solidFill>
                  <a:srgbClr val="FF0000"/>
                </a:solidFill>
              </a:rPr>
              <a:t>thématiques avec leurs </a:t>
            </a:r>
            <a:r>
              <a:rPr lang="fr-FR" sz="2800" b="1" dirty="0" smtClean="0">
                <a:solidFill>
                  <a:srgbClr val="FF0000"/>
                </a:solidFill>
              </a:rPr>
              <a:t>sous-thèmes (Points 2, 3 et 4)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249373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113</Words>
  <Application>Microsoft Office PowerPoint</Application>
  <PresentationFormat>Affichage à l'écran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Analyse des goulots d’étranglements pour des systèmes de santé Résilients et Pérennes</vt:lpstr>
      <vt:lpstr>Plan</vt:lpstr>
      <vt:lpstr>Présentation générale</vt:lpstr>
      <vt:lpstr>Les thématiques opérationnelles(1)</vt:lpstr>
      <vt:lpstr>Les thématiques opérationnelles(2)</vt:lpstr>
      <vt:lpstr>Les thématiques opérationnelles(3)</vt:lpstr>
      <vt:lpstr>Les thématiques opérationnelles(4)</vt:lpstr>
      <vt:lpstr>Les thématiques opérationnelles(5)</vt:lpstr>
      <vt:lpstr>Objectif: La tâche des participants des ateliers régionaux est de remplir les tableaux Excel pour les  thématiques avec leurs sous-thèmes (Points 2, 3 et 4)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Analyse des goulots d’étranglements pour des systèmes de santé Résilients et Pérennes</dc:title>
  <dc:creator>hugues_Traore</dc:creator>
  <cp:lastModifiedBy>hugues_Traore</cp:lastModifiedBy>
  <cp:revision>19</cp:revision>
  <dcterms:created xsi:type="dcterms:W3CDTF">2020-01-09T18:23:12Z</dcterms:created>
  <dcterms:modified xsi:type="dcterms:W3CDTF">2020-01-09T22:22:24Z</dcterms:modified>
</cp:coreProperties>
</file>