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5"/>
  </p:notesMasterIdLst>
  <p:handoutMasterIdLst>
    <p:handoutMasterId r:id="rId16"/>
  </p:handoutMasterIdLst>
  <p:sldIdLst>
    <p:sldId id="257" r:id="rId7"/>
    <p:sldId id="260" r:id="rId8"/>
    <p:sldId id="258" r:id="rId9"/>
    <p:sldId id="271" r:id="rId10"/>
    <p:sldId id="269" r:id="rId11"/>
    <p:sldId id="261" r:id="rId12"/>
    <p:sldId id="262" r:id="rId13"/>
    <p:sldId id="266" r:id="rId1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9" autoAdjust="0"/>
    <p:restoredTop sz="71477" autoAdjust="0"/>
  </p:normalViewPr>
  <p:slideViewPr>
    <p:cSldViewPr snapToGrid="0">
      <p:cViewPr varScale="1">
        <p:scale>
          <a:sx n="57" d="100"/>
          <a:sy n="57" d="100"/>
        </p:scale>
        <p:origin x="10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004623FF-58B0-4AC2-B47F-A72AA05F4EC2}" type="datetimeFigureOut">
              <a:rPr lang="en-US" smtClean="0"/>
              <a:t>8/6/2018</a:t>
            </a:fld>
            <a:endParaRPr lang="en-US"/>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131C44E8-F2F5-4C3D-B868-C5C98D83F586}" type="slidenum">
              <a:rPr lang="en-US" smtClean="0"/>
              <a:t>‹#›</a:t>
            </a:fld>
            <a:endParaRPr lang="en-US"/>
          </a:p>
        </p:txBody>
      </p:sp>
    </p:spTree>
    <p:extLst>
      <p:ext uri="{BB962C8B-B14F-4D97-AF65-F5344CB8AC3E}">
        <p14:creationId xmlns:p14="http://schemas.microsoft.com/office/powerpoint/2010/main" val="757668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A7156BA7-9D4A-4947-A492-EC73F9EAA48F}" type="datetimeFigureOut">
              <a:rPr lang="en-US" smtClean="0"/>
              <a:t>8/6/2018</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151BD294-6C88-408F-BB3F-01BA0A4C7DD3}" type="slidenum">
              <a:rPr lang="en-US" smtClean="0"/>
              <a:t>‹#›</a:t>
            </a:fld>
            <a:endParaRPr lang="en-US"/>
          </a:p>
        </p:txBody>
      </p:sp>
    </p:spTree>
    <p:extLst>
      <p:ext uri="{BB962C8B-B14F-4D97-AF65-F5344CB8AC3E}">
        <p14:creationId xmlns:p14="http://schemas.microsoft.com/office/powerpoint/2010/main" val="141836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867220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t>2</a:t>
            </a:fld>
            <a:endParaRPr lang="en-US" dirty="0"/>
          </a:p>
        </p:txBody>
      </p:sp>
    </p:spTree>
    <p:extLst>
      <p:ext uri="{BB962C8B-B14F-4D97-AF65-F5344CB8AC3E}">
        <p14:creationId xmlns:p14="http://schemas.microsoft.com/office/powerpoint/2010/main" val="3938475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761932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85912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=&gt;un point sur la</a:t>
            </a:r>
            <a:r>
              <a:rPr lang="en-GB" baseline="0" dirty="0" smtClean="0"/>
              <a:t> </a:t>
            </a:r>
            <a:r>
              <a:rPr lang="en-GB" dirty="0" smtClean="0"/>
              <a:t>coordination des programmes </a:t>
            </a:r>
            <a:r>
              <a:rPr lang="en-US" dirty="0" smtClean="0"/>
              <a:t>:</a:t>
            </a:r>
            <a:r>
              <a:rPr lang="en-US" baseline="0" dirty="0" smtClean="0"/>
              <a:t> reunion </a:t>
            </a:r>
            <a:r>
              <a:rPr lang="en-US" baseline="0" dirty="0" err="1" smtClean="0"/>
              <a:t>hebdomadaire</a:t>
            </a:r>
            <a:r>
              <a:rPr lang="en-US" baseline="0" dirty="0" smtClean="0"/>
              <a:t>, PV, </a:t>
            </a:r>
            <a:r>
              <a:rPr lang="en-US" baseline="0" dirty="0" err="1" smtClean="0"/>
              <a:t>suivi</a:t>
            </a:r>
            <a:endParaRPr lang="en-US" baseline="0" dirty="0" smtClean="0"/>
          </a:p>
          <a:p>
            <a:pPr marL="171450" indent="-171450">
              <a:buFont typeface="Symbol" panose="05050102010706020507" pitchFamily="18" charset="2"/>
              <a:buChar char="Þ"/>
            </a:pPr>
            <a:r>
              <a:rPr lang="en-US" baseline="0" dirty="0" smtClean="0"/>
              <a:t>Un point sur la </a:t>
            </a:r>
            <a:r>
              <a:rPr lang="en-US" baseline="0" dirty="0" err="1" smtClean="0"/>
              <a:t>gestion</a:t>
            </a:r>
            <a:r>
              <a:rPr lang="en-US" baseline="0" dirty="0" smtClean="0"/>
              <a:t> des SRs</a:t>
            </a:r>
          </a:p>
          <a:p>
            <a:pPr marL="171450" indent="-171450">
              <a:buFont typeface="Symbol" panose="05050102010706020507" pitchFamily="18" charset="2"/>
              <a:buChar char="Þ"/>
            </a:pPr>
            <a:r>
              <a:rPr lang="en-US" baseline="0" dirty="0" smtClean="0">
                <a:sym typeface="Wingdings" panose="05000000000000000000" pitchFamily="2" charset="2"/>
              </a:rPr>
              <a:t> </a:t>
            </a:r>
            <a:r>
              <a:rPr lang="en-US" baseline="0" dirty="0" err="1" smtClean="0"/>
              <a:t>Priorite</a:t>
            </a:r>
            <a:r>
              <a:rPr lang="en-US" baseline="0" dirty="0" smtClean="0"/>
              <a:t> de </a:t>
            </a:r>
            <a:r>
              <a:rPr lang="en-US" baseline="0" dirty="0" err="1" smtClean="0"/>
              <a:t>l’allocation</a:t>
            </a:r>
            <a:r>
              <a:rPr lang="en-US" baseline="0" dirty="0" smtClean="0"/>
              <a:t> des </a:t>
            </a:r>
            <a:r>
              <a:rPr lang="en-US" baseline="0" dirty="0" err="1" smtClean="0"/>
              <a:t>ressources</a:t>
            </a:r>
            <a:r>
              <a:rPr lang="en-US" baseline="0" dirty="0" smtClean="0"/>
              <a:t> pour les </a:t>
            </a:r>
            <a:r>
              <a:rPr lang="en-US" baseline="0" dirty="0" err="1" smtClean="0"/>
              <a:t>programmes</a:t>
            </a:r>
            <a:r>
              <a:rPr lang="en-US" baseline="0" dirty="0" smtClean="0"/>
              <a:t>/ pb= le FM </a:t>
            </a:r>
            <a:r>
              <a:rPr lang="en-US" baseline="0" dirty="0" err="1" smtClean="0"/>
              <a:t>soutient</a:t>
            </a:r>
            <a:r>
              <a:rPr lang="en-US" baseline="0" dirty="0" smtClean="0"/>
              <a:t> </a:t>
            </a:r>
            <a:r>
              <a:rPr lang="en-US" baseline="0" dirty="0" err="1" smtClean="0"/>
              <a:t>bcp</a:t>
            </a:r>
            <a:r>
              <a:rPr lang="en-US" baseline="0" dirty="0" smtClean="0"/>
              <a:t> le </a:t>
            </a:r>
            <a:r>
              <a:rPr lang="en-US" baseline="0" dirty="0" err="1" smtClean="0"/>
              <a:t>financement</a:t>
            </a:r>
            <a:r>
              <a:rPr lang="en-US" baseline="0" dirty="0" smtClean="0"/>
              <a:t> RH (primes, </a:t>
            </a:r>
            <a:r>
              <a:rPr lang="en-US" baseline="0" dirty="0" err="1" smtClean="0"/>
              <a:t>contractuels,AT</a:t>
            </a:r>
            <a:r>
              <a:rPr lang="en-US" baseline="0" dirty="0" smtClean="0"/>
              <a:t>) = </a:t>
            </a:r>
            <a:r>
              <a:rPr lang="en-US" baseline="0" dirty="0" err="1" smtClean="0"/>
              <a:t>niveau</a:t>
            </a:r>
            <a:r>
              <a:rPr lang="en-US" baseline="0" dirty="0" smtClean="0"/>
              <a:t> de </a:t>
            </a:r>
            <a:r>
              <a:rPr lang="en-US" baseline="0" dirty="0" err="1" smtClean="0"/>
              <a:t>vulnerabilite</a:t>
            </a:r>
            <a:r>
              <a:rPr lang="en-US" baseline="0" dirty="0" smtClean="0"/>
              <a:t> </a:t>
            </a:r>
            <a:r>
              <a:rPr lang="en-US" baseline="0" dirty="0" err="1" smtClean="0"/>
              <a:t>eleve</a:t>
            </a:r>
            <a:r>
              <a:rPr lang="en-US" baseline="0" dirty="0" smtClean="0"/>
              <a:t> //</a:t>
            </a:r>
            <a:r>
              <a:rPr lang="en-US" baseline="0" dirty="0" err="1" smtClean="0"/>
              <a:t>besoin</a:t>
            </a:r>
            <a:r>
              <a:rPr lang="en-US" baseline="0" dirty="0" smtClean="0"/>
              <a:t> de </a:t>
            </a:r>
            <a:r>
              <a:rPr lang="en-US" baseline="0" dirty="0" err="1" smtClean="0"/>
              <a:t>sensibiliser</a:t>
            </a:r>
            <a:r>
              <a:rPr lang="en-US" baseline="0" dirty="0" smtClean="0"/>
              <a:t> le </a:t>
            </a:r>
            <a:r>
              <a:rPr lang="en-US" baseline="0" dirty="0" err="1" smtClean="0"/>
              <a:t>ministere</a:t>
            </a:r>
            <a:r>
              <a:rPr lang="en-US" baseline="0" dirty="0" smtClean="0"/>
              <a:t> // preparer un plan sur 5 </a:t>
            </a:r>
            <a:r>
              <a:rPr lang="en-US" baseline="0" dirty="0" err="1" smtClean="0"/>
              <a:t>ans</a:t>
            </a:r>
            <a:endParaRPr lang="en-US" baseline="0" dirty="0" smtClean="0"/>
          </a:p>
          <a:p>
            <a:pPr marL="171450" indent="-171450">
              <a:buFont typeface="Symbol" panose="05050102010706020507" pitchFamily="18" charset="2"/>
              <a:buChar char="Þ"/>
            </a:pPr>
            <a:r>
              <a:rPr lang="en-US" baseline="0" dirty="0" smtClean="0"/>
              <a:t>Coordination des </a:t>
            </a:r>
            <a:r>
              <a:rPr lang="en-US" baseline="0" dirty="0" err="1" smtClean="0"/>
              <a:t>partenaires</a:t>
            </a:r>
            <a:r>
              <a:rPr lang="en-US" baseline="0" dirty="0" smtClean="0"/>
              <a:t>: </a:t>
            </a:r>
            <a:r>
              <a:rPr lang="en-US" baseline="0" dirty="0" err="1" smtClean="0"/>
              <a:t>partenaires</a:t>
            </a:r>
            <a:r>
              <a:rPr lang="en-US" baseline="0" dirty="0" smtClean="0"/>
              <a:t> techniques </a:t>
            </a:r>
            <a:r>
              <a:rPr lang="en-US" baseline="0" dirty="0" err="1" smtClean="0"/>
              <a:t>mais</a:t>
            </a:r>
            <a:r>
              <a:rPr lang="en-US" baseline="0" dirty="0" smtClean="0"/>
              <a:t> plus que le FM </a:t>
            </a:r>
            <a:r>
              <a:rPr lang="en-US" baseline="0" dirty="0" err="1" smtClean="0"/>
              <a:t>en</a:t>
            </a:r>
            <a:r>
              <a:rPr lang="en-US" baseline="0" dirty="0" smtClean="0"/>
              <a:t> </a:t>
            </a:r>
            <a:r>
              <a:rPr lang="en-US" baseline="0" dirty="0" err="1" smtClean="0"/>
              <a:t>partenaire</a:t>
            </a:r>
            <a:r>
              <a:rPr lang="en-US" baseline="0" dirty="0" smtClean="0"/>
              <a:t> financier =&gt; </a:t>
            </a:r>
            <a:r>
              <a:rPr lang="en-US" baseline="0" dirty="0" err="1" smtClean="0"/>
              <a:t>gros</a:t>
            </a:r>
            <a:r>
              <a:rPr lang="en-US" baseline="0" dirty="0" smtClean="0"/>
              <a:t> risqué</a:t>
            </a:r>
          </a:p>
          <a:p>
            <a:pPr marL="171450" indent="-171450">
              <a:buFont typeface="Symbol" panose="05050102010706020507" pitchFamily="18" charset="2"/>
              <a:buChar char="Þ"/>
            </a:pPr>
            <a:r>
              <a:rPr lang="en-US" baseline="0" dirty="0" smtClean="0"/>
              <a:t> UCP</a:t>
            </a:r>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619323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panose="05050102010706020507" pitchFamily="18" charset="2"/>
              <a:buChar char="Þ"/>
            </a:pPr>
            <a:r>
              <a:rPr lang="en-GB" dirty="0" smtClean="0"/>
              <a:t>1.1 =</a:t>
            </a:r>
            <a:r>
              <a:rPr lang="en-GB" baseline="0" dirty="0" smtClean="0"/>
              <a:t> risqué le plus </a:t>
            </a:r>
            <a:r>
              <a:rPr lang="en-GB" baseline="0" dirty="0" err="1" smtClean="0"/>
              <a:t>eleve</a:t>
            </a:r>
            <a:r>
              <a:rPr lang="en-GB" baseline="0" dirty="0" smtClean="0"/>
              <a:t> //</a:t>
            </a:r>
          </a:p>
          <a:p>
            <a:pPr marL="171450" indent="-171450">
              <a:buFont typeface="Symbol" panose="05050102010706020507" pitchFamily="18" charset="2"/>
              <a:buChar char="Þ"/>
            </a:pPr>
            <a:r>
              <a:rPr lang="en-GB" dirty="0" smtClean="0"/>
              <a:t> </a:t>
            </a:r>
            <a:r>
              <a:rPr lang="en-GB" dirty="0" err="1" smtClean="0"/>
              <a:t>prioirisation</a:t>
            </a:r>
            <a:r>
              <a:rPr lang="en-GB" dirty="0" smtClean="0"/>
              <a:t> des </a:t>
            </a:r>
            <a:r>
              <a:rPr lang="en-GB" dirty="0" err="1" smtClean="0"/>
              <a:t>activites</a:t>
            </a:r>
            <a:r>
              <a:rPr lang="en-GB" baseline="0" dirty="0" smtClean="0"/>
              <a:t> a haut impact =&gt; important</a:t>
            </a:r>
          </a:p>
          <a:p>
            <a:pPr marL="171450" indent="-171450">
              <a:buFont typeface="Symbol" panose="05050102010706020507" pitchFamily="18" charset="2"/>
              <a:buChar char="Þ"/>
            </a:pPr>
            <a:r>
              <a:rPr lang="en-GB" baseline="0" dirty="0" smtClean="0"/>
              <a:t> </a:t>
            </a:r>
            <a:r>
              <a:rPr lang="en-GB" baseline="0" dirty="0" err="1" smtClean="0"/>
              <a:t>mise</a:t>
            </a:r>
            <a:r>
              <a:rPr lang="en-GB" baseline="0" dirty="0" smtClean="0"/>
              <a:t> </a:t>
            </a:r>
            <a:r>
              <a:rPr lang="en-GB" baseline="0" dirty="0" err="1" smtClean="0"/>
              <a:t>en</a:t>
            </a:r>
            <a:r>
              <a:rPr lang="en-GB" baseline="0" dirty="0" smtClean="0"/>
              <a:t> place d’un </a:t>
            </a:r>
            <a:r>
              <a:rPr lang="en-GB" baseline="0" dirty="0" err="1" smtClean="0"/>
              <a:t>systeme</a:t>
            </a:r>
            <a:r>
              <a:rPr lang="en-GB" baseline="0" dirty="0" smtClean="0"/>
              <a:t> S&amp;E</a:t>
            </a:r>
          </a:p>
          <a:p>
            <a:pPr marL="171450" indent="-171450">
              <a:buFont typeface="Symbol" panose="05050102010706020507" pitchFamily="18" charset="2"/>
              <a:buChar char="Þ"/>
            </a:pPr>
            <a:r>
              <a:rPr lang="en-GB" baseline="0" dirty="0" smtClean="0"/>
              <a:t> </a:t>
            </a:r>
            <a:r>
              <a:rPr lang="en-GB" baseline="0" dirty="0" err="1" smtClean="0"/>
              <a:t>besoin</a:t>
            </a:r>
            <a:r>
              <a:rPr lang="en-GB" baseline="0" dirty="0" smtClean="0"/>
              <a:t> de </a:t>
            </a:r>
            <a:r>
              <a:rPr lang="en-GB" baseline="0" dirty="0" err="1" smtClean="0"/>
              <a:t>suivi</a:t>
            </a:r>
            <a:r>
              <a:rPr lang="en-GB" baseline="0" dirty="0" smtClean="0"/>
              <a:t> </a:t>
            </a:r>
            <a:r>
              <a:rPr lang="en-GB" baseline="0" dirty="0" err="1" smtClean="0"/>
              <a:t>rapproche</a:t>
            </a:r>
            <a:r>
              <a:rPr lang="en-GB" baseline="0" dirty="0" smtClean="0"/>
              <a:t>  de la </a:t>
            </a:r>
            <a:r>
              <a:rPr lang="en-GB" baseline="0" dirty="0" err="1" smtClean="0"/>
              <a:t>collecte</a:t>
            </a:r>
            <a:r>
              <a:rPr lang="en-GB" baseline="0" dirty="0" smtClean="0"/>
              <a:t>/</a:t>
            </a:r>
            <a:r>
              <a:rPr lang="en-GB" baseline="0" dirty="0" err="1" smtClean="0"/>
              <a:t>suivi</a:t>
            </a:r>
            <a:r>
              <a:rPr lang="en-GB" baseline="0" dirty="0" smtClean="0"/>
              <a:t> des </a:t>
            </a:r>
            <a:r>
              <a:rPr lang="en-GB" baseline="0" dirty="0" err="1" smtClean="0"/>
              <a:t>donnees</a:t>
            </a:r>
            <a:r>
              <a:rPr lang="en-GB" baseline="0" dirty="0" smtClean="0"/>
              <a:t> </a:t>
            </a:r>
          </a:p>
          <a:p>
            <a:pPr marL="171450" indent="-171450">
              <a:buFont typeface="Symbol" panose="05050102010706020507" pitchFamily="18" charset="2"/>
              <a:buChar char="Þ"/>
            </a:pPr>
            <a:r>
              <a:rPr lang="en-GB" baseline="0" dirty="0" err="1" smtClean="0"/>
              <a:t>Quelle</a:t>
            </a:r>
            <a:r>
              <a:rPr lang="en-GB" baseline="0" dirty="0" smtClean="0"/>
              <a:t> solution pour </a:t>
            </a:r>
            <a:r>
              <a:rPr lang="en-GB" baseline="0" dirty="0" err="1" smtClean="0"/>
              <a:t>renforce</a:t>
            </a:r>
            <a:r>
              <a:rPr lang="en-GB" baseline="0" dirty="0" smtClean="0"/>
              <a:t> le </a:t>
            </a:r>
            <a:r>
              <a:rPr lang="en-GB" baseline="0" dirty="0" err="1" smtClean="0"/>
              <a:t>systeme</a:t>
            </a:r>
            <a:r>
              <a:rPr lang="en-GB" baseline="0" dirty="0" smtClean="0"/>
              <a:t> des </a:t>
            </a:r>
            <a:r>
              <a:rPr lang="en-GB" baseline="0" dirty="0" err="1" smtClean="0"/>
              <a:t>donnees</a:t>
            </a:r>
            <a:r>
              <a:rPr lang="en-GB" baseline="0" dirty="0" smtClean="0"/>
              <a:t> = </a:t>
            </a:r>
            <a:r>
              <a:rPr lang="en-GB" baseline="0" dirty="0" err="1" smtClean="0"/>
              <a:t>creer</a:t>
            </a:r>
            <a:r>
              <a:rPr lang="en-GB" baseline="0" dirty="0" smtClean="0"/>
              <a:t> </a:t>
            </a:r>
            <a:r>
              <a:rPr lang="en-GB" baseline="0" dirty="0" err="1" smtClean="0"/>
              <a:t>une</a:t>
            </a:r>
            <a:r>
              <a:rPr lang="en-GB" baseline="0" dirty="0" smtClean="0"/>
              <a:t> </a:t>
            </a:r>
            <a:r>
              <a:rPr lang="en-GB" baseline="0" dirty="0" err="1" smtClean="0"/>
              <a:t>feuille</a:t>
            </a:r>
            <a:r>
              <a:rPr lang="en-GB" baseline="0" dirty="0" smtClean="0"/>
              <a:t> de route du </a:t>
            </a:r>
            <a:r>
              <a:rPr lang="en-GB" baseline="0" dirty="0" err="1" smtClean="0"/>
              <a:t>renforcement</a:t>
            </a:r>
            <a:r>
              <a:rPr lang="en-GB" baseline="0" dirty="0" smtClean="0"/>
              <a:t> du </a:t>
            </a:r>
            <a:r>
              <a:rPr lang="en-GB" baseline="0" dirty="0" err="1" smtClean="0"/>
              <a:t>systeme</a:t>
            </a:r>
            <a:r>
              <a:rPr lang="en-GB" baseline="0" dirty="0" smtClean="0"/>
              <a:t> M&amp;E et de </a:t>
            </a:r>
            <a:r>
              <a:rPr lang="en-GB" baseline="0" dirty="0" err="1" smtClean="0"/>
              <a:t>collecte</a:t>
            </a:r>
            <a:r>
              <a:rPr lang="en-GB" baseline="0" dirty="0" smtClean="0"/>
              <a:t> des </a:t>
            </a:r>
            <a:r>
              <a:rPr lang="en-GB" baseline="0" dirty="0" err="1" smtClean="0"/>
              <a:t>donnees</a:t>
            </a:r>
            <a:endParaRPr lang="en-GB" baseline="0" dirty="0" smtClean="0"/>
          </a:p>
          <a:p>
            <a:pPr marL="0" indent="0">
              <a:buFont typeface="Symbol" panose="05050102010706020507" pitchFamily="18" charset="2"/>
              <a:buNone/>
            </a:pPr>
            <a:r>
              <a:rPr lang="en-GB" baseline="0" dirty="0" smtClean="0"/>
              <a:t>    Comment </a:t>
            </a:r>
            <a:r>
              <a:rPr lang="en-GB" baseline="0" dirty="0" err="1" smtClean="0"/>
              <a:t>suivre</a:t>
            </a:r>
            <a:r>
              <a:rPr lang="en-GB" baseline="0" dirty="0" smtClean="0"/>
              <a:t> le MSR a </a:t>
            </a:r>
            <a:r>
              <a:rPr lang="en-GB" baseline="0" dirty="0" err="1" smtClean="0"/>
              <a:t>partir</a:t>
            </a:r>
            <a:r>
              <a:rPr lang="en-GB" baseline="0" dirty="0" smtClean="0"/>
              <a:t> </a:t>
            </a:r>
            <a:r>
              <a:rPr lang="en-GB" baseline="0" dirty="0" err="1" smtClean="0"/>
              <a:t>d’aujourd’hui</a:t>
            </a:r>
            <a:r>
              <a:rPr lang="en-GB" baseline="0" dirty="0" smtClean="0"/>
              <a:t> et de </a:t>
            </a:r>
            <a:r>
              <a:rPr lang="en-GB" baseline="0" dirty="0" err="1" smtClean="0"/>
              <a:t>garantir</a:t>
            </a:r>
            <a:r>
              <a:rPr lang="en-GB" baseline="0" dirty="0" smtClean="0"/>
              <a:t> </a:t>
            </a:r>
            <a:r>
              <a:rPr lang="en-GB" baseline="0" dirty="0" err="1" smtClean="0"/>
              <a:t>une</a:t>
            </a:r>
            <a:r>
              <a:rPr lang="en-GB" baseline="0" dirty="0" smtClean="0"/>
              <a:t> </a:t>
            </a:r>
            <a:r>
              <a:rPr lang="en-GB" baseline="0" dirty="0" err="1" smtClean="0"/>
              <a:t>meilleure</a:t>
            </a:r>
            <a:r>
              <a:rPr lang="en-GB" baseline="0" dirty="0" smtClean="0"/>
              <a:t> quantification de la cohort. Et de s assurer que la </a:t>
            </a:r>
            <a:r>
              <a:rPr lang="en-GB" baseline="0" dirty="0" err="1" smtClean="0"/>
              <a:t>mise</a:t>
            </a:r>
            <a:r>
              <a:rPr lang="en-GB" baseline="0" dirty="0" smtClean="0"/>
              <a:t> a jour </a:t>
            </a:r>
            <a:r>
              <a:rPr lang="en-GB" baseline="0" dirty="0" err="1" smtClean="0"/>
              <a:t>est</a:t>
            </a:r>
            <a:r>
              <a:rPr lang="en-GB" baseline="0" dirty="0" smtClean="0"/>
              <a:t> </a:t>
            </a:r>
            <a:r>
              <a:rPr lang="en-GB" baseline="0" dirty="0" err="1" smtClean="0"/>
              <a:t>correcte</a:t>
            </a:r>
            <a:r>
              <a:rPr lang="en-GB" baseline="0" dirty="0" smtClean="0"/>
              <a:t>. </a:t>
            </a:r>
          </a:p>
          <a:p>
            <a:pPr marL="171450" indent="-171450">
              <a:buFont typeface="Symbol" panose="05050102010706020507" pitchFamily="18" charset="2"/>
              <a:buChar char="Þ"/>
            </a:pPr>
            <a:r>
              <a:rPr lang="en-GB" baseline="0" dirty="0" err="1" smtClean="0"/>
              <a:t>Rajout</a:t>
            </a:r>
            <a:r>
              <a:rPr lang="en-GB" baseline="0" dirty="0" smtClean="0"/>
              <a:t> de la </a:t>
            </a:r>
            <a:r>
              <a:rPr lang="en-GB" baseline="0" dirty="0" err="1" smtClean="0"/>
              <a:t>problematique</a:t>
            </a:r>
            <a:r>
              <a:rPr lang="en-GB" baseline="0" dirty="0" smtClean="0"/>
              <a:t> du </a:t>
            </a:r>
            <a:r>
              <a:rPr lang="en-GB" baseline="0" dirty="0" err="1" smtClean="0"/>
              <a:t>reseau</a:t>
            </a:r>
            <a:r>
              <a:rPr lang="en-GB" baseline="0" dirty="0" smtClean="0"/>
              <a:t> de </a:t>
            </a:r>
            <a:r>
              <a:rPr lang="en-GB" baseline="0" dirty="0" err="1" smtClean="0"/>
              <a:t>laboratoire</a:t>
            </a:r>
            <a:r>
              <a:rPr lang="en-GB" baseline="0" dirty="0" smtClean="0"/>
              <a:t> (INS/DLN)</a:t>
            </a:r>
          </a:p>
          <a:p>
            <a:pPr marL="171450" indent="-171450">
              <a:buFont typeface="Symbol" panose="05050102010706020507" pitchFamily="18" charset="2"/>
              <a:buChar char="Þ"/>
            </a:pPr>
            <a:r>
              <a:rPr lang="en-GB" baseline="0" dirty="0" err="1" smtClean="0"/>
              <a:t>Qualite</a:t>
            </a:r>
            <a:r>
              <a:rPr lang="en-GB" baseline="0" dirty="0" smtClean="0"/>
              <a:t> des </a:t>
            </a:r>
            <a:r>
              <a:rPr lang="en-GB" baseline="0" dirty="0" err="1" smtClean="0"/>
              <a:t>donnees</a:t>
            </a:r>
            <a:r>
              <a:rPr lang="en-GB" baseline="0" dirty="0" smtClean="0"/>
              <a:t>: </a:t>
            </a:r>
            <a:r>
              <a:rPr lang="en-GB" baseline="0" dirty="0" err="1" smtClean="0"/>
              <a:t>completudes</a:t>
            </a:r>
            <a:r>
              <a:rPr lang="en-GB" baseline="0" dirty="0" smtClean="0"/>
              <a:t>, promptitude et </a:t>
            </a:r>
            <a:r>
              <a:rPr lang="en-GB" baseline="0" dirty="0" err="1" smtClean="0"/>
              <a:t>acheminement</a:t>
            </a:r>
            <a:r>
              <a:rPr lang="en-GB" baseline="0" dirty="0" smtClean="0"/>
              <a:t>. Point </a:t>
            </a:r>
            <a:r>
              <a:rPr lang="en-GB" baseline="0" dirty="0" err="1" smtClean="0"/>
              <a:t>focaux</a:t>
            </a:r>
            <a:r>
              <a:rPr lang="en-GB" baseline="0" dirty="0" smtClean="0"/>
              <a:t> </a:t>
            </a:r>
            <a:r>
              <a:rPr lang="en-GB" baseline="0" dirty="0" err="1" smtClean="0"/>
              <a:t>aident</a:t>
            </a:r>
            <a:r>
              <a:rPr lang="en-GB" baseline="0" dirty="0" smtClean="0"/>
              <a:t> sur les point  1 et 2. Pour l </a:t>
            </a:r>
            <a:r>
              <a:rPr lang="en-GB" baseline="0" dirty="0" err="1" smtClean="0"/>
              <a:t>acheminement</a:t>
            </a:r>
            <a:r>
              <a:rPr lang="en-GB" baseline="0" dirty="0" smtClean="0"/>
              <a:t>: DHIS2 avec </a:t>
            </a:r>
            <a:r>
              <a:rPr lang="en-GB" baseline="0" dirty="0" err="1" smtClean="0"/>
              <a:t>l’aide</a:t>
            </a:r>
            <a:r>
              <a:rPr lang="en-GB" baseline="0" dirty="0" smtClean="0"/>
              <a:t> des points </a:t>
            </a:r>
            <a:r>
              <a:rPr lang="en-GB" baseline="0" dirty="0" err="1" smtClean="0"/>
              <a:t>focaux</a:t>
            </a:r>
            <a:r>
              <a:rPr lang="en-GB" baseline="0" dirty="0" smtClean="0"/>
              <a:t>, </a:t>
            </a:r>
            <a:r>
              <a:rPr lang="en-GB" baseline="0" dirty="0" err="1" smtClean="0"/>
              <a:t>cest</a:t>
            </a:r>
            <a:r>
              <a:rPr lang="en-GB" baseline="0" dirty="0" smtClean="0"/>
              <a:t> possible</a:t>
            </a:r>
          </a:p>
          <a:p>
            <a:pPr marL="171450" indent="-171450">
              <a:buFont typeface="Symbol" panose="05050102010706020507" pitchFamily="18" charset="2"/>
              <a:buChar char="Þ"/>
            </a:pPr>
            <a:r>
              <a:rPr lang="en-GB" baseline="0" dirty="0" smtClean="0"/>
              <a:t> </a:t>
            </a:r>
            <a:r>
              <a:rPr lang="en-GB" baseline="0" dirty="0" err="1" smtClean="0"/>
              <a:t>depistage</a:t>
            </a:r>
            <a:r>
              <a:rPr lang="en-GB" baseline="0" dirty="0" smtClean="0"/>
              <a:t> au </a:t>
            </a:r>
            <a:r>
              <a:rPr lang="en-GB" baseline="0" dirty="0" err="1" smtClean="0"/>
              <a:t>niveau</a:t>
            </a:r>
            <a:r>
              <a:rPr lang="en-GB" baseline="0" dirty="0" smtClean="0"/>
              <a:t> des agents de </a:t>
            </a:r>
            <a:r>
              <a:rPr lang="en-GB" baseline="0" dirty="0" err="1" smtClean="0"/>
              <a:t>sante</a:t>
            </a:r>
            <a:r>
              <a:rPr lang="en-GB" baseline="0" dirty="0" smtClean="0"/>
              <a:t> </a:t>
            </a:r>
            <a:r>
              <a:rPr lang="en-GB" baseline="0" dirty="0" err="1" smtClean="0"/>
              <a:t>communautaire</a:t>
            </a:r>
            <a:r>
              <a:rPr lang="en-GB" baseline="0" dirty="0" smtClean="0"/>
              <a:t>: le plan de </a:t>
            </a:r>
            <a:r>
              <a:rPr lang="en-GB" baseline="0" dirty="0" err="1" smtClean="0"/>
              <a:t>depistage</a:t>
            </a:r>
            <a:r>
              <a:rPr lang="en-GB" baseline="0" dirty="0" smtClean="0"/>
              <a:t> </a:t>
            </a:r>
            <a:r>
              <a:rPr lang="en-GB" baseline="0" dirty="0" err="1" smtClean="0"/>
              <a:t>differencie</a:t>
            </a:r>
            <a:r>
              <a:rPr lang="en-GB" baseline="0" dirty="0" smtClean="0"/>
              <a:t> n </a:t>
            </a:r>
            <a:r>
              <a:rPr lang="en-GB" baseline="0" dirty="0" err="1" smtClean="0"/>
              <a:t>est</a:t>
            </a:r>
            <a:r>
              <a:rPr lang="en-GB" baseline="0" dirty="0" smtClean="0"/>
              <a:t> pas encore </a:t>
            </a:r>
            <a:r>
              <a:rPr lang="en-GB" baseline="0" dirty="0" err="1" smtClean="0"/>
              <a:t>pret</a:t>
            </a:r>
            <a:r>
              <a:rPr lang="en-GB" baseline="0" dirty="0" smtClean="0"/>
              <a:t>, les tests ne </a:t>
            </a:r>
            <a:r>
              <a:rPr lang="en-GB" baseline="0" dirty="0" err="1" smtClean="0"/>
              <a:t>sont</a:t>
            </a:r>
            <a:r>
              <a:rPr lang="en-GB" baseline="0" dirty="0" smtClean="0"/>
              <a:t> pas </a:t>
            </a:r>
            <a:r>
              <a:rPr lang="en-GB" baseline="0" dirty="0" err="1" smtClean="0"/>
              <a:t>disponibles</a:t>
            </a:r>
            <a:r>
              <a:rPr lang="en-GB" baseline="0" dirty="0" smtClean="0"/>
              <a:t> =&gt; </a:t>
            </a:r>
            <a:r>
              <a:rPr lang="en-GB" baseline="0" dirty="0" err="1" smtClean="0"/>
              <a:t>est</a:t>
            </a:r>
            <a:r>
              <a:rPr lang="en-GB" baseline="0" dirty="0" smtClean="0"/>
              <a:t> </a:t>
            </a:r>
            <a:r>
              <a:rPr lang="en-GB" baseline="0" dirty="0" err="1" smtClean="0"/>
              <a:t>ce</a:t>
            </a:r>
            <a:r>
              <a:rPr lang="en-GB" baseline="0" dirty="0" smtClean="0"/>
              <a:t> </a:t>
            </a:r>
            <a:r>
              <a:rPr lang="en-GB" baseline="0" dirty="0" err="1" smtClean="0"/>
              <a:t>vraiment</a:t>
            </a:r>
            <a:r>
              <a:rPr lang="en-GB" baseline="0" dirty="0" smtClean="0"/>
              <a:t> la </a:t>
            </a:r>
            <a:r>
              <a:rPr lang="en-GB" baseline="0" dirty="0" err="1" smtClean="0"/>
              <a:t>priorite</a:t>
            </a:r>
            <a:r>
              <a:rPr lang="en-GB" baseline="0" dirty="0" smtClean="0"/>
              <a:t> ?</a:t>
            </a:r>
          </a:p>
          <a:p>
            <a:pPr marL="171450" indent="-171450">
              <a:buFont typeface="Symbol" panose="05050102010706020507" pitchFamily="18" charset="2"/>
              <a:buChar char="Þ"/>
            </a:pPr>
            <a:r>
              <a:rPr lang="en-GB" baseline="0" dirty="0" smtClean="0"/>
              <a:t>Revue de la qualification des </a:t>
            </a:r>
            <a:r>
              <a:rPr lang="en-GB" baseline="0" dirty="0" err="1" smtClean="0"/>
              <a:t>risques</a:t>
            </a:r>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26860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panose="05050102010706020507" pitchFamily="18" charset="2"/>
              <a:buChar char="Þ"/>
            </a:pPr>
            <a:r>
              <a:rPr lang="en-GB" dirty="0" smtClean="0"/>
              <a:t>CT: </a:t>
            </a:r>
            <a:r>
              <a:rPr lang="en-GB" dirty="0" err="1" smtClean="0"/>
              <a:t>rajouter</a:t>
            </a:r>
            <a:r>
              <a:rPr lang="en-GB" dirty="0" smtClean="0"/>
              <a:t> le risqué lie au SR contract</a:t>
            </a:r>
          </a:p>
          <a:p>
            <a:pPr marL="171450" indent="-171450">
              <a:buFont typeface="Symbol" panose="05050102010706020507" pitchFamily="18" charset="2"/>
              <a:buChar char="Þ"/>
            </a:pPr>
            <a:r>
              <a:rPr lang="en-GB" dirty="0" smtClean="0"/>
              <a:t> </a:t>
            </a:r>
            <a:r>
              <a:rPr lang="en-GB" dirty="0" err="1" smtClean="0"/>
              <a:t>Rajouter</a:t>
            </a:r>
            <a:r>
              <a:rPr lang="en-GB" dirty="0" smtClean="0"/>
              <a:t> les directives du </a:t>
            </a:r>
            <a:r>
              <a:rPr lang="en-GB" dirty="0" err="1" smtClean="0"/>
              <a:t>Fonds</a:t>
            </a:r>
            <a:r>
              <a:rPr lang="en-GB" dirty="0" smtClean="0"/>
              <a:t> </a:t>
            </a:r>
            <a:r>
              <a:rPr lang="en-GB" dirty="0" err="1" smtClean="0"/>
              <a:t>mondial</a:t>
            </a:r>
            <a:r>
              <a:rPr lang="en-GB" baseline="0" dirty="0" smtClean="0"/>
              <a:t> aux </a:t>
            </a:r>
            <a:r>
              <a:rPr lang="en-GB" baseline="0" dirty="0" err="1" smtClean="0"/>
              <a:t>contrat</a:t>
            </a:r>
            <a:r>
              <a:rPr lang="en-GB" baseline="0" dirty="0" smtClean="0"/>
              <a:t> SR</a:t>
            </a:r>
          </a:p>
          <a:p>
            <a:pPr marL="171450" indent="-171450">
              <a:buFont typeface="Symbol" panose="05050102010706020507" pitchFamily="18" charset="2"/>
              <a:buChar char="Þ"/>
            </a:pPr>
            <a:r>
              <a:rPr lang="en-GB" baseline="0" dirty="0" err="1" smtClean="0"/>
              <a:t>Mise</a:t>
            </a:r>
            <a:r>
              <a:rPr lang="en-GB" baseline="0" dirty="0" smtClean="0"/>
              <a:t> </a:t>
            </a:r>
            <a:r>
              <a:rPr lang="en-GB" baseline="0" dirty="0" err="1" smtClean="0"/>
              <a:t>en</a:t>
            </a:r>
            <a:r>
              <a:rPr lang="en-GB" baseline="0" dirty="0" smtClean="0"/>
              <a:t> place d un </a:t>
            </a:r>
            <a:r>
              <a:rPr lang="en-GB" baseline="0" dirty="0" err="1" smtClean="0"/>
              <a:t>mechanisme</a:t>
            </a:r>
            <a:r>
              <a:rPr lang="en-GB" baseline="0" dirty="0" smtClean="0"/>
              <a:t> de control </a:t>
            </a:r>
            <a:r>
              <a:rPr lang="en-GB" baseline="0" dirty="0" err="1" smtClean="0"/>
              <a:t>regulier</a:t>
            </a:r>
            <a:r>
              <a:rPr lang="en-GB" baseline="0" dirty="0" smtClean="0"/>
              <a:t> pour </a:t>
            </a:r>
            <a:r>
              <a:rPr lang="en-GB" baseline="0" dirty="0" err="1" smtClean="0"/>
              <a:t>eviter</a:t>
            </a:r>
            <a:r>
              <a:rPr lang="en-GB" baseline="0" dirty="0" smtClean="0"/>
              <a:t> les </a:t>
            </a:r>
            <a:r>
              <a:rPr lang="en-GB" baseline="0" dirty="0" err="1" smtClean="0"/>
              <a:t>blocages</a:t>
            </a:r>
            <a:r>
              <a:rPr lang="en-GB" baseline="0" dirty="0" smtClean="0"/>
              <a:t> </a:t>
            </a:r>
          </a:p>
          <a:p>
            <a:pPr marL="171450" indent="-171450">
              <a:buFont typeface="Symbol" panose="05050102010706020507" pitchFamily="18" charset="2"/>
              <a:buChar char="Þ"/>
            </a:pPr>
            <a:r>
              <a:rPr lang="en-GB" baseline="0" dirty="0" smtClean="0"/>
              <a:t>Audit: importance du </a:t>
            </a:r>
            <a:r>
              <a:rPr lang="en-GB" baseline="0" dirty="0" err="1" smtClean="0"/>
              <a:t>suivi</a:t>
            </a:r>
            <a:r>
              <a:rPr lang="en-GB" baseline="0" dirty="0" smtClean="0"/>
              <a:t> et de la </a:t>
            </a:r>
            <a:r>
              <a:rPr lang="en-GB" baseline="0" dirty="0" err="1" smtClean="0"/>
              <a:t>qualite</a:t>
            </a:r>
            <a:r>
              <a:rPr lang="en-GB" baseline="0" dirty="0" smtClean="0"/>
              <a:t> de l audit </a:t>
            </a:r>
            <a:r>
              <a:rPr lang="en-GB" baseline="0" dirty="0" err="1" smtClean="0"/>
              <a:t>externe</a:t>
            </a:r>
            <a:r>
              <a:rPr lang="en-GB" baseline="0" dirty="0" smtClean="0"/>
              <a:t> </a:t>
            </a:r>
            <a:r>
              <a:rPr lang="en-GB" baseline="0" dirty="0" err="1" smtClean="0"/>
              <a:t>depuis</a:t>
            </a:r>
            <a:r>
              <a:rPr lang="en-GB" baseline="0" dirty="0" smtClean="0"/>
              <a:t> la description du </a:t>
            </a:r>
            <a:r>
              <a:rPr lang="en-GB" baseline="0" dirty="0" err="1" smtClean="0"/>
              <a:t>besoin</a:t>
            </a:r>
            <a:r>
              <a:rPr lang="en-GB" baseline="0" dirty="0" smtClean="0"/>
              <a:t> </a:t>
            </a:r>
            <a:r>
              <a:rPr lang="en-GB" baseline="0" dirty="0" err="1" smtClean="0"/>
              <a:t>jusqu</a:t>
            </a:r>
            <a:r>
              <a:rPr lang="en-GB" baseline="0" dirty="0" smtClean="0"/>
              <a:t> a l execution de </a:t>
            </a:r>
            <a:r>
              <a:rPr lang="en-GB" baseline="0" dirty="0" err="1" smtClean="0"/>
              <a:t>l’audit</a:t>
            </a:r>
            <a:r>
              <a:rPr lang="en-GB" baseline="0" dirty="0" smtClean="0"/>
              <a:t> </a:t>
            </a:r>
            <a:r>
              <a:rPr lang="en-GB" baseline="0" dirty="0" err="1" smtClean="0"/>
              <a:t>externe</a:t>
            </a:r>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869577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Symbol" panose="05050102010706020507" pitchFamily="18" charset="2"/>
              <a:buChar char="Þ"/>
            </a:pPr>
            <a:r>
              <a:rPr lang="en-GB" dirty="0" err="1" smtClean="0"/>
              <a:t>Contrat</a:t>
            </a:r>
            <a:r>
              <a:rPr lang="en-GB" dirty="0" smtClean="0"/>
              <a:t> PCG</a:t>
            </a:r>
          </a:p>
          <a:p>
            <a:pPr marL="0" indent="0">
              <a:buFont typeface="Symbol" panose="05050102010706020507" pitchFamily="18" charset="2"/>
              <a:buNone/>
            </a:pPr>
            <a:r>
              <a:rPr lang="en-GB" dirty="0" smtClean="0"/>
              <a:t>Grille </a:t>
            </a:r>
            <a:r>
              <a:rPr lang="en-GB" dirty="0" err="1" smtClean="0"/>
              <a:t>d’evaluation</a:t>
            </a:r>
            <a:r>
              <a:rPr lang="en-GB" baseline="0" dirty="0" smtClean="0"/>
              <a:t> </a:t>
            </a:r>
            <a:r>
              <a:rPr lang="en-GB" baseline="0" dirty="0" err="1" smtClean="0"/>
              <a:t>doit</a:t>
            </a:r>
            <a:r>
              <a:rPr lang="en-GB" baseline="0" dirty="0" smtClean="0"/>
              <a:t> </a:t>
            </a:r>
            <a:r>
              <a:rPr lang="en-GB" baseline="0" dirty="0" err="1" smtClean="0"/>
              <a:t>etre</a:t>
            </a:r>
            <a:r>
              <a:rPr lang="en-GB" baseline="0" dirty="0" smtClean="0"/>
              <a:t> </a:t>
            </a:r>
            <a:r>
              <a:rPr lang="en-GB" baseline="0" dirty="0" err="1" smtClean="0"/>
              <a:t>mise</a:t>
            </a:r>
            <a:r>
              <a:rPr lang="en-GB" baseline="0" dirty="0" smtClean="0"/>
              <a:t> </a:t>
            </a:r>
            <a:r>
              <a:rPr lang="en-GB" baseline="0" dirty="0" err="1" smtClean="0"/>
              <a:t>en</a:t>
            </a:r>
            <a:r>
              <a:rPr lang="en-GB" baseline="0" dirty="0" smtClean="0"/>
              <a:t> oeuvre et </a:t>
            </a:r>
            <a:r>
              <a:rPr lang="en-GB" dirty="0" err="1" smtClean="0"/>
              <a:t>Suivi</a:t>
            </a:r>
            <a:r>
              <a:rPr lang="en-GB" dirty="0" smtClean="0"/>
              <a:t> </a:t>
            </a:r>
            <a:r>
              <a:rPr lang="en-GB" dirty="0" err="1" smtClean="0"/>
              <a:t>tres</a:t>
            </a:r>
            <a:r>
              <a:rPr lang="en-GB" dirty="0" smtClean="0"/>
              <a:t> </a:t>
            </a:r>
            <a:r>
              <a:rPr lang="en-GB" dirty="0" err="1" smtClean="0"/>
              <a:t>proche</a:t>
            </a:r>
            <a:r>
              <a:rPr lang="en-GB" dirty="0" smtClean="0"/>
              <a:t> avec</a:t>
            </a:r>
            <a:r>
              <a:rPr lang="en-GB" baseline="0" dirty="0" smtClean="0"/>
              <a:t> la PCG de la performance</a:t>
            </a:r>
          </a:p>
          <a:p>
            <a:pPr marL="0" indent="0">
              <a:buFont typeface="Symbol" panose="05050102010706020507" pitchFamily="18" charset="2"/>
              <a:buNone/>
            </a:pPr>
            <a:r>
              <a:rPr lang="en-GB" baseline="0" dirty="0" smtClean="0"/>
              <a:t>Organiser </a:t>
            </a:r>
            <a:r>
              <a:rPr lang="en-GB" baseline="0" dirty="0" err="1" smtClean="0"/>
              <a:t>une</a:t>
            </a:r>
            <a:r>
              <a:rPr lang="en-GB" baseline="0" dirty="0" smtClean="0"/>
              <a:t> rencontre avec Dr Konate pour </a:t>
            </a:r>
            <a:r>
              <a:rPr lang="en-GB" baseline="0" dirty="0" err="1" smtClean="0"/>
              <a:t>expliquer</a:t>
            </a:r>
            <a:r>
              <a:rPr lang="en-GB" baseline="0" dirty="0" smtClean="0"/>
              <a:t> le </a:t>
            </a:r>
            <a:r>
              <a:rPr lang="en-GB" baseline="0" dirty="0" err="1" smtClean="0"/>
              <a:t>contrat</a:t>
            </a:r>
            <a:endParaRPr lang="en-GB" baseline="0" dirty="0" smtClean="0"/>
          </a:p>
          <a:p>
            <a:pPr marL="0" indent="0">
              <a:buFont typeface="Symbol" panose="05050102010706020507" pitchFamily="18" charset="2"/>
              <a:buNone/>
            </a:pPr>
            <a:endParaRPr lang="en-GB" baseline="0" dirty="0" smtClean="0"/>
          </a:p>
          <a:p>
            <a:pPr marL="171450" indent="-171450">
              <a:buFont typeface="Symbol" panose="05050102010706020507" pitchFamily="18" charset="2"/>
              <a:buChar char="Þ"/>
            </a:pPr>
            <a:r>
              <a:rPr lang="en-GB" baseline="0" dirty="0" err="1" smtClean="0"/>
              <a:t>Mesures</a:t>
            </a:r>
            <a:r>
              <a:rPr lang="en-GB" baseline="0" dirty="0" smtClean="0"/>
              <a:t> a developer</a:t>
            </a:r>
          </a:p>
          <a:p>
            <a:pPr marL="171450" indent="-171450">
              <a:buFont typeface="Symbol" panose="05050102010706020507" pitchFamily="18" charset="2"/>
              <a:buChar char="Þ"/>
            </a:pPr>
            <a:r>
              <a:rPr lang="en-GB" baseline="0" dirty="0" err="1" smtClean="0"/>
              <a:t>Entreposage</a:t>
            </a:r>
            <a:r>
              <a:rPr lang="en-GB" baseline="0" dirty="0" smtClean="0"/>
              <a:t>: </a:t>
            </a:r>
            <a:r>
              <a:rPr lang="en-GB" baseline="0" dirty="0" err="1" smtClean="0"/>
              <a:t>problematique</a:t>
            </a:r>
            <a:r>
              <a:rPr lang="en-GB" baseline="0" dirty="0" smtClean="0"/>
              <a:t> plus large sur la </a:t>
            </a:r>
            <a:r>
              <a:rPr lang="en-GB" baseline="0" dirty="0" err="1" smtClean="0"/>
              <a:t>qualite</a:t>
            </a:r>
            <a:r>
              <a:rPr lang="en-GB" baseline="0" dirty="0" smtClean="0"/>
              <a:t> et la </a:t>
            </a:r>
            <a:r>
              <a:rPr lang="en-GB" baseline="0" dirty="0" err="1" smtClean="0"/>
              <a:t>perenite</a:t>
            </a:r>
            <a:r>
              <a:rPr lang="en-GB" baseline="0" dirty="0" smtClean="0"/>
              <a:t> des </a:t>
            </a:r>
            <a:r>
              <a:rPr lang="en-GB" baseline="0" dirty="0" err="1" smtClean="0"/>
              <a:t>entrepots</a:t>
            </a:r>
            <a:r>
              <a:rPr lang="en-GB" baseline="0" dirty="0" smtClean="0"/>
              <a:t> </a:t>
            </a:r>
            <a:r>
              <a:rPr lang="en-GB" baseline="0" dirty="0" err="1" smtClean="0"/>
              <a:t>actuels</a:t>
            </a:r>
            <a:endParaRPr lang="en-GB" baseline="0" dirty="0" smtClean="0"/>
          </a:p>
          <a:p>
            <a:pPr marL="171450" indent="-171450">
              <a:buFont typeface="Symbol" panose="05050102010706020507" pitchFamily="18" charset="2"/>
              <a:buChar char="Þ"/>
            </a:pPr>
            <a:endParaRPr lang="en-GB" baseline="0" dirty="0" smtClean="0"/>
          </a:p>
          <a:p>
            <a:pPr marL="171450" indent="-171450">
              <a:buFont typeface="Symbol" panose="05050102010706020507" pitchFamily="18" charset="2"/>
              <a:buChar char="Þ"/>
            </a:pPr>
            <a:r>
              <a:rPr lang="en-GB" baseline="0" dirty="0" err="1" smtClean="0"/>
              <a:t>Manque</a:t>
            </a:r>
            <a:r>
              <a:rPr lang="en-GB" baseline="0" dirty="0" smtClean="0"/>
              <a:t> de system de control de </a:t>
            </a:r>
            <a:r>
              <a:rPr lang="en-GB" baseline="0" dirty="0" err="1" smtClean="0"/>
              <a:t>qualite</a:t>
            </a:r>
            <a:r>
              <a:rPr lang="en-GB" baseline="0" dirty="0" smtClean="0"/>
              <a:t> </a:t>
            </a:r>
            <a:r>
              <a:rPr lang="en-GB" baseline="0" dirty="0" err="1" smtClean="0"/>
              <a:t>en</a:t>
            </a:r>
            <a:r>
              <a:rPr lang="en-GB" baseline="0" dirty="0" smtClean="0"/>
              <a:t> place (</a:t>
            </a:r>
            <a:r>
              <a:rPr lang="en-GB" baseline="0" dirty="0" err="1" smtClean="0"/>
              <a:t>devrait</a:t>
            </a:r>
            <a:r>
              <a:rPr lang="en-GB" baseline="0" dirty="0" smtClean="0"/>
              <a:t> </a:t>
            </a:r>
            <a:r>
              <a:rPr lang="en-GB" baseline="0" dirty="0" err="1" smtClean="0"/>
              <a:t>etre</a:t>
            </a:r>
            <a:r>
              <a:rPr lang="en-GB" baseline="0" dirty="0" smtClean="0"/>
              <a:t> </a:t>
            </a:r>
            <a:r>
              <a:rPr lang="en-GB" baseline="0" dirty="0" err="1" smtClean="0"/>
              <a:t>en</a:t>
            </a:r>
            <a:r>
              <a:rPr lang="en-GB" baseline="0" dirty="0" smtClean="0"/>
              <a:t> place) =&gt; risqué </a:t>
            </a:r>
            <a:r>
              <a:rPr lang="en-GB" baseline="0" dirty="0" err="1" smtClean="0"/>
              <a:t>tres</a:t>
            </a:r>
            <a:r>
              <a:rPr lang="en-GB" baseline="0" dirty="0" smtClean="0"/>
              <a:t> </a:t>
            </a:r>
            <a:r>
              <a:rPr lang="en-GB" baseline="0" dirty="0" err="1" smtClean="0"/>
              <a:t>eleve</a:t>
            </a:r>
            <a:endParaRPr lang="en-GB" baseline="0" dirty="0" smtClean="0"/>
          </a:p>
          <a:p>
            <a:pPr marL="171450" indent="-171450">
              <a:buFont typeface="Symbol" panose="05050102010706020507" pitchFamily="18" charset="2"/>
              <a:buChar char="Þ"/>
            </a:pPr>
            <a:r>
              <a:rPr lang="en-GB" baseline="0" dirty="0" smtClean="0"/>
              <a:t>PB de sortie du port et de </a:t>
            </a:r>
            <a:r>
              <a:rPr lang="en-GB" baseline="0" dirty="0" err="1" smtClean="0"/>
              <a:t>dedouanement</a:t>
            </a:r>
            <a:endParaRPr lang="en-GB" baseline="0" dirty="0" smtClean="0"/>
          </a:p>
          <a:p>
            <a:pPr marL="171450" indent="-171450">
              <a:buFont typeface="Symbol" panose="05050102010706020507" pitchFamily="18" charset="2"/>
              <a:buChar char="Þ"/>
            </a:pPr>
            <a:endParaRPr lang="en-GB" baseline="0" dirty="0" smtClean="0"/>
          </a:p>
          <a:p>
            <a:pPr marL="171450" indent="-171450">
              <a:buFont typeface="Symbol" panose="05050102010706020507" pitchFamily="18" charset="2"/>
              <a:buChar char="Þ"/>
            </a:pPr>
            <a:r>
              <a:rPr lang="en-GB" baseline="0" dirty="0" smtClean="0"/>
              <a:t>PB de quantification: </a:t>
            </a:r>
            <a:r>
              <a:rPr lang="en-GB" baseline="0" dirty="0" err="1" smtClean="0"/>
              <a:t>manque</a:t>
            </a:r>
            <a:r>
              <a:rPr lang="en-GB" baseline="0" dirty="0" smtClean="0"/>
              <a:t> le </a:t>
            </a:r>
            <a:r>
              <a:rPr lang="en-GB" baseline="0" dirty="0" err="1" smtClean="0"/>
              <a:t>renseignement</a:t>
            </a:r>
            <a:r>
              <a:rPr lang="en-GB" baseline="0" dirty="0" smtClean="0"/>
              <a:t> du </a:t>
            </a:r>
            <a:r>
              <a:rPr lang="en-GB" baseline="0" dirty="0" err="1" smtClean="0"/>
              <a:t>facteur</a:t>
            </a:r>
            <a:r>
              <a:rPr lang="en-GB" baseline="0" dirty="0" smtClean="0"/>
              <a:t> temps, retard de </a:t>
            </a:r>
            <a:r>
              <a:rPr lang="en-GB" baseline="0" dirty="0" err="1" smtClean="0"/>
              <a:t>plannification</a:t>
            </a:r>
            <a:endParaRPr lang="en-GB" baseline="0" dirty="0" smtClean="0"/>
          </a:p>
          <a:p>
            <a:pPr marL="0" indent="0">
              <a:buFont typeface="Symbol" panose="05050102010706020507" pitchFamily="18" charset="2"/>
              <a:buNone/>
            </a:pPr>
            <a:endParaRPr lang="en-GB" baseline="0" dirty="0" smtClean="0"/>
          </a:p>
          <a:p>
            <a:pPr marL="0" indent="0">
              <a:buFont typeface="Symbol" panose="05050102010706020507" pitchFamily="18" charset="2"/>
              <a:buNone/>
            </a:pPr>
            <a:endParaRPr lang="en-GB" baseline="0" dirty="0" smtClean="0"/>
          </a:p>
          <a:p>
            <a:pPr marL="0" indent="0">
              <a:buFont typeface="Symbol" panose="05050102010706020507" pitchFamily="18" charset="2"/>
              <a:buNone/>
            </a:pPr>
            <a:endParaRPr lang="en-GB" baseline="0" dirty="0" smtClean="0"/>
          </a:p>
          <a:p>
            <a:pPr marL="0" indent="0">
              <a:buFont typeface="Symbol" panose="05050102010706020507" pitchFamily="18" charset="2"/>
              <a:buNone/>
            </a:pPr>
            <a:endParaRPr lang="en-GB" dirty="0"/>
          </a:p>
        </p:txBody>
      </p:sp>
      <p:sp>
        <p:nvSpPr>
          <p:cNvPr id="4" name="Slide Number Placeholder 3"/>
          <p:cNvSpPr>
            <a:spLocks noGrp="1"/>
          </p:cNvSpPr>
          <p:nvPr>
            <p:ph type="sldNum" sz="quarter" idx="10"/>
          </p:nvPr>
        </p:nvSpPr>
        <p:spPr/>
        <p:txBody>
          <a:bodyPr/>
          <a:lstStyle/>
          <a:p>
            <a:fld id="{6DC366F2-1B82-8E43-B983-045388936D7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90408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defTabSz="609585"/>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defTabSz="609585"/>
            <a:endParaRPr lang="en-US" dirty="0">
              <a:solidFill>
                <a:prstClr val="black"/>
              </a:solidFill>
            </a:endParaRPr>
          </a:p>
        </p:txBody>
      </p:sp>
      <p:sp>
        <p:nvSpPr>
          <p:cNvPr id="11" name="Rectangle 10"/>
          <p:cNvSpPr/>
          <p:nvPr userDrawn="1"/>
        </p:nvSpPr>
        <p:spPr>
          <a:xfrm>
            <a:off x="0" y="0"/>
            <a:ext cx="12216000" cy="6868800"/>
          </a:xfrm>
          <a:prstGeom prst="rect">
            <a:avLst/>
          </a:prstGeom>
          <a:solidFill>
            <a:srgbClr val="003F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34422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11" y="6140774"/>
            <a:ext cx="2356800" cy="271493"/>
          </a:xfrm>
          <a:prstGeom prst="rect">
            <a:avLst/>
          </a:prstGeom>
        </p:spPr>
      </p:pic>
    </p:spTree>
    <p:extLst>
      <p:ext uri="{BB962C8B-B14F-4D97-AF65-F5344CB8AC3E}">
        <p14:creationId xmlns:p14="http://schemas.microsoft.com/office/powerpoint/2010/main" val="194244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pPr defTabSz="609585"/>
            <a:fld id="{D70B9C0A-F61F-4989-8386-4A76EE2C47AF}" type="datetimeFigureOut">
              <a:rPr lang="en-US" smtClean="0">
                <a:solidFill>
                  <a:prstClr val="black"/>
                </a:solidFill>
              </a:rPr>
              <a:pPr defTabSz="609585"/>
              <a:t>8/6/2018</a:t>
            </a:fld>
            <a:endParaRPr lang="en-US" dirty="0">
              <a:solidFill>
                <a:prstClr val="black"/>
              </a:solidFill>
            </a:endParaRPr>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pPr defTabSz="609585"/>
            <a:endParaRPr lang="en-US" dirty="0">
              <a:solidFill>
                <a:prstClr val="black"/>
              </a:solidFill>
            </a:endParaRPr>
          </a:p>
        </p:txBody>
      </p:sp>
      <p:sp>
        <p:nvSpPr>
          <p:cNvPr id="6" name="Slide Number Placeholder 5"/>
          <p:cNvSpPr>
            <a:spLocks noGrp="1"/>
          </p:cNvSpPr>
          <p:nvPr>
            <p:ph type="sldNum" sz="quarter" idx="12"/>
          </p:nvPr>
        </p:nvSpPr>
        <p:spPr/>
        <p:txBody>
          <a:bodyPr/>
          <a:lstStyle/>
          <a:p>
            <a:fld id="{06D81D50-9B5A-4566-9CF3-5F82179F0213}"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405380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2118" y="2118"/>
          <a:ext cx="2116" cy="2116"/>
        </p:xfrm>
        <a:graphic>
          <a:graphicData uri="http://schemas.openxmlformats.org/presentationml/2006/ole">
            <mc:AlternateContent xmlns:mc="http://schemas.openxmlformats.org/markup-compatibility/2006">
              <mc:Choice xmlns:v="urn:schemas-microsoft-com:vml" Requires="v">
                <p:oleObj spid="_x0000_s206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8" y="2118"/>
                        <a:ext cx="2116" cy="2116"/>
                      </a:xfrm>
                      <a:prstGeom prst="rect">
                        <a:avLst/>
                      </a:prstGeom>
                    </p:spPr>
                  </p:pic>
                </p:oleObj>
              </mc:Fallback>
            </mc:AlternateContent>
          </a:graphicData>
        </a:graphic>
      </p:graphicFrame>
      <p:sp>
        <p:nvSpPr>
          <p:cNvPr id="2" name="Title 1"/>
          <p:cNvSpPr>
            <a:spLocks noGrp="1"/>
          </p:cNvSpPr>
          <p:nvPr>
            <p:ph type="title"/>
          </p:nvPr>
        </p:nvSpPr>
        <p:spPr>
          <a:xfrm>
            <a:off x="720000" y="600000"/>
            <a:ext cx="10752000" cy="11430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1139273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720000" y="600000"/>
            <a:ext cx="10752000" cy="566933"/>
          </a:xfrm>
        </p:spPr>
        <p:txBody>
          <a:bodyPr/>
          <a:lstStyle/>
          <a:p>
            <a:r>
              <a:rPr lang="en-US"/>
              <a:t>Click to edit Master title style</a:t>
            </a:r>
            <a:endParaRPr lang="en-US" dirty="0"/>
          </a:p>
        </p:txBody>
      </p:sp>
      <p:sp>
        <p:nvSpPr>
          <p:cNvPr id="3" name="Subtitle 2"/>
          <p:cNvSpPr>
            <a:spLocks noGrp="1"/>
          </p:cNvSpPr>
          <p:nvPr>
            <p:ph type="subTitle" idx="1"/>
          </p:nvPr>
        </p:nvSpPr>
        <p:spPr>
          <a:xfrm>
            <a:off x="720000" y="1152000"/>
            <a:ext cx="10752000" cy="5280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7" name="Content Placeholder 2"/>
          <p:cNvSpPr>
            <a:spLocks noGrp="1"/>
          </p:cNvSpPr>
          <p:nvPr>
            <p:ph idx="13"/>
          </p:nvPr>
        </p:nvSpPr>
        <p:spPr>
          <a:xfrm>
            <a:off x="719999" y="1801476"/>
            <a:ext cx="107520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7165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s with pictur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8" name="Content Placeholder 2"/>
          <p:cNvSpPr>
            <a:spLocks noGrp="1"/>
          </p:cNvSpPr>
          <p:nvPr>
            <p:ph idx="13"/>
          </p:nvPr>
        </p:nvSpPr>
        <p:spPr>
          <a:xfrm>
            <a:off x="719999" y="1826538"/>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5"/>
          </p:nvPr>
        </p:nvSpPr>
        <p:spPr>
          <a:xfrm>
            <a:off x="6190355" y="5631745"/>
            <a:ext cx="5281645" cy="548216"/>
          </a:xfrm>
        </p:spPr>
        <p:txBody>
          <a:bodyPr lIns="0" tIns="0" anchor="t" anchorCtr="0">
            <a:noAutofit/>
          </a:bodyPr>
          <a:lstStyle>
            <a:lvl1pPr marL="0" indent="0">
              <a:lnSpc>
                <a:spcPts val="960"/>
              </a:lnSpc>
              <a:spcBef>
                <a:spcPts val="0"/>
              </a:spcBef>
              <a:buNone/>
              <a:defRPr sz="800" b="0" i="1" baseline="0">
                <a:solidFill>
                  <a:schemeClr val="tx1">
                    <a:lumMod val="75000"/>
                    <a:lumOff val="25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0" name="Picture Placeholder 2"/>
          <p:cNvSpPr>
            <a:spLocks noGrp="1"/>
          </p:cNvSpPr>
          <p:nvPr>
            <p:ph type="pic" idx="1"/>
          </p:nvPr>
        </p:nvSpPr>
        <p:spPr>
          <a:xfrm>
            <a:off x="6190355" y="1354620"/>
            <a:ext cx="5280000" cy="4086624"/>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11" name="Text Placeholder 4"/>
          <p:cNvSpPr>
            <a:spLocks noGrp="1"/>
          </p:cNvSpPr>
          <p:nvPr>
            <p:ph type="body" sz="quarter" idx="3"/>
          </p:nvPr>
        </p:nvSpPr>
        <p:spPr>
          <a:xfrm>
            <a:off x="6186291" y="539553"/>
            <a:ext cx="5284064" cy="284480"/>
          </a:xfrm>
        </p:spPr>
        <p:txBody>
          <a:bodyPr lIns="0" tIns="0" anchor="t" anchorCtr="0">
            <a:noAutofit/>
          </a:bodyPr>
          <a:lstStyle>
            <a:lvl1pPr marL="0" indent="0">
              <a:buNone/>
              <a:defRPr sz="1600" b="0" i="0" baseline="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2" name="Title 1"/>
          <p:cNvSpPr>
            <a:spLocks noGrp="1"/>
          </p:cNvSpPr>
          <p:nvPr>
            <p:ph type="ctrTitle"/>
          </p:nvPr>
        </p:nvSpPr>
        <p:spPr>
          <a:xfrm>
            <a:off x="720001" y="600000"/>
            <a:ext cx="5364711" cy="589280"/>
          </a:xfrm>
        </p:spPr>
        <p:txBody>
          <a:bodyPr anchor="t" anchorCtr="0"/>
          <a:lstStyle/>
          <a:p>
            <a:r>
              <a:rPr lang="en-US"/>
              <a:t>Click to edit Master title style</a:t>
            </a:r>
            <a:endParaRPr lang="en-US" dirty="0"/>
          </a:p>
        </p:txBody>
      </p:sp>
      <p:sp>
        <p:nvSpPr>
          <p:cNvPr id="13" name="Subtitle 2"/>
          <p:cNvSpPr>
            <a:spLocks noGrp="1"/>
          </p:cNvSpPr>
          <p:nvPr>
            <p:ph type="subTitle" idx="16"/>
          </p:nvPr>
        </p:nvSpPr>
        <p:spPr>
          <a:xfrm>
            <a:off x="720001" y="1152000"/>
            <a:ext cx="5364711"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20" name="Text Placeholder 4"/>
          <p:cNvSpPr>
            <a:spLocks noGrp="1"/>
          </p:cNvSpPr>
          <p:nvPr>
            <p:ph type="body" sz="quarter" idx="17"/>
          </p:nvPr>
        </p:nvSpPr>
        <p:spPr>
          <a:xfrm>
            <a:off x="6186291" y="798803"/>
            <a:ext cx="5284064" cy="353197"/>
          </a:xfrm>
        </p:spPr>
        <p:txBody>
          <a:bodyPr lIns="0" tIns="0" anchor="t" anchorCtr="0">
            <a:noAutofit/>
          </a:bodyPr>
          <a:lstStyle>
            <a:lvl1pPr marL="0" indent="0">
              <a:buNone/>
              <a:defRPr sz="1600" b="0" i="0" baseline="0">
                <a:solidFill>
                  <a:schemeClr val="tx1">
                    <a:lumMod val="50000"/>
                    <a:lumOff val="50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Tree>
    <p:extLst>
      <p:ext uri="{BB962C8B-B14F-4D97-AF65-F5344CB8AC3E}">
        <p14:creationId xmlns:p14="http://schemas.microsoft.com/office/powerpoint/2010/main" val="41105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14" name="Content Placeholder 2"/>
          <p:cNvSpPr>
            <a:spLocks noGrp="1"/>
          </p:cNvSpPr>
          <p:nvPr>
            <p:ph idx="13"/>
          </p:nvPr>
        </p:nvSpPr>
        <p:spPr>
          <a:xfrm>
            <a:off x="719999" y="195072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
          <p:cNvSpPr>
            <a:spLocks noGrp="1"/>
          </p:cNvSpPr>
          <p:nvPr>
            <p:ph type="ctrTitle"/>
          </p:nvPr>
        </p:nvSpPr>
        <p:spPr>
          <a:xfrm>
            <a:off x="720000" y="600000"/>
            <a:ext cx="10752000" cy="589280"/>
          </a:xfrm>
        </p:spPr>
        <p:txBody>
          <a:bodyPr anchor="t" anchorCtr="0"/>
          <a:lstStyle/>
          <a:p>
            <a:r>
              <a:rPr lang="en-US"/>
              <a:t>Click to edit Master title style</a:t>
            </a:r>
            <a:endParaRPr lang="en-US" dirty="0"/>
          </a:p>
        </p:txBody>
      </p:sp>
      <p:sp>
        <p:nvSpPr>
          <p:cNvPr id="16" name="Subtitle 2"/>
          <p:cNvSpPr>
            <a:spLocks noGrp="1"/>
          </p:cNvSpPr>
          <p:nvPr>
            <p:ph type="subTitle" idx="16"/>
          </p:nvPr>
        </p:nvSpPr>
        <p:spPr>
          <a:xfrm>
            <a:off x="720000" y="1152000"/>
            <a:ext cx="10752000"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8" name="Content Placeholder 2"/>
          <p:cNvSpPr>
            <a:spLocks noGrp="1"/>
          </p:cNvSpPr>
          <p:nvPr>
            <p:ph idx="17"/>
          </p:nvPr>
        </p:nvSpPr>
        <p:spPr>
          <a:xfrm>
            <a:off x="6192000" y="195975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0750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
        <p:nvSpPr>
          <p:cNvPr id="5" name="Picture Placeholder 2"/>
          <p:cNvSpPr>
            <a:spLocks noGrp="1"/>
          </p:cNvSpPr>
          <p:nvPr>
            <p:ph type="pic" idx="1"/>
          </p:nvPr>
        </p:nvSpPr>
        <p:spPr>
          <a:xfrm>
            <a:off x="720000" y="1704623"/>
            <a:ext cx="10752000" cy="4492979"/>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6" name="Subtitle 2"/>
          <p:cNvSpPr>
            <a:spLocks noGrp="1"/>
          </p:cNvSpPr>
          <p:nvPr>
            <p:ph type="subTitle" idx="13"/>
          </p:nvPr>
        </p:nvSpPr>
        <p:spPr>
          <a:xfrm>
            <a:off x="720000" y="1152001"/>
            <a:ext cx="10752000" cy="451023"/>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7" name="Title 1"/>
          <p:cNvSpPr>
            <a:spLocks noGrp="1"/>
          </p:cNvSpPr>
          <p:nvPr>
            <p:ph type="ctrTitle"/>
          </p:nvPr>
        </p:nvSpPr>
        <p:spPr>
          <a:xfrm>
            <a:off x="720000" y="600000"/>
            <a:ext cx="10752000" cy="589280"/>
          </a:xfrm>
        </p:spPr>
        <p:txBody>
          <a:bodyPr anchor="t" anchorCtr="0"/>
          <a:lstStyle/>
          <a:p>
            <a:r>
              <a:rPr lang="en-US"/>
              <a:t>Click to edit Master title style</a:t>
            </a:r>
            <a:endParaRPr lang="en-US" dirty="0"/>
          </a:p>
        </p:txBody>
      </p:sp>
    </p:spTree>
    <p:extLst>
      <p:ext uri="{BB962C8B-B14F-4D97-AF65-F5344CB8AC3E}">
        <p14:creationId xmlns:p14="http://schemas.microsoft.com/office/powerpoint/2010/main" val="261415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01119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1E3EDB-D7EB-F14E-A6D1-748C03EC5EDC}" type="slidenum">
              <a:rPr lang="en-US" smtClean="0">
                <a:solidFill>
                  <a:prstClr val="white">
                    <a:lumMod val="75000"/>
                  </a:prstClr>
                </a:solidFill>
              </a:rPr>
              <a:pPr/>
              <a:t>‹#›</a:t>
            </a:fld>
            <a:endParaRPr lang="en-US" dirty="0">
              <a:solidFill>
                <a:prstClr val="white">
                  <a:lumMod val="75000"/>
                </a:prstClr>
              </a:solidFill>
            </a:endParaRPr>
          </a:p>
        </p:txBody>
      </p:sp>
    </p:spTree>
    <p:extLst>
      <p:ext uri="{BB962C8B-B14F-4D97-AF65-F5344CB8AC3E}">
        <p14:creationId xmlns:p14="http://schemas.microsoft.com/office/powerpoint/2010/main" val="342098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2118" y="2118"/>
          <a:ext cx="2116" cy="2116"/>
        </p:xfrm>
        <a:graphic>
          <a:graphicData uri="http://schemas.openxmlformats.org/presentationml/2006/ole">
            <mc:AlternateContent xmlns:mc="http://schemas.openxmlformats.org/markup-compatibility/2006">
              <mc:Choice xmlns:v="urn:schemas-microsoft-com:vml" Requires="v">
                <p:oleObj spid="_x0000_s309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8" y="2118"/>
                        <a:ext cx="2116" cy="2116"/>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562707" y="1268760"/>
            <a:ext cx="11074088" cy="4830288"/>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773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nvPr>
        </p:nvGraphicFramePr>
        <p:xfrm>
          <a:off x="2118" y="2118"/>
          <a:ext cx="2116" cy="2116"/>
        </p:xfrm>
        <a:graphic>
          <a:graphicData uri="http://schemas.openxmlformats.org/presentationml/2006/ole">
            <mc:AlternateContent xmlns:mc="http://schemas.openxmlformats.org/markup-compatibility/2006">
              <mc:Choice xmlns:v="urn:schemas-microsoft-com:vml" Requires="v">
                <p:oleObj spid="_x0000_s1043"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2118" y="2118"/>
                        <a:ext cx="2116" cy="2116"/>
                      </a:xfrm>
                      <a:prstGeom prst="rect">
                        <a:avLst/>
                      </a:prstGeom>
                    </p:spPr>
                  </p:pic>
                </p:oleObj>
              </mc:Fallback>
            </mc:AlternateContent>
          </a:graphicData>
        </a:graphic>
      </p:graphicFrame>
      <p:sp>
        <p:nvSpPr>
          <p:cNvPr id="2" name="Title Placeholder 1"/>
          <p:cNvSpPr>
            <a:spLocks noGrp="1"/>
          </p:cNvSpPr>
          <p:nvPr>
            <p:ph type="title"/>
          </p:nvPr>
        </p:nvSpPr>
        <p:spPr>
          <a:xfrm>
            <a:off x="722493" y="600000"/>
            <a:ext cx="10752000" cy="1143000"/>
          </a:xfrm>
          <a:prstGeom prst="rect">
            <a:avLst/>
          </a:prstGeom>
        </p:spPr>
        <p:txBody>
          <a:bodyPr vert="horz" lIns="0" tIns="0" rIns="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01476"/>
            <a:ext cx="10752000" cy="4525963"/>
          </a:xfrm>
          <a:prstGeom prst="rect">
            <a:avLst/>
          </a:prstGeom>
        </p:spPr>
        <p:txBody>
          <a:bodyPr vert="horz" lIns="0" tIns="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737600" y="6333775"/>
            <a:ext cx="2844800" cy="365125"/>
          </a:xfrm>
          <a:prstGeom prst="rect">
            <a:avLst/>
          </a:prstGeom>
        </p:spPr>
        <p:txBody>
          <a:bodyPr vert="horz" lIns="91440" tIns="45720" rIns="91440" bIns="45720" rtlCol="0" anchor="ctr"/>
          <a:lstStyle>
            <a:lvl1pPr algn="r">
              <a:tabLst>
                <a:tab pos="1551479" algn="l"/>
              </a:tabLst>
              <a:defRPr sz="1333">
                <a:solidFill>
                  <a:schemeClr val="bg1">
                    <a:lumMod val="75000"/>
                  </a:schemeClr>
                </a:solidFill>
                <a:latin typeface="Arial"/>
                <a:cs typeface="Arial"/>
              </a:defRPr>
            </a:lvl1pPr>
          </a:lstStyle>
          <a:p>
            <a:pPr defTabSz="609585"/>
            <a:fld id="{1D1E3EDB-D7EB-F14E-A6D1-748C03EC5EDC}" type="slidenum">
              <a:rPr lang="en-US" smtClean="0">
                <a:solidFill>
                  <a:prstClr val="white">
                    <a:lumMod val="75000"/>
                  </a:prstClr>
                </a:solidFill>
              </a:rPr>
              <a:pPr defTabSz="609585"/>
              <a:t>‹#›</a:t>
            </a:fld>
            <a:endParaRPr lang="en-US" dirty="0">
              <a:solidFill>
                <a:prstClr val="white">
                  <a:lumMod val="75000"/>
                </a:prstClr>
              </a:solidFill>
            </a:endParaRPr>
          </a:p>
        </p:txBody>
      </p:sp>
      <p:pic>
        <p:nvPicPr>
          <p:cNvPr id="7" name="Picture 6"/>
          <p:cNvPicPr>
            <a:picLocks noChangeAspect="1"/>
          </p:cNvPicPr>
          <p:nvPr userDrawn="1"/>
        </p:nvPicPr>
        <p:blipFill>
          <a:blip r:embed="rId16"/>
          <a:stretch>
            <a:fillRect/>
          </a:stretch>
        </p:blipFill>
        <p:spPr>
          <a:xfrm>
            <a:off x="720000" y="6398400"/>
            <a:ext cx="10180800" cy="234379"/>
          </a:xfrm>
          <a:prstGeom prst="rect">
            <a:avLst/>
          </a:prstGeom>
        </p:spPr>
      </p:pic>
      <p:sp>
        <p:nvSpPr>
          <p:cNvPr id="11" name="TextBox 10"/>
          <p:cNvSpPr txBox="1"/>
          <p:nvPr userDrawn="1"/>
        </p:nvSpPr>
        <p:spPr>
          <a:xfrm>
            <a:off x="0" y="1"/>
            <a:ext cx="12216000" cy="461665"/>
          </a:xfrm>
          <a:prstGeom prst="rect">
            <a:avLst/>
          </a:prstGeom>
          <a:solidFill>
            <a:srgbClr val="003F72"/>
          </a:solidFill>
        </p:spPr>
        <p:txBody>
          <a:bodyPr wrap="square" rtlCol="0">
            <a:spAutoFit/>
          </a:bodyPr>
          <a:lstStyle/>
          <a:p>
            <a:pPr defTabSz="609585"/>
            <a:endParaRPr lang="en-US" sz="2400" dirty="0">
              <a:solidFill>
                <a:prstClr val="black"/>
              </a:solidFill>
            </a:endParaRPr>
          </a:p>
        </p:txBody>
      </p:sp>
    </p:spTree>
    <p:extLst>
      <p:ext uri="{BB962C8B-B14F-4D97-AF65-F5344CB8AC3E}">
        <p14:creationId xmlns:p14="http://schemas.microsoft.com/office/powerpoint/2010/main" val="2897688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609585" rtl="0" eaLnBrk="1" latinLnBrk="0" hangingPunct="1">
        <a:spcBef>
          <a:spcPct val="0"/>
        </a:spcBef>
        <a:buNone/>
        <a:defRPr sz="3200" kern="1200" baseline="0">
          <a:solidFill>
            <a:schemeClr val="tx1"/>
          </a:solidFill>
          <a:latin typeface="Arial"/>
          <a:ea typeface="+mj-ea"/>
          <a:cs typeface="+mj-cs"/>
        </a:defRPr>
      </a:lvl1pPr>
    </p:titleStyle>
    <p:bodyStyle>
      <a:lvl1pPr marL="0" indent="0" algn="l" defTabSz="609585" rtl="0" eaLnBrk="1" latinLnBrk="0" hangingPunct="1">
        <a:lnSpc>
          <a:spcPts val="2533"/>
        </a:lnSpc>
        <a:spcBef>
          <a:spcPts val="0"/>
        </a:spcBef>
        <a:buFontTx/>
        <a:buNone/>
        <a:defRPr sz="2400" kern="1200" baseline="0">
          <a:solidFill>
            <a:schemeClr val="tx1"/>
          </a:solidFill>
          <a:latin typeface="+mn-lt"/>
          <a:ea typeface="+mn-ea"/>
          <a:cs typeface="+mn-cs"/>
        </a:defRPr>
      </a:lvl1pPr>
      <a:lvl2pPr marL="0" indent="0" algn="l" defTabSz="609585" rtl="0" eaLnBrk="1" latinLnBrk="0" hangingPunct="1">
        <a:lnSpc>
          <a:spcPts val="2533"/>
        </a:lnSpc>
        <a:spcBef>
          <a:spcPts val="0"/>
        </a:spcBef>
        <a:buFontTx/>
        <a:buNone/>
        <a:defRPr sz="2400" kern="1200">
          <a:solidFill>
            <a:schemeClr val="tx1">
              <a:lumMod val="50000"/>
              <a:lumOff val="50000"/>
            </a:schemeClr>
          </a:solidFill>
          <a:latin typeface="Arial"/>
          <a:ea typeface="+mn-ea"/>
          <a:cs typeface="+mn-cs"/>
        </a:defRPr>
      </a:lvl2pPr>
      <a:lvl3pPr marL="0" indent="0" algn="l" defTabSz="609585" rtl="0" eaLnBrk="1" latinLnBrk="0" hangingPunct="1">
        <a:lnSpc>
          <a:spcPts val="2267"/>
        </a:lnSpc>
        <a:spcBef>
          <a:spcPts val="0"/>
        </a:spcBef>
        <a:buFontTx/>
        <a:buNone/>
        <a:defRPr sz="2133" kern="1200" baseline="0">
          <a:solidFill>
            <a:schemeClr val="tx1"/>
          </a:solidFill>
          <a:latin typeface="Arial"/>
          <a:ea typeface="+mn-ea"/>
          <a:cs typeface="+mn-cs"/>
        </a:defRPr>
      </a:lvl3pPr>
      <a:lvl4pPr marL="350391" indent="-182395" algn="l" defTabSz="609585" rtl="0" eaLnBrk="1" latinLnBrk="0" hangingPunct="1">
        <a:spcBef>
          <a:spcPts val="0"/>
        </a:spcBef>
        <a:buFont typeface="Lucida Grande"/>
        <a:buChar char="&gt;"/>
        <a:defRPr sz="2133" kern="1200" baseline="0">
          <a:solidFill>
            <a:schemeClr val="tx1">
              <a:lumMod val="50000"/>
              <a:lumOff val="50000"/>
            </a:schemeClr>
          </a:solidFill>
          <a:latin typeface="Arial"/>
          <a:ea typeface="+mn-ea"/>
          <a:cs typeface="+mn-cs"/>
        </a:defRPr>
      </a:lvl4pPr>
      <a:lvl5pPr marL="609585" indent="-182395" algn="l" defTabSz="609585" rtl="0" eaLnBrk="1" latinLnBrk="0" hangingPunct="1">
        <a:lnSpc>
          <a:spcPts val="1867"/>
        </a:lnSpc>
        <a:spcBef>
          <a:spcPts val="0"/>
        </a:spcBef>
        <a:buFont typeface="Arial"/>
        <a:buChar char="–"/>
        <a:defRPr sz="1600" kern="1200" baseline="0">
          <a:solidFill>
            <a:schemeClr val="tx1">
              <a:lumMod val="50000"/>
              <a:lumOff val="50000"/>
            </a:schemeClr>
          </a:solidFill>
          <a:latin typeface="Arial"/>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609600" y="3509107"/>
            <a:ext cx="10863384" cy="830997"/>
          </a:xfrm>
          <a:prstGeom prst="rect">
            <a:avLst/>
          </a:prstGeom>
          <a:noFill/>
        </p:spPr>
        <p:txBody>
          <a:bodyPr wrap="square" rtlCol="0">
            <a:spAutoFit/>
          </a:bodyPr>
          <a:lstStyle/>
          <a:p>
            <a:pPr defTabSz="609585"/>
            <a:r>
              <a:rPr lang="fr-FR" sz="2400" b="1" dirty="0" smtClean="0">
                <a:solidFill>
                  <a:prstClr val="white"/>
                </a:solidFill>
              </a:rPr>
              <a:t>GIN-H-MOH: Identification des Risques </a:t>
            </a:r>
            <a:r>
              <a:rPr lang="fr-FR" sz="2400" b="1" dirty="0">
                <a:solidFill>
                  <a:prstClr val="white"/>
                </a:solidFill>
              </a:rPr>
              <a:t>et </a:t>
            </a:r>
            <a:r>
              <a:rPr lang="fr-FR" sz="2400" b="1" dirty="0" smtClean="0">
                <a:solidFill>
                  <a:prstClr val="white"/>
                </a:solidFill>
              </a:rPr>
              <a:t>Mesures </a:t>
            </a:r>
            <a:r>
              <a:rPr lang="fr-FR" sz="2400" b="1" dirty="0">
                <a:solidFill>
                  <a:prstClr val="white"/>
                </a:solidFill>
              </a:rPr>
              <a:t>d’atténuation pour </a:t>
            </a:r>
            <a:r>
              <a:rPr lang="fr-FR" sz="2400" b="1" dirty="0" smtClean="0">
                <a:solidFill>
                  <a:prstClr val="white"/>
                </a:solidFill>
              </a:rPr>
              <a:t>le programme  </a:t>
            </a:r>
            <a:r>
              <a:rPr lang="fr-FR" sz="2400" b="1" dirty="0">
                <a:solidFill>
                  <a:prstClr val="white"/>
                </a:solidFill>
              </a:rPr>
              <a:t>financés par le Fonds mondial </a:t>
            </a:r>
            <a:r>
              <a:rPr lang="fr-FR" sz="2400" b="1" dirty="0" smtClean="0">
                <a:solidFill>
                  <a:prstClr val="white"/>
                </a:solidFill>
              </a:rPr>
              <a:t>en Guinée</a:t>
            </a:r>
            <a:endParaRPr lang="fr-FR" sz="2400" b="1" dirty="0">
              <a:solidFill>
                <a:prstClr val="white"/>
              </a:solidFill>
            </a:endParaRPr>
          </a:p>
        </p:txBody>
      </p:sp>
      <p:sp>
        <p:nvSpPr>
          <p:cNvPr id="3" name="TextBox 2"/>
          <p:cNvSpPr txBox="1"/>
          <p:nvPr>
            <p:custDataLst>
              <p:tags r:id="rId2"/>
            </p:custDataLst>
          </p:nvPr>
        </p:nvSpPr>
        <p:spPr>
          <a:xfrm>
            <a:off x="8206155" y="5757881"/>
            <a:ext cx="6736861" cy="666977"/>
          </a:xfrm>
          <a:prstGeom prst="rect">
            <a:avLst/>
          </a:prstGeom>
          <a:noFill/>
        </p:spPr>
        <p:txBody>
          <a:bodyPr wrap="square" rtlCol="0">
            <a:spAutoFit/>
          </a:bodyPr>
          <a:lstStyle/>
          <a:p>
            <a:pPr defTabSz="609585"/>
            <a:endParaRPr lang="fr-FR" sz="1867" b="1" dirty="0">
              <a:solidFill>
                <a:prstClr val="white"/>
              </a:solidFill>
            </a:endParaRPr>
          </a:p>
          <a:p>
            <a:pPr defTabSz="609585"/>
            <a:r>
              <a:rPr lang="fr-FR" sz="1867" b="1" dirty="0" smtClean="0">
                <a:solidFill>
                  <a:prstClr val="white"/>
                </a:solidFill>
              </a:rPr>
              <a:t>Conakry, </a:t>
            </a:r>
            <a:r>
              <a:rPr lang="fr-FR" sz="1867" b="1" dirty="0">
                <a:solidFill>
                  <a:prstClr val="white"/>
                </a:solidFill>
              </a:rPr>
              <a:t>le </a:t>
            </a:r>
            <a:r>
              <a:rPr lang="fr-FR" sz="1867" b="1" dirty="0" smtClean="0">
                <a:solidFill>
                  <a:prstClr val="white"/>
                </a:solidFill>
              </a:rPr>
              <a:t>6 août 2018</a:t>
            </a:r>
            <a:endParaRPr lang="fr-FR" sz="1867" b="1" dirty="0">
              <a:solidFill>
                <a:prstClr val="white"/>
              </a:solidFill>
            </a:endParaRPr>
          </a:p>
        </p:txBody>
      </p:sp>
    </p:spTree>
    <p:extLst>
      <p:ext uri="{BB962C8B-B14F-4D97-AF65-F5344CB8AC3E}">
        <p14:creationId xmlns:p14="http://schemas.microsoft.com/office/powerpoint/2010/main" val="954478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lstStyle/>
          <a:p>
            <a:r>
              <a:rPr lang="fr-CH" b="1" dirty="0" smtClean="0"/>
              <a:t>Agenda</a:t>
            </a:r>
            <a:endParaRPr lang="fr-CA"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t>2</a:t>
            </a:fld>
            <a:endParaRPr lang="en-US" dirty="0"/>
          </a:p>
        </p:txBody>
      </p:sp>
      <p:graphicFrame>
        <p:nvGraphicFramePr>
          <p:cNvPr id="6" name="Content Placeholder 5"/>
          <p:cNvGraphicFramePr>
            <a:graphicFrameLocks noGrp="1"/>
          </p:cNvGraphicFramePr>
          <p:nvPr>
            <p:ph idx="13"/>
            <p:extLst>
              <p:ext uri="{D42A27DB-BD31-4B8C-83A1-F6EECF244321}">
                <p14:modId xmlns:p14="http://schemas.microsoft.com/office/powerpoint/2010/main" val="1979795930"/>
              </p:ext>
            </p:extLst>
          </p:nvPr>
        </p:nvGraphicFramePr>
        <p:xfrm>
          <a:off x="720725" y="1801813"/>
          <a:ext cx="10750550" cy="2286000"/>
        </p:xfrm>
        <a:graphic>
          <a:graphicData uri="http://schemas.openxmlformats.org/drawingml/2006/table">
            <a:tbl>
              <a:tblPr bandRow="1">
                <a:tableStyleId>{5C22544A-7EE6-4342-B048-85BDC9FD1C3A}</a:tableStyleId>
              </a:tblPr>
              <a:tblGrid>
                <a:gridCol w="1561156"/>
                <a:gridCol w="9189394"/>
              </a:tblGrid>
              <a:tr h="370840">
                <a:tc>
                  <a:txBody>
                    <a:bodyPr/>
                    <a:lstStyle/>
                    <a:p>
                      <a:r>
                        <a:rPr lang="fr-CH" i="1" dirty="0" smtClean="0"/>
                        <a:t>15</a:t>
                      </a:r>
                      <a:r>
                        <a:rPr lang="fr-CH" i="1" baseline="0" dirty="0" smtClean="0"/>
                        <a:t> min</a:t>
                      </a:r>
                      <a:endParaRPr lang="en-US" i="1" dirty="0"/>
                    </a:p>
                  </a:txBody>
                  <a:tcPr/>
                </a:tc>
                <a:tc>
                  <a:txBody>
                    <a:bodyPr/>
                    <a:lstStyle/>
                    <a:p>
                      <a:r>
                        <a:rPr lang="fr-CH" dirty="0" smtClean="0"/>
                        <a:t>Introduction</a:t>
                      </a:r>
                      <a:r>
                        <a:rPr lang="fr-CH" baseline="0" dirty="0" smtClean="0"/>
                        <a:t> et Présentation des participants</a:t>
                      </a:r>
                      <a:endParaRPr lang="en-US" dirty="0"/>
                    </a:p>
                  </a:txBody>
                  <a:tcPr/>
                </a:tc>
              </a:tr>
              <a:tr h="370840">
                <a:tc>
                  <a:txBody>
                    <a:bodyPr/>
                    <a:lstStyle/>
                    <a:p>
                      <a:r>
                        <a:rPr lang="fr-CH" i="1" dirty="0" smtClean="0"/>
                        <a:t>45</a:t>
                      </a:r>
                      <a:r>
                        <a:rPr lang="fr-CH" i="1" baseline="0" dirty="0" smtClean="0"/>
                        <a:t> min</a:t>
                      </a:r>
                      <a:endParaRPr lang="en-US" i="1" dirty="0"/>
                    </a:p>
                  </a:txBody>
                  <a:tcPr/>
                </a:tc>
                <a:tc>
                  <a:txBody>
                    <a:bodyPr/>
                    <a:lstStyle/>
                    <a:p>
                      <a:r>
                        <a:rPr lang="fr-CH" dirty="0" smtClean="0"/>
                        <a:t>Risques</a:t>
                      </a:r>
                      <a:r>
                        <a:rPr lang="fr-CH" baseline="0" dirty="0" smtClean="0"/>
                        <a:t>  de gouvernance et gestion</a:t>
                      </a:r>
                      <a:endParaRPr lang="en-US" dirty="0"/>
                    </a:p>
                  </a:txBody>
                  <a:tcPr/>
                </a:tc>
              </a:tr>
              <a:tr h="370840">
                <a:tc>
                  <a:txBody>
                    <a:bodyPr/>
                    <a:lstStyle/>
                    <a:p>
                      <a:r>
                        <a:rPr lang="fr-CH" i="1" dirty="0" smtClean="0"/>
                        <a:t>45</a:t>
                      </a:r>
                      <a:r>
                        <a:rPr lang="fr-CH" i="1" baseline="0" dirty="0" smtClean="0"/>
                        <a:t> min</a:t>
                      </a:r>
                      <a:endParaRPr lang="en-US" i="1" dirty="0"/>
                    </a:p>
                  </a:txBody>
                  <a:tcPr/>
                </a:tc>
                <a:tc>
                  <a:txBody>
                    <a:bodyPr/>
                    <a:lstStyle/>
                    <a:p>
                      <a:r>
                        <a:rPr lang="fr-CH" dirty="0" smtClean="0"/>
                        <a:t>Risques</a:t>
                      </a:r>
                      <a:r>
                        <a:rPr lang="fr-CH" baseline="0" dirty="0" smtClean="0"/>
                        <a:t> programmatiques</a:t>
                      </a:r>
                      <a:endParaRPr lang="en-US" dirty="0"/>
                    </a:p>
                  </a:txBody>
                  <a:tcPr/>
                </a:tc>
              </a:tr>
              <a:tr h="370840">
                <a:tc>
                  <a:txBody>
                    <a:bodyPr/>
                    <a:lstStyle/>
                    <a:p>
                      <a:r>
                        <a:rPr lang="fr-CH" i="1" dirty="0" smtClean="0"/>
                        <a:t>45</a:t>
                      </a:r>
                      <a:r>
                        <a:rPr lang="fr-CH" i="1" baseline="0" dirty="0" smtClean="0"/>
                        <a:t> min</a:t>
                      </a:r>
                      <a:endParaRPr lang="en-US" i="1" dirty="0"/>
                    </a:p>
                  </a:txBody>
                  <a:tcPr/>
                </a:tc>
                <a:tc>
                  <a:txBody>
                    <a:bodyPr/>
                    <a:lstStyle/>
                    <a:p>
                      <a:r>
                        <a:rPr lang="fr-CH" dirty="0" smtClean="0"/>
                        <a:t>Risques</a:t>
                      </a:r>
                      <a:r>
                        <a:rPr lang="fr-CH" baseline="0" dirty="0" smtClean="0"/>
                        <a:t> financiers</a:t>
                      </a:r>
                      <a:endParaRPr lang="en-US" dirty="0"/>
                    </a:p>
                  </a:txBody>
                  <a:tcPr/>
                </a:tc>
              </a:tr>
              <a:tr h="370840">
                <a:tc>
                  <a:txBody>
                    <a:bodyPr/>
                    <a:lstStyle/>
                    <a:p>
                      <a:r>
                        <a:rPr lang="fr-CH" dirty="0" smtClean="0"/>
                        <a:t>15 min</a:t>
                      </a:r>
                      <a:endParaRPr lang="en-US" dirty="0"/>
                    </a:p>
                  </a:txBody>
                  <a:tcPr/>
                </a:tc>
                <a:tc>
                  <a:txBody>
                    <a:bodyPr/>
                    <a:lstStyle/>
                    <a:p>
                      <a:r>
                        <a:rPr lang="fr-CH" dirty="0" err="1" smtClean="0"/>
                        <a:t>Recap</a:t>
                      </a:r>
                      <a:endParaRPr lang="en-US" dirty="0"/>
                    </a:p>
                  </a:txBody>
                  <a:tcPr/>
                </a:tc>
              </a:tr>
            </a:tbl>
          </a:graphicData>
        </a:graphic>
      </p:graphicFrame>
      <p:sp>
        <p:nvSpPr>
          <p:cNvPr id="7" name="TextBox 6"/>
          <p:cNvSpPr txBox="1"/>
          <p:nvPr/>
        </p:nvSpPr>
        <p:spPr>
          <a:xfrm>
            <a:off x="922638" y="5733535"/>
            <a:ext cx="10659762" cy="276999"/>
          </a:xfrm>
          <a:prstGeom prst="rect">
            <a:avLst/>
          </a:prstGeom>
          <a:noFill/>
        </p:spPr>
        <p:txBody>
          <a:bodyPr wrap="square" rtlCol="0">
            <a:spAutoFit/>
          </a:bodyPr>
          <a:lstStyle/>
          <a:p>
            <a:r>
              <a:rPr lang="fr-CH" sz="1200" i="1" u="sng" dirty="0"/>
              <a:t>Note:</a:t>
            </a:r>
            <a:r>
              <a:rPr lang="fr-CH" sz="1200" i="1" dirty="0"/>
              <a:t> Les </a:t>
            </a:r>
            <a:r>
              <a:rPr lang="fr-CH" sz="1200" i="1" dirty="0" smtClean="0"/>
              <a:t>risques liés à la gestion des produits de santé seront discuté lors d’une session commune avec tous les </a:t>
            </a:r>
            <a:r>
              <a:rPr lang="fr-CH" sz="1200" i="1" dirty="0" err="1" smtClean="0"/>
              <a:t>PRs</a:t>
            </a:r>
            <a:r>
              <a:rPr lang="fr-CH" sz="1200" i="1" dirty="0" smtClean="0"/>
              <a:t> mardi après-midi</a:t>
            </a:r>
            <a:endParaRPr lang="en-US" sz="1200" i="1" dirty="0"/>
          </a:p>
        </p:txBody>
      </p:sp>
    </p:spTree>
    <p:extLst>
      <p:ext uri="{BB962C8B-B14F-4D97-AF65-F5344CB8AC3E}">
        <p14:creationId xmlns:p14="http://schemas.microsoft.com/office/powerpoint/2010/main" val="168874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lstStyle/>
          <a:p>
            <a:r>
              <a:rPr lang="en-US" b="1" dirty="0" smtClean="0"/>
              <a:t>But et </a:t>
            </a:r>
            <a:r>
              <a:rPr lang="fr-CA" b="1" dirty="0" smtClean="0"/>
              <a:t>objectifs</a:t>
            </a:r>
            <a:r>
              <a:rPr lang="en-US" b="1" dirty="0" smtClean="0"/>
              <a:t> </a:t>
            </a:r>
            <a:r>
              <a:rPr lang="fr-CA" b="1" dirty="0" smtClean="0"/>
              <a:t>principaux</a:t>
            </a:r>
            <a:r>
              <a:rPr lang="en-US" b="1" dirty="0" smtClean="0"/>
              <a:t> de </a:t>
            </a:r>
            <a:r>
              <a:rPr lang="fr-CA" b="1" dirty="0" smtClean="0"/>
              <a:t>l’atelier</a:t>
            </a:r>
            <a:endParaRPr lang="fr-CA"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3</a:t>
            </a:fld>
            <a:endParaRPr lang="en-US" dirty="0">
              <a:solidFill>
                <a:prstClr val="white">
                  <a:lumMod val="75000"/>
                </a:prstClr>
              </a:solidFill>
            </a:endParaRPr>
          </a:p>
        </p:txBody>
      </p:sp>
      <p:sp>
        <p:nvSpPr>
          <p:cNvPr id="5" name="Content Placeholder 4"/>
          <p:cNvSpPr>
            <a:spLocks noGrp="1"/>
          </p:cNvSpPr>
          <p:nvPr>
            <p:ph idx="13"/>
            <p:custDataLst>
              <p:tags r:id="rId3"/>
            </p:custDataLst>
          </p:nvPr>
        </p:nvSpPr>
        <p:spPr>
          <a:xfrm>
            <a:off x="465077" y="1122623"/>
            <a:ext cx="11117323" cy="5507024"/>
          </a:xfrm>
        </p:spPr>
        <p:txBody>
          <a:bodyPr>
            <a:normAutofit/>
          </a:bodyPr>
          <a:lstStyle/>
          <a:p>
            <a:pPr>
              <a:lnSpc>
                <a:spcPct val="100000"/>
              </a:lnSpc>
            </a:pPr>
            <a:r>
              <a:rPr lang="fr-CA" sz="2667" dirty="0"/>
              <a:t>Le Fonds mondial déploie des efforts considérables en matière de gestion des risques afin de mieux soutenir les responsables de la mise en œuvre des programmes de lutte contre les trois maladies. Dans le cadre de cette nouvelle approche, nous utiliserons l’atelier d’aujourd’hui pour:</a:t>
            </a:r>
          </a:p>
          <a:p>
            <a:pPr>
              <a:lnSpc>
                <a:spcPct val="100000"/>
              </a:lnSpc>
            </a:pPr>
            <a:endParaRPr lang="fr-CA" sz="1867" dirty="0"/>
          </a:p>
          <a:p>
            <a:pPr marL="609585" indent="-609585">
              <a:lnSpc>
                <a:spcPct val="100000"/>
              </a:lnSpc>
              <a:buFont typeface="+mj-lt"/>
              <a:buAutoNum type="arabicParenR"/>
            </a:pPr>
            <a:r>
              <a:rPr lang="fr-CA" sz="2667" dirty="0"/>
              <a:t>Identifier les risques clés qui pourraient nous empêcher de réaliser nos objectifs</a:t>
            </a:r>
          </a:p>
          <a:p>
            <a:pPr marL="609585" indent="-609585">
              <a:lnSpc>
                <a:spcPct val="100000"/>
              </a:lnSpc>
              <a:buFont typeface="+mj-lt"/>
              <a:buAutoNum type="arabicParenR"/>
            </a:pPr>
            <a:endParaRPr lang="fr-CA" sz="2667" dirty="0"/>
          </a:p>
          <a:p>
            <a:pPr marL="609585" indent="-609585">
              <a:lnSpc>
                <a:spcPct val="100000"/>
              </a:lnSpc>
              <a:buFont typeface="+mj-lt"/>
              <a:buAutoNum type="arabicParenR"/>
            </a:pPr>
            <a:r>
              <a:rPr lang="fr-CA" sz="2667" dirty="0"/>
              <a:t>Convenir des meilleures mesures d’atténuation pour réduire ces risques</a:t>
            </a:r>
          </a:p>
          <a:p>
            <a:pPr>
              <a:lnSpc>
                <a:spcPct val="100000"/>
              </a:lnSpc>
            </a:pPr>
            <a:endParaRPr lang="fr-CA" sz="2667" dirty="0"/>
          </a:p>
        </p:txBody>
      </p:sp>
    </p:spTree>
    <p:extLst>
      <p:ext uri="{BB962C8B-B14F-4D97-AF65-F5344CB8AC3E}">
        <p14:creationId xmlns:p14="http://schemas.microsoft.com/office/powerpoint/2010/main" val="90841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lstStyle/>
          <a:p>
            <a:r>
              <a:rPr lang="fr-FR" b="1" dirty="0"/>
              <a:t>Grille de </a:t>
            </a:r>
            <a:r>
              <a:rPr lang="fr-FR" b="1" dirty="0" smtClean="0"/>
              <a:t>détermination </a:t>
            </a:r>
            <a:r>
              <a:rPr lang="fr-FR" b="1" dirty="0"/>
              <a:t>du niveau de Risque</a:t>
            </a:r>
            <a:endParaRPr lang="fr-CA"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4</a:t>
            </a:fld>
            <a:endParaRPr lang="en-US" dirty="0">
              <a:solidFill>
                <a:prstClr val="white">
                  <a:lumMod val="75000"/>
                </a:prstClr>
              </a:solidFill>
            </a:endParaRPr>
          </a:p>
        </p:txBody>
      </p:sp>
      <p:graphicFrame>
        <p:nvGraphicFramePr>
          <p:cNvPr id="7" name="Table 6"/>
          <p:cNvGraphicFramePr>
            <a:graphicFrameLocks noGrp="1"/>
          </p:cNvGraphicFramePr>
          <p:nvPr/>
        </p:nvGraphicFramePr>
        <p:xfrm>
          <a:off x="2258840" y="2012626"/>
          <a:ext cx="7164474" cy="3021597"/>
        </p:xfrm>
        <a:graphic>
          <a:graphicData uri="http://schemas.openxmlformats.org/drawingml/2006/table">
            <a:tbl>
              <a:tblPr/>
              <a:tblGrid>
                <a:gridCol w="496335"/>
                <a:gridCol w="1306461"/>
                <a:gridCol w="1229038"/>
                <a:gridCol w="1674564"/>
                <a:gridCol w="1229038"/>
                <a:gridCol w="1229038"/>
              </a:tblGrid>
              <a:tr h="440984">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1400" b="1" i="0" u="none" strike="noStrike">
                          <a:solidFill>
                            <a:srgbClr val="000000"/>
                          </a:solidFill>
                          <a:effectLst/>
                          <a:latin typeface="Calibri" panose="020F0502020204030204" pitchFamily="34" charset="0"/>
                        </a:rPr>
                        <a:t>Gravité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09253">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dirty="0">
                          <a:solidFill>
                            <a:srgbClr val="000000"/>
                          </a:solidFill>
                          <a:effectLst/>
                          <a:latin typeface="Calibri" panose="020F0502020204030204" pitchFamily="34" charset="0"/>
                        </a:rPr>
                        <a:t>4: Critique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dirty="0">
                          <a:solidFill>
                            <a:srgbClr val="000000"/>
                          </a:solidFill>
                          <a:effectLst/>
                          <a:latin typeface="Calibri" panose="020F0502020204030204" pitchFamily="34" charset="0"/>
                        </a:rPr>
                        <a:t>3: Majeure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effectLst/>
                          <a:latin typeface="Calibri" panose="020F0502020204030204" pitchFamily="34" charset="0"/>
                        </a:rPr>
                        <a:t>2: Modérée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1" u="none" strike="noStrike">
                          <a:solidFill>
                            <a:srgbClr val="000000"/>
                          </a:solidFill>
                          <a:effectLst/>
                          <a:latin typeface="Calibri" panose="020F0502020204030204" pitchFamily="34" charset="0"/>
                        </a:rPr>
                        <a:t>1: Mineure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7416">
                <a:tc rowSpan="4">
                  <a:txBody>
                    <a:bodyPr/>
                    <a:lstStyle/>
                    <a:p>
                      <a:pPr algn="ctr" fontAlgn="ctr"/>
                      <a:r>
                        <a:rPr lang="en-US" sz="1400" b="1" i="0" u="none" strike="noStrike" dirty="0" err="1">
                          <a:solidFill>
                            <a:srgbClr val="000000"/>
                          </a:solidFill>
                          <a:effectLst/>
                          <a:latin typeface="Calibri" panose="020F0502020204030204" pitchFamily="34" charset="0"/>
                        </a:rPr>
                        <a:t>Probabilité</a:t>
                      </a:r>
                      <a:endParaRPr lang="en-US" sz="1400" b="1" i="0" u="none" strike="noStrike" dirty="0">
                        <a:solidFill>
                          <a:srgbClr val="000000"/>
                        </a:solidFill>
                        <a:effectLst/>
                        <a:latin typeface="Calibri" panose="020F0502020204030204" pitchFamily="34" charset="0"/>
                      </a:endParaRP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b"/>
                      <a:r>
                        <a:rPr lang="en-US" sz="1400" b="0" i="1" u="none" strike="noStrike" dirty="0" smtClean="0">
                          <a:solidFill>
                            <a:srgbClr val="000000"/>
                          </a:solidFill>
                          <a:effectLst/>
                          <a:latin typeface="Calibri" panose="020F0502020204030204" pitchFamily="34" charset="0"/>
                        </a:rPr>
                        <a:t> 4</a:t>
                      </a:r>
                      <a:r>
                        <a:rPr lang="en-US" sz="1400" b="0" i="1" u="none" strike="noStrike" dirty="0">
                          <a:solidFill>
                            <a:srgbClr val="000000"/>
                          </a:solidFill>
                          <a:effectLst/>
                          <a:latin typeface="Calibri" panose="020F0502020204030204" pitchFamily="34" charset="0"/>
                        </a:rPr>
                        <a:t>: </a:t>
                      </a:r>
                      <a:r>
                        <a:rPr lang="en-US" sz="1400" b="0" i="1" u="none" strike="noStrike" dirty="0" err="1">
                          <a:solidFill>
                            <a:srgbClr val="000000"/>
                          </a:solidFill>
                          <a:effectLst/>
                          <a:latin typeface="Calibri" panose="020F0502020204030204" pitchFamily="34" charset="0"/>
                        </a:rPr>
                        <a:t>Certaine</a:t>
                      </a:r>
                      <a:endParaRPr lang="en-US" sz="1400" b="0" i="1"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Calibri" panose="020F0502020204030204" pitchFamily="34" charset="0"/>
                        </a:rPr>
                        <a:t>Très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élevé</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400" b="0" i="0" u="none" strike="noStrike" dirty="0" err="1">
                          <a:solidFill>
                            <a:srgbClr val="000000"/>
                          </a:solidFill>
                          <a:effectLst/>
                          <a:latin typeface="Calibri" panose="020F0502020204030204" pitchFamily="34" charset="0"/>
                        </a:rPr>
                        <a:t>Très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élevé</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400" b="0" i="0" u="none" strike="noStrike" dirty="0" err="1">
                          <a:solidFill>
                            <a:srgbClr val="000000"/>
                          </a:solidFill>
                          <a:effectLst/>
                          <a:latin typeface="Calibri" panose="020F0502020204030204" pitchFamily="34" charset="0"/>
                        </a:rPr>
                        <a:t>Elevé</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0" i="0" u="none" strike="noStrike" dirty="0" err="1">
                          <a:solidFill>
                            <a:srgbClr val="000000"/>
                          </a:solidFill>
                          <a:effectLst/>
                          <a:latin typeface="Calibri" panose="020F0502020204030204" pitchFamily="34" charset="0"/>
                        </a:rPr>
                        <a:t>Moyen</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70808">
                <a:tc vMerge="1">
                  <a:txBody>
                    <a:bodyPr/>
                    <a:lstStyle/>
                    <a:p>
                      <a:endParaRPr lang="en-US"/>
                    </a:p>
                  </a:txBody>
                  <a:tcPr/>
                </a:tc>
                <a:tc>
                  <a:txBody>
                    <a:bodyPr/>
                    <a:lstStyle/>
                    <a:p>
                      <a:pPr lvl="0" algn="l" fontAlgn="b"/>
                      <a:r>
                        <a:rPr lang="en-US" sz="1400" b="0" i="1" u="none" strike="noStrike" dirty="0" smtClean="0">
                          <a:solidFill>
                            <a:srgbClr val="000000"/>
                          </a:solidFill>
                          <a:effectLst/>
                          <a:latin typeface="Calibri" panose="020F0502020204030204" pitchFamily="34" charset="0"/>
                        </a:rPr>
                        <a:t> 3</a:t>
                      </a:r>
                      <a:r>
                        <a:rPr lang="en-US" sz="1400" b="0" i="1" u="none" strike="noStrike" dirty="0">
                          <a:solidFill>
                            <a:srgbClr val="000000"/>
                          </a:solidFill>
                          <a:effectLst/>
                          <a:latin typeface="Calibri" panose="020F0502020204030204" pitchFamily="34" charset="0"/>
                        </a:rPr>
                        <a:t>: Probable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Très élevé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400" b="0" i="0" u="none" strike="noStrike" dirty="0" err="1">
                          <a:solidFill>
                            <a:srgbClr val="000000"/>
                          </a:solidFill>
                          <a:effectLst/>
                          <a:latin typeface="Calibri" panose="020F0502020204030204" pitchFamily="34" charset="0"/>
                        </a:rPr>
                        <a:t>Elevé</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0" i="0" u="none" strike="noStrike" dirty="0" err="1">
                          <a:solidFill>
                            <a:srgbClr val="000000"/>
                          </a:solidFill>
                          <a:effectLst/>
                          <a:latin typeface="Calibri" panose="020F0502020204030204" pitchFamily="34" charset="0"/>
                        </a:rPr>
                        <a:t>Moyen</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lvl="0" indent="0" algn="ctr" defTabSz="609585" rtl="0" eaLnBrk="1" fontAlgn="b" latinLnBrk="0" hangingPunct="1">
                        <a:lnSpc>
                          <a:spcPct val="100000"/>
                        </a:lnSpc>
                        <a:spcBef>
                          <a:spcPts val="0"/>
                        </a:spcBef>
                        <a:spcAft>
                          <a:spcPts val="0"/>
                        </a:spcAft>
                        <a:buClrTx/>
                        <a:buSzTx/>
                        <a:buFontTx/>
                        <a:buNone/>
                        <a:tabLst/>
                        <a:defRPr/>
                      </a:pPr>
                      <a:r>
                        <a:rPr lang="en-US" sz="1400" b="0" i="0" u="none" strike="noStrike" dirty="0" err="1" smtClean="0">
                          <a:solidFill>
                            <a:srgbClr val="000000"/>
                          </a:solidFill>
                          <a:effectLst/>
                          <a:latin typeface="Calibri" panose="020F0502020204030204" pitchFamily="34" charset="0"/>
                        </a:rPr>
                        <a:t>Faible</a:t>
                      </a:r>
                      <a:endParaRPr lang="en-US" sz="1400" b="0" i="0" u="none" strike="noStrike" dirty="0" smtClean="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96391">
                <a:tc vMerge="1">
                  <a:txBody>
                    <a:bodyPr/>
                    <a:lstStyle/>
                    <a:p>
                      <a:endParaRPr lang="en-US"/>
                    </a:p>
                  </a:txBody>
                  <a:tcPr/>
                </a:tc>
                <a:tc>
                  <a:txBody>
                    <a:bodyPr/>
                    <a:lstStyle/>
                    <a:p>
                      <a:pPr lvl="0" algn="l" fontAlgn="b"/>
                      <a:r>
                        <a:rPr lang="en-US" sz="1400" b="0" i="1" u="none" strike="noStrike" dirty="0" smtClean="0">
                          <a:solidFill>
                            <a:srgbClr val="000000"/>
                          </a:solidFill>
                          <a:effectLst/>
                          <a:latin typeface="Calibri" panose="020F0502020204030204" pitchFamily="34" charset="0"/>
                        </a:rPr>
                        <a:t> 2</a:t>
                      </a:r>
                      <a:r>
                        <a:rPr lang="en-US" sz="1400" b="0" i="1" u="none" strike="noStrike" dirty="0">
                          <a:solidFill>
                            <a:srgbClr val="000000"/>
                          </a:solidFill>
                          <a:effectLst/>
                          <a:latin typeface="Calibri" panose="020F0502020204030204" pitchFamily="34" charset="0"/>
                        </a:rPr>
                        <a:t>: </a:t>
                      </a:r>
                      <a:r>
                        <a:rPr lang="en-US" sz="1400" b="0" i="1" u="none" strike="noStrike" dirty="0" err="1">
                          <a:solidFill>
                            <a:srgbClr val="000000"/>
                          </a:solidFill>
                          <a:effectLst/>
                          <a:latin typeface="Calibri" panose="020F0502020204030204" pitchFamily="34" charset="0"/>
                        </a:rPr>
                        <a:t>Peu</a:t>
                      </a:r>
                      <a:r>
                        <a:rPr lang="en-US" sz="1400" b="0" i="1" u="none" strike="noStrike" dirty="0">
                          <a:solidFill>
                            <a:srgbClr val="000000"/>
                          </a:solidFill>
                          <a:effectLst/>
                          <a:latin typeface="Calibri" panose="020F0502020204030204" pitchFamily="34" charset="0"/>
                        </a:rPr>
                        <a:t> probable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Calibri" panose="020F0502020204030204" pitchFamily="34" charset="0"/>
                        </a:rPr>
                        <a:t>Elevé</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0" i="0" u="none" strike="noStrike" dirty="0" err="1">
                          <a:solidFill>
                            <a:srgbClr val="000000"/>
                          </a:solidFill>
                          <a:effectLst/>
                          <a:latin typeface="Calibri" panose="020F0502020204030204" pitchFamily="34" charset="0"/>
                        </a:rPr>
                        <a:t>Moyen</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err="1" smtClean="0">
                          <a:solidFill>
                            <a:srgbClr val="000000"/>
                          </a:solidFill>
                          <a:effectLst/>
                          <a:latin typeface="Calibri" panose="020F0502020204030204" pitchFamily="34" charset="0"/>
                        </a:rPr>
                        <a:t>F</a:t>
                      </a:r>
                      <a:r>
                        <a:rPr lang="en-US" sz="1400" b="0" i="0" u="none" strike="noStrike" smtClean="0">
                          <a:solidFill>
                            <a:srgbClr val="000000"/>
                          </a:solidFill>
                          <a:effectLst/>
                          <a:latin typeface="Calibri" panose="020F0502020204030204" pitchFamily="34" charset="0"/>
                        </a:rPr>
                        <a:t>aible</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dirty="0" err="1">
                          <a:solidFill>
                            <a:srgbClr val="000000"/>
                          </a:solidFill>
                          <a:effectLst/>
                          <a:latin typeface="Calibri" panose="020F0502020204030204" pitchFamily="34" charset="0"/>
                        </a:rPr>
                        <a:t>Faible</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76745">
                <a:tc vMerge="1">
                  <a:txBody>
                    <a:bodyPr/>
                    <a:lstStyle/>
                    <a:p>
                      <a:endParaRPr lang="en-US"/>
                    </a:p>
                  </a:txBody>
                  <a:tcPr/>
                </a:tc>
                <a:tc>
                  <a:txBody>
                    <a:bodyPr/>
                    <a:lstStyle/>
                    <a:p>
                      <a:pPr lvl="0" algn="l" fontAlgn="b"/>
                      <a:r>
                        <a:rPr lang="en-US" sz="1400" b="0" i="1" u="none" strike="noStrike" dirty="0" smtClean="0">
                          <a:solidFill>
                            <a:srgbClr val="000000"/>
                          </a:solidFill>
                          <a:effectLst/>
                          <a:latin typeface="Calibri" panose="020F0502020204030204" pitchFamily="34" charset="0"/>
                        </a:rPr>
                        <a:t> 1</a:t>
                      </a:r>
                      <a:r>
                        <a:rPr lang="en-US" sz="1400" b="0" i="1" u="none" strike="noStrike" dirty="0">
                          <a:solidFill>
                            <a:srgbClr val="000000"/>
                          </a:solidFill>
                          <a:effectLst/>
                          <a:latin typeface="Calibri" panose="020F0502020204030204" pitchFamily="34" charset="0"/>
                        </a:rPr>
                        <a:t>: Rare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Calibri" panose="020F0502020204030204" pitchFamily="34" charset="0"/>
                        </a:rPr>
                        <a:t>Moyen</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err="1">
                          <a:solidFill>
                            <a:srgbClr val="000000"/>
                          </a:solidFill>
                          <a:effectLst/>
                          <a:latin typeface="Calibri" panose="020F0502020204030204" pitchFamily="34" charset="0"/>
                        </a:rPr>
                        <a:t>Moyen</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err="1">
                          <a:solidFill>
                            <a:srgbClr val="000000"/>
                          </a:solidFill>
                          <a:effectLst/>
                          <a:latin typeface="Calibri" panose="020F0502020204030204" pitchFamily="34" charset="0"/>
                        </a:rPr>
                        <a:t>Faible</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400" b="0" i="0" u="none" strike="noStrike" dirty="0" err="1">
                          <a:solidFill>
                            <a:srgbClr val="000000"/>
                          </a:solidFill>
                          <a:effectLst/>
                          <a:latin typeface="Calibri" panose="020F0502020204030204" pitchFamily="34" charset="0"/>
                        </a:rPr>
                        <a:t>Faible</a:t>
                      </a:r>
                      <a:endParaRPr lang="en-US"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3164285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normAutofit fontScale="90000"/>
          </a:bodyPr>
          <a:lstStyle/>
          <a:p>
            <a:r>
              <a:rPr lang="en-US" b="1" dirty="0" err="1" smtClean="0"/>
              <a:t>Risques</a:t>
            </a:r>
            <a:r>
              <a:rPr lang="en-US" b="1" dirty="0" smtClean="0"/>
              <a:t> </a:t>
            </a:r>
            <a:r>
              <a:rPr lang="en-US" b="1" dirty="0" err="1" smtClean="0"/>
              <a:t>liés</a:t>
            </a:r>
            <a:r>
              <a:rPr lang="en-US" b="1" dirty="0" smtClean="0"/>
              <a:t> à la </a:t>
            </a:r>
            <a:r>
              <a:rPr lang="en-US" b="1" dirty="0" err="1" smtClean="0"/>
              <a:t>gouvernance</a:t>
            </a:r>
            <a:r>
              <a:rPr lang="en-US" b="1" dirty="0" smtClean="0"/>
              <a:t>, au </a:t>
            </a:r>
            <a:r>
              <a:rPr lang="en-US" b="1" dirty="0" err="1" smtClean="0"/>
              <a:t>suivi</a:t>
            </a:r>
            <a:r>
              <a:rPr lang="en-US" b="1" dirty="0" smtClean="0"/>
              <a:t> </a:t>
            </a:r>
            <a:r>
              <a:rPr lang="en-US" b="1" dirty="0" err="1" smtClean="0"/>
              <a:t>stratégique</a:t>
            </a:r>
            <a:r>
              <a:rPr lang="en-US" b="1" dirty="0" smtClean="0"/>
              <a:t> et à la </a:t>
            </a:r>
            <a:r>
              <a:rPr lang="en-US" b="1" dirty="0" err="1" smtClean="0"/>
              <a:t>gestion</a:t>
            </a:r>
            <a:r>
              <a:rPr lang="en-US" b="1" dirty="0" smtClean="0"/>
              <a:t> </a:t>
            </a:r>
            <a:endParaRPr lang="en-US"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5</a:t>
            </a:fld>
            <a:endParaRPr lang="en-US" dirty="0">
              <a:solidFill>
                <a:prstClr val="white">
                  <a:lumMod val="75000"/>
                </a:prstClr>
              </a:solidFill>
            </a:endParaRPr>
          </a:p>
        </p:txBody>
      </p:sp>
      <p:graphicFrame>
        <p:nvGraphicFramePr>
          <p:cNvPr id="5" name="Table 4"/>
          <p:cNvGraphicFramePr>
            <a:graphicFrameLocks noGrp="1"/>
          </p:cNvGraphicFramePr>
          <p:nvPr/>
        </p:nvGraphicFramePr>
        <p:xfrm>
          <a:off x="388566" y="1566345"/>
          <a:ext cx="10545324" cy="3571875"/>
        </p:xfrm>
        <a:graphic>
          <a:graphicData uri="http://schemas.openxmlformats.org/drawingml/2006/table">
            <a:tbl>
              <a:tblPr/>
              <a:tblGrid>
                <a:gridCol w="3582968"/>
                <a:gridCol w="3481178"/>
                <a:gridCol w="3481178"/>
              </a:tblGrid>
              <a:tr h="552450">
                <a:tc>
                  <a:txBody>
                    <a:bodyPr/>
                    <a:lstStyle/>
                    <a:p>
                      <a:pPr algn="l" fontAlgn="ctr"/>
                      <a:r>
                        <a:rPr lang="fr-FR" sz="1200" b="1" i="0" u="none" strike="noStrike" dirty="0">
                          <a:solidFill>
                            <a:srgbClr val="000000"/>
                          </a:solidFill>
                          <a:effectLst/>
                          <a:latin typeface="+mn-lt"/>
                        </a:rPr>
                        <a:t>4. Risques liés à la gouvernance, au suivi stratégique et à la gestion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200" b="1" i="0" u="none" strike="noStrike">
                          <a:solidFill>
                            <a:srgbClr val="000000"/>
                          </a:solidFill>
                          <a:effectLst/>
                          <a:latin typeface="+mn-lt"/>
                        </a:rPr>
                        <a:t>Causes profondes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200" b="1" i="0" u="none" strike="noStrike" dirty="0" err="1">
                          <a:solidFill>
                            <a:srgbClr val="000000"/>
                          </a:solidFill>
                          <a:effectLst/>
                          <a:latin typeface="+mn-lt"/>
                        </a:rPr>
                        <a:t>Mesures</a:t>
                      </a:r>
                      <a:r>
                        <a:rPr lang="en-US" sz="1200" b="1" i="0" u="none" strike="noStrike" dirty="0">
                          <a:solidFill>
                            <a:srgbClr val="000000"/>
                          </a:solidFill>
                          <a:effectLst/>
                          <a:latin typeface="+mn-lt"/>
                        </a:rPr>
                        <a:t> </a:t>
                      </a:r>
                      <a:r>
                        <a:rPr lang="en-US" sz="1200" b="1" i="0" u="none" strike="noStrike" dirty="0" err="1">
                          <a:solidFill>
                            <a:srgbClr val="000000"/>
                          </a:solidFill>
                          <a:effectLst/>
                          <a:latin typeface="+mn-lt"/>
                        </a:rPr>
                        <a:t>d’atténuation</a:t>
                      </a:r>
                      <a:endParaRPr lang="en-US" sz="1200" b="1" i="0" u="none" strike="noStrike" dirty="0">
                        <a:solidFill>
                          <a:srgbClr val="000000"/>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809625">
                <a:tc>
                  <a:txBody>
                    <a:bodyPr/>
                    <a:lstStyle/>
                    <a:p>
                      <a:pPr algn="l" fontAlgn="ctr"/>
                      <a:r>
                        <a:rPr lang="fr-FR" sz="1200" b="1" i="0" u="none" strike="noStrike" dirty="0" smtClean="0">
                          <a:solidFill>
                            <a:srgbClr val="000000"/>
                          </a:solidFill>
                          <a:effectLst/>
                          <a:latin typeface="+mn-lt"/>
                        </a:rPr>
                        <a:t>4.1 </a:t>
                      </a:r>
                      <a:r>
                        <a:rPr lang="fr-FR" sz="1200" b="1" i="0" u="none" strike="noStrike" dirty="0">
                          <a:solidFill>
                            <a:srgbClr val="000000"/>
                          </a:solidFill>
                          <a:effectLst/>
                          <a:latin typeface="+mn-lt"/>
                        </a:rPr>
                        <a:t>Risques liés à la gouvernance, au suivi stratégique et à la gestion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sz="1200" b="0" i="0" u="none" strike="noStrike" dirty="0">
                        <a:solidFill>
                          <a:srgbClr val="000000"/>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8675">
                <a:tc>
                  <a:txBody>
                    <a:bodyPr/>
                    <a:lstStyle/>
                    <a:p>
                      <a:pPr algn="l" fontAlgn="ctr"/>
                      <a:r>
                        <a:rPr lang="fr-FR" sz="1200" b="1" i="0" u="none" strike="noStrike" dirty="0">
                          <a:solidFill>
                            <a:srgbClr val="000000"/>
                          </a:solidFill>
                          <a:effectLst/>
                          <a:latin typeface="+mn-lt"/>
                        </a:rPr>
                        <a:t>4.2 Gestion du programme inefficace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algn="l" defTabSz="609585" rtl="0" eaLnBrk="1" fontAlgn="ctr" latinLnBrk="0" hangingPunct="1"/>
                      <a:r>
                        <a:rPr lang="fr-FR" sz="1200" b="0" i="0" u="none" strike="noStrike" kern="1200" dirty="0">
                          <a:solidFill>
                            <a:srgbClr val="000000"/>
                          </a:solidFill>
                          <a:effectLst/>
                          <a:latin typeface="+mn-lt"/>
                          <a:ea typeface="+mn-ea"/>
                          <a:cs typeface="+mn-cs"/>
                        </a:rPr>
                        <a:t>Les outils de collecte d’information actuels dont dispose le PR ne sont pas encore adaptés pour collecter les informations nécessaires aux rapports périodiques des SR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09585" rtl="0" eaLnBrk="1" fontAlgn="ctr" latinLnBrk="0" hangingPunct="1"/>
                      <a:r>
                        <a:rPr lang="fr-FR" sz="1200" b="0" i="0" u="none" strike="noStrike" kern="1200" dirty="0">
                          <a:solidFill>
                            <a:srgbClr val="000000"/>
                          </a:solidFill>
                          <a:effectLst/>
                          <a:latin typeface="+mn-lt"/>
                          <a:ea typeface="+mn-ea"/>
                          <a:cs typeface="+mn-cs"/>
                        </a:rPr>
                        <a:t>Elaboration des cadres de performance adaptés pour chaque SR pour le rapport et à intégrer au contrat entre PR et SR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1125">
                <a:tc>
                  <a:txBody>
                    <a:bodyPr/>
                    <a:lstStyle/>
                    <a:p>
                      <a:pPr algn="l" fontAlgn="ctr"/>
                      <a:r>
                        <a:rPr lang="fr-FR" sz="1200" b="1" i="0" u="none" strike="noStrike" dirty="0">
                          <a:solidFill>
                            <a:srgbClr val="000000"/>
                          </a:solidFill>
                          <a:effectLst/>
                          <a:latin typeface="+mn-lt"/>
                        </a:rPr>
                        <a:t>4.3 Coordination du programme et supervision des sous-récipiendaires inadéquates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algn="l" defTabSz="609585" rtl="0" eaLnBrk="1" fontAlgn="ctr" latinLnBrk="0" hangingPunct="1"/>
                      <a:r>
                        <a:rPr lang="fr-FR" sz="1200" b="0" i="0" u="none" strike="noStrike" kern="1200" dirty="0">
                          <a:solidFill>
                            <a:srgbClr val="000000"/>
                          </a:solidFill>
                          <a:effectLst/>
                          <a:latin typeface="+mn-lt"/>
                          <a:ea typeface="+mn-ea"/>
                          <a:cs typeface="+mn-cs"/>
                        </a:rPr>
                        <a:t>Absence de plan de supervision des SR par le PR précisant la fréquence et/ou les modalités de communications, des visites de sites ou autres activités de vérification de programmes du PR (comme les audits des SR).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09585" rtl="0" eaLnBrk="1" fontAlgn="ctr" latinLnBrk="0" hangingPunct="1"/>
                      <a:r>
                        <a:rPr lang="fr-FR" sz="1200" b="0" i="0" u="none" strike="noStrike" kern="1200" dirty="0">
                          <a:solidFill>
                            <a:srgbClr val="000000"/>
                          </a:solidFill>
                          <a:effectLst/>
                          <a:latin typeface="+mn-lt"/>
                          <a:ea typeface="+mn-ea"/>
                          <a:cs typeface="+mn-cs"/>
                        </a:rPr>
                        <a:t>Elaboration du plan de supervision des SR par le PR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0514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normAutofit/>
          </a:bodyPr>
          <a:lstStyle/>
          <a:p>
            <a:r>
              <a:rPr lang="en-US" b="1" dirty="0" err="1" smtClean="0"/>
              <a:t>Risques</a:t>
            </a:r>
            <a:r>
              <a:rPr lang="en-US" b="1" dirty="0" smtClean="0"/>
              <a:t> </a:t>
            </a:r>
            <a:r>
              <a:rPr lang="en-US" b="1" dirty="0" err="1" smtClean="0"/>
              <a:t>Programmatiques</a:t>
            </a:r>
            <a:r>
              <a:rPr lang="en-US" b="1" dirty="0" smtClean="0"/>
              <a:t> et </a:t>
            </a:r>
            <a:r>
              <a:rPr lang="en-US" b="1" dirty="0" err="1" smtClean="0"/>
              <a:t>liés</a:t>
            </a:r>
            <a:r>
              <a:rPr lang="en-US" b="1" dirty="0" smtClean="0"/>
              <a:t> au S&amp;É</a:t>
            </a:r>
            <a:endParaRPr lang="en-US"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6</a:t>
            </a:fld>
            <a:endParaRPr lang="en-US" dirty="0">
              <a:solidFill>
                <a:prstClr val="white">
                  <a:lumMod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901822921"/>
              </p:ext>
            </p:extLst>
          </p:nvPr>
        </p:nvGraphicFramePr>
        <p:xfrm>
          <a:off x="330701" y="1075040"/>
          <a:ext cx="11251699" cy="5088987"/>
        </p:xfrm>
        <a:graphic>
          <a:graphicData uri="http://schemas.openxmlformats.org/drawingml/2006/table">
            <a:tbl>
              <a:tblPr/>
              <a:tblGrid>
                <a:gridCol w="2846839"/>
                <a:gridCol w="4034790"/>
                <a:gridCol w="4370070"/>
              </a:tblGrid>
              <a:tr h="270574">
                <a:tc>
                  <a:txBody>
                    <a:bodyPr/>
                    <a:lstStyle/>
                    <a:p>
                      <a:pPr algn="ctr" fontAlgn="ctr"/>
                      <a:r>
                        <a:rPr lang="fr-FR" sz="1200" b="1" i="0" u="none" strike="noStrike" dirty="0">
                          <a:solidFill>
                            <a:srgbClr val="000000"/>
                          </a:solidFill>
                          <a:effectLst/>
                          <a:latin typeface="+mn-lt"/>
                        </a:rPr>
                        <a:t>1. Risques programmatiques et liés au suivi et à l'évaluation</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marL="0" marR="0" lvl="0" indent="0" algn="ctr" defTabSz="609585" rtl="0" eaLnBrk="1" fontAlgn="ctr" latinLnBrk="0" hangingPunct="1">
                        <a:lnSpc>
                          <a:spcPct val="100000"/>
                        </a:lnSpc>
                        <a:spcBef>
                          <a:spcPts val="0"/>
                        </a:spcBef>
                        <a:spcAft>
                          <a:spcPts val="0"/>
                        </a:spcAft>
                        <a:buClrTx/>
                        <a:buSzTx/>
                        <a:buFontTx/>
                        <a:buNone/>
                        <a:tabLst/>
                        <a:defRPr/>
                      </a:pPr>
                      <a:r>
                        <a:rPr lang="fr-CH" sz="1200" b="1" i="0" u="none" strike="noStrike" dirty="0" smtClean="0">
                          <a:solidFill>
                            <a:srgbClr val="000000"/>
                          </a:solidFill>
                          <a:effectLst/>
                          <a:latin typeface="+mn-lt"/>
                        </a:rPr>
                        <a:t>Causes Profondes</a:t>
                      </a:r>
                      <a:endParaRPr lang="en-US" sz="1200" b="1" i="0" u="none" strike="noStrike" dirty="0">
                        <a:solidFill>
                          <a:srgbClr val="000000"/>
                        </a:solidFill>
                        <a:effectLst/>
                        <a:latin typeface="+mn-lt"/>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fr-CH" sz="1200" b="1" i="0" u="none" strike="noStrike" dirty="0" smtClean="0">
                          <a:solidFill>
                            <a:srgbClr val="000000"/>
                          </a:solidFill>
                          <a:effectLst/>
                          <a:latin typeface="+mn-lt"/>
                        </a:rPr>
                        <a:t>Mesure</a:t>
                      </a:r>
                      <a:r>
                        <a:rPr lang="fr-CH" sz="1200" b="1" i="0" u="none" strike="noStrike" baseline="0" dirty="0" smtClean="0">
                          <a:solidFill>
                            <a:srgbClr val="000000"/>
                          </a:solidFill>
                          <a:effectLst/>
                          <a:latin typeface="+mn-lt"/>
                        </a:rPr>
                        <a:t> d’atténuation</a:t>
                      </a:r>
                      <a:endParaRPr lang="en-US" sz="1200" b="1" i="0" u="none" strike="noStrike" dirty="0">
                        <a:solidFill>
                          <a:srgbClr val="000000"/>
                        </a:solidFill>
                        <a:effectLst/>
                        <a:latin typeface="+mn-lt"/>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833191">
                <a:tc>
                  <a:txBody>
                    <a:bodyPr/>
                    <a:lstStyle/>
                    <a:p>
                      <a:pPr algn="l" fontAlgn="ctr"/>
                      <a:r>
                        <a:rPr lang="fr-FR" sz="1200" b="1" i="0" u="none" strike="noStrike" dirty="0">
                          <a:solidFill>
                            <a:srgbClr val="000000"/>
                          </a:solidFill>
                          <a:effectLst/>
                          <a:latin typeface="+mn-lt"/>
                        </a:rPr>
                        <a:t>1.1 Conception et/ou pertinence du programme </a:t>
                      </a:r>
                      <a:r>
                        <a:rPr lang="fr-FR" sz="1200" b="1" i="0" u="none" strike="noStrike" dirty="0" smtClean="0">
                          <a:solidFill>
                            <a:srgbClr val="000000"/>
                          </a:solidFill>
                          <a:effectLst/>
                          <a:latin typeface="+mn-lt"/>
                        </a:rPr>
                        <a:t>inadéquate</a:t>
                      </a:r>
                      <a:endParaRPr lang="fr-FR" sz="1200" b="1" i="0" u="none" strike="noStrike" dirty="0">
                        <a:solidFill>
                          <a:srgbClr val="000000"/>
                        </a:solidFill>
                        <a:effectLst/>
                        <a:latin typeface="+mn-lt"/>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mn-lt"/>
                        </a:rPr>
                        <a:t>Inadéquation entre les cibles du programme et le </a:t>
                      </a:r>
                      <a:r>
                        <a:rPr lang="fr-FR" sz="1200" b="0" i="0" u="none" strike="noStrike" dirty="0" smtClean="0">
                          <a:solidFill>
                            <a:srgbClr val="000000"/>
                          </a:solidFill>
                          <a:effectLst/>
                          <a:latin typeface="+mn-lt"/>
                        </a:rPr>
                        <a:t>CNS:</a:t>
                      </a:r>
                    </a:p>
                    <a:p>
                      <a:pPr marL="0" marR="0" lvl="0" indent="0" algn="l" defTabSz="609585" rtl="0" eaLnBrk="1" fontAlgn="ctr" latinLnBrk="0" hangingPunct="1">
                        <a:lnSpc>
                          <a:spcPct val="100000"/>
                        </a:lnSpc>
                        <a:spcBef>
                          <a:spcPts val="0"/>
                        </a:spcBef>
                        <a:spcAft>
                          <a:spcPts val="0"/>
                        </a:spcAft>
                        <a:buClrTx/>
                        <a:buSzTx/>
                        <a:buFontTx/>
                        <a:buNone/>
                        <a:tabLst/>
                        <a:defRPr/>
                      </a:pPr>
                      <a:r>
                        <a:rPr lang="fr-FR" sz="1200" b="0" i="0" u="none" strike="noStrike" dirty="0" smtClean="0">
                          <a:solidFill>
                            <a:srgbClr val="000000"/>
                          </a:solidFill>
                          <a:effectLst/>
                          <a:latin typeface="+mn-lt"/>
                        </a:rPr>
                        <a:t>Les interventions et les cibles sélectionnées sont en dessous des cibles du Plan stratégique national (PSN) qui a été élaboré à posteriori</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200" b="0" i="0" u="none" strike="noStrike" dirty="0" smtClean="0">
                          <a:solidFill>
                            <a:srgbClr val="000000"/>
                          </a:solidFill>
                          <a:effectLst/>
                          <a:latin typeface="+mn-lt"/>
                        </a:rPr>
                        <a:t>Revue </a:t>
                      </a:r>
                      <a:r>
                        <a:rPr lang="fr-FR" sz="1200" b="0" i="0" u="none" strike="noStrike" dirty="0">
                          <a:solidFill>
                            <a:srgbClr val="000000"/>
                          </a:solidFill>
                          <a:effectLst/>
                          <a:latin typeface="+mn-lt"/>
                        </a:rPr>
                        <a:t>de la subvention à mi-parcours ainsi que des cibles du cadre de performance  (Non atteinte des </a:t>
                      </a:r>
                      <a:r>
                        <a:rPr lang="fr-FR" sz="1200" b="0" i="0" u="none" strike="noStrike" dirty="0" smtClean="0">
                          <a:solidFill>
                            <a:srgbClr val="000000"/>
                          </a:solidFill>
                          <a:effectLst/>
                          <a:latin typeface="+mn-lt"/>
                        </a:rPr>
                        <a:t>objectifs </a:t>
                      </a:r>
                      <a:r>
                        <a:rPr lang="fr-FR" sz="1200" b="0" i="0" u="none" strike="noStrike" dirty="0">
                          <a:solidFill>
                            <a:srgbClr val="000000"/>
                          </a:solidFill>
                          <a:effectLst/>
                          <a:latin typeface="+mn-lt"/>
                        </a:rPr>
                        <a:t>du PSN)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002">
                <a:tc>
                  <a:txBody>
                    <a:bodyPr/>
                    <a:lstStyle/>
                    <a:p>
                      <a:pPr algn="l" fontAlgn="ctr"/>
                      <a:r>
                        <a:rPr lang="fr-FR" sz="1200" b="1" i="0" u="none" strike="noStrike" dirty="0">
                          <a:solidFill>
                            <a:srgbClr val="000000"/>
                          </a:solidFill>
                          <a:effectLst/>
                          <a:latin typeface="+mn-lt"/>
                        </a:rPr>
                        <a:t>1.2 Conception et capacité opérationnelle des systèmes de suivi et d'évaluation inadéquates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0" i="0" u="none" strike="noStrike" dirty="0">
                          <a:solidFill>
                            <a:srgbClr val="000000"/>
                          </a:solidFill>
                          <a:effectLst/>
                          <a:latin typeface="+mn-lt"/>
                        </a:rPr>
                        <a:t>1) faiblesse de la collecte et transmission de données de qualité (Complétude, </a:t>
                      </a:r>
                      <a:r>
                        <a:rPr lang="fr-FR" sz="1200" b="0" i="0" u="none" strike="noStrike" dirty="0" smtClean="0">
                          <a:solidFill>
                            <a:srgbClr val="000000"/>
                          </a:solidFill>
                          <a:effectLst/>
                          <a:latin typeface="+mn-lt"/>
                        </a:rPr>
                        <a:t>promptitude)</a:t>
                      </a:r>
                      <a:r>
                        <a:rPr lang="fr-FR" sz="1200" b="0" i="0" u="none" strike="noStrike" dirty="0">
                          <a:solidFill>
                            <a:srgbClr val="000000"/>
                          </a:solidFill>
                          <a:effectLst/>
                          <a:latin typeface="+mn-lt"/>
                        </a:rPr>
                        <a:t/>
                      </a:r>
                      <a:br>
                        <a:rPr lang="fr-FR" sz="1200" b="0" i="0" u="none" strike="noStrike" dirty="0">
                          <a:solidFill>
                            <a:srgbClr val="000000"/>
                          </a:solidFill>
                          <a:effectLst/>
                          <a:latin typeface="+mn-lt"/>
                        </a:rPr>
                      </a:br>
                      <a:r>
                        <a:rPr lang="fr-FR" sz="1200" b="0" i="0" u="none" strike="noStrike" dirty="0">
                          <a:solidFill>
                            <a:srgbClr val="000000"/>
                          </a:solidFill>
                          <a:effectLst/>
                          <a:latin typeface="+mn-lt"/>
                        </a:rPr>
                        <a:t/>
                      </a:r>
                      <a:br>
                        <a:rPr lang="fr-FR" sz="1200" b="0" i="0" u="none" strike="noStrike" dirty="0">
                          <a:solidFill>
                            <a:srgbClr val="000000"/>
                          </a:solidFill>
                          <a:effectLst/>
                          <a:latin typeface="+mn-lt"/>
                        </a:rPr>
                      </a:br>
                      <a:r>
                        <a:rPr lang="fr-FR" sz="1200" b="0" i="0" u="none" strike="noStrike" dirty="0">
                          <a:solidFill>
                            <a:srgbClr val="000000"/>
                          </a:solidFill>
                          <a:effectLst/>
                          <a:latin typeface="+mn-lt"/>
                        </a:rPr>
                        <a:t>2) Faible retro-information consécutive aux missions de supervisions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200" b="0" i="0" u="none" strike="noStrike" dirty="0">
                          <a:solidFill>
                            <a:srgbClr val="000000"/>
                          </a:solidFill>
                          <a:effectLst/>
                          <a:latin typeface="+mn-lt"/>
                        </a:rPr>
                        <a:t>1) Mise en place des points-focaux pour la collecte et la validation des données des sites au niveau DPS et leur transmission; DHIS2; MSR</a:t>
                      </a:r>
                      <a:br>
                        <a:rPr lang="fr-FR" sz="1200" b="0" i="0" u="none" strike="noStrike" dirty="0">
                          <a:solidFill>
                            <a:srgbClr val="000000"/>
                          </a:solidFill>
                          <a:effectLst/>
                          <a:latin typeface="+mn-lt"/>
                        </a:rPr>
                      </a:br>
                      <a:r>
                        <a:rPr lang="fr-FR" sz="1200" b="0" i="0" u="none" strike="noStrike" dirty="0">
                          <a:solidFill>
                            <a:srgbClr val="000000"/>
                          </a:solidFill>
                          <a:effectLst/>
                          <a:latin typeface="+mn-lt"/>
                        </a:rPr>
                        <a:t/>
                      </a:r>
                      <a:br>
                        <a:rPr lang="fr-FR" sz="1200" b="0" i="0" u="none" strike="noStrike" dirty="0">
                          <a:solidFill>
                            <a:srgbClr val="000000"/>
                          </a:solidFill>
                          <a:effectLst/>
                          <a:latin typeface="+mn-lt"/>
                        </a:rPr>
                      </a:br>
                      <a:r>
                        <a:rPr lang="fr-FR" sz="1200" b="0" i="0" u="none" strike="noStrike" dirty="0">
                          <a:solidFill>
                            <a:srgbClr val="000000"/>
                          </a:solidFill>
                          <a:effectLst/>
                          <a:latin typeface="+mn-lt"/>
                        </a:rPr>
                        <a:t>2) Intégrer les séances de retro-information dans les TDR des missions de supervisions  </a:t>
                      </a:r>
                      <a:br>
                        <a:rPr lang="fr-FR" sz="1200" b="0" i="0" u="none" strike="noStrike" dirty="0">
                          <a:solidFill>
                            <a:srgbClr val="000000"/>
                          </a:solidFill>
                          <a:effectLst/>
                          <a:latin typeface="+mn-lt"/>
                        </a:rPr>
                      </a:br>
                      <a:r>
                        <a:rPr lang="fr-FR" sz="1200" b="0" i="0" u="none" strike="noStrike" dirty="0">
                          <a:solidFill>
                            <a:srgbClr val="000000"/>
                          </a:solidFill>
                          <a:effectLst/>
                          <a:latin typeface="+mn-lt"/>
                        </a:rPr>
                        <a:t>Pour les prochaines missions il faudra faire le suivi de la mise en </a:t>
                      </a:r>
                      <a:r>
                        <a:rPr lang="fr-FR" sz="1200" b="0" i="0" u="none" strike="noStrike" dirty="0" smtClean="0">
                          <a:solidFill>
                            <a:srgbClr val="000000"/>
                          </a:solidFill>
                          <a:effectLst/>
                          <a:latin typeface="+mn-lt"/>
                        </a:rPr>
                        <a:t>œuvre </a:t>
                      </a:r>
                      <a:r>
                        <a:rPr lang="fr-FR" sz="1200" b="0" i="0" u="none" strike="noStrike" dirty="0">
                          <a:solidFill>
                            <a:srgbClr val="000000"/>
                          </a:solidFill>
                          <a:effectLst/>
                          <a:latin typeface="+mn-lt"/>
                        </a:rPr>
                        <a:t>des recommandations antérieures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1991">
                <a:tc>
                  <a:txBody>
                    <a:bodyPr/>
                    <a:lstStyle/>
                    <a:p>
                      <a:pPr algn="l" fontAlgn="ctr"/>
                      <a:r>
                        <a:rPr lang="fr-FR" sz="1200" b="1" i="0" u="none" strike="noStrike" dirty="0">
                          <a:solidFill>
                            <a:srgbClr val="000000"/>
                          </a:solidFill>
                          <a:effectLst/>
                          <a:latin typeface="+mn-lt"/>
                        </a:rPr>
                        <a:t>1.3 Qualité et efficacité du programme inadéquates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200" b="0" i="0" u="none" strike="noStrike" dirty="0">
                          <a:solidFill>
                            <a:srgbClr val="000000"/>
                          </a:solidFill>
                          <a:effectLst/>
                          <a:latin typeface="+mn-lt"/>
                        </a:rPr>
                        <a:t>Absence de paquet défini de services fournis pour les agents de santé communautaires dans le cadre du dépistage communautaire</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200" b="0" i="0" u="none" strike="noStrike" dirty="0">
                          <a:solidFill>
                            <a:srgbClr val="000000"/>
                          </a:solidFill>
                          <a:effectLst/>
                          <a:latin typeface="+mn-lt"/>
                        </a:rPr>
                        <a:t>La mise en œuvre rapide de </a:t>
                      </a:r>
                      <a:r>
                        <a:rPr lang="fr-FR" sz="1200" b="0" i="0" u="none" strike="noStrike" dirty="0" smtClean="0">
                          <a:solidFill>
                            <a:srgbClr val="000000"/>
                          </a:solidFill>
                          <a:effectLst/>
                          <a:latin typeface="+mn-lt"/>
                        </a:rPr>
                        <a:t>l'atelier </a:t>
                      </a:r>
                      <a:r>
                        <a:rPr lang="fr-FR" sz="1200" b="0" i="0" u="none" strike="noStrike" dirty="0">
                          <a:solidFill>
                            <a:srgbClr val="000000"/>
                          </a:solidFill>
                          <a:effectLst/>
                          <a:latin typeface="+mn-lt"/>
                        </a:rPr>
                        <a:t>de rédaction du document des normes de la prise en charge du dépistage communautaire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1119">
                <a:tc>
                  <a:txBody>
                    <a:bodyPr/>
                    <a:lstStyle/>
                    <a:p>
                      <a:pPr algn="l" fontAlgn="ctr"/>
                      <a:r>
                        <a:rPr lang="fr-FR" sz="1200" b="1" i="0" u="none" strike="noStrike" dirty="0">
                          <a:solidFill>
                            <a:srgbClr val="000000"/>
                          </a:solidFill>
                          <a:effectLst/>
                          <a:latin typeface="+mn-lt"/>
                        </a:rPr>
                        <a:t>1.4 Disponibilité des données limitée et qualité des données inadéquate</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mn-lt"/>
                        </a:rPr>
                        <a:t> </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87124">
                <a:tc>
                  <a:txBody>
                    <a:bodyPr/>
                    <a:lstStyle/>
                    <a:p>
                      <a:pPr algn="l" fontAlgn="ctr"/>
                      <a:r>
                        <a:rPr lang="fr-FR" sz="1200" b="1" i="0" u="none" strike="noStrike" dirty="0">
                          <a:solidFill>
                            <a:srgbClr val="000000"/>
                          </a:solidFill>
                          <a:effectLst/>
                          <a:latin typeface="+mn-lt"/>
                        </a:rPr>
                        <a:t>1.5 Utilisation limitée des données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mn-lt"/>
                        </a:rPr>
                        <a:t>Insuffisance de triangulation des données du programme ayant un impact sur les estimations des besoins et la consommation de produits de santé</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sz="1200" b="0" i="0" u="none" strike="noStrike" dirty="0">
                          <a:solidFill>
                            <a:srgbClr val="000000"/>
                          </a:solidFill>
                          <a:effectLst/>
                          <a:latin typeface="+mn-lt"/>
                        </a:rPr>
                        <a:t>Mettre en œuvre les activités de validation des données au niveau de chaque région avec transmission des données consolidées au PR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761">
                <a:tc>
                  <a:txBody>
                    <a:bodyPr/>
                    <a:lstStyle/>
                    <a:p>
                      <a:pPr algn="l" fontAlgn="ctr"/>
                      <a:r>
                        <a:rPr lang="fr-FR" sz="1200" b="1" i="0" u="none" strike="noStrike" dirty="0">
                          <a:solidFill>
                            <a:srgbClr val="000000"/>
                          </a:solidFill>
                          <a:effectLst/>
                          <a:latin typeface="+mn-lt"/>
                        </a:rPr>
                        <a:t>1.6 Promotion inadéquate des droits de l'homme et de l'égalité de genre</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 </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44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lstStyle/>
          <a:p>
            <a:r>
              <a:rPr lang="en-US" b="1" dirty="0" err="1" smtClean="0"/>
              <a:t>Risques</a:t>
            </a:r>
            <a:r>
              <a:rPr lang="en-US" b="1" dirty="0" smtClean="0"/>
              <a:t> financiers </a:t>
            </a:r>
            <a:r>
              <a:rPr lang="en-US" b="1" dirty="0"/>
              <a:t>et </a:t>
            </a:r>
            <a:r>
              <a:rPr lang="en-US" b="1" dirty="0" err="1" smtClean="0"/>
              <a:t>fiduciaires</a:t>
            </a:r>
            <a:endParaRPr lang="en-US"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7</a:t>
            </a:fld>
            <a:endParaRPr lang="en-US" dirty="0">
              <a:solidFill>
                <a:prstClr val="white">
                  <a:lumMod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41214068"/>
              </p:ext>
            </p:extLst>
          </p:nvPr>
        </p:nvGraphicFramePr>
        <p:xfrm>
          <a:off x="248720" y="1157531"/>
          <a:ext cx="11609297" cy="5447550"/>
        </p:xfrm>
        <a:graphic>
          <a:graphicData uri="http://schemas.openxmlformats.org/drawingml/2006/table">
            <a:tbl>
              <a:tblPr/>
              <a:tblGrid>
                <a:gridCol w="2254413"/>
                <a:gridCol w="4337909"/>
                <a:gridCol w="5016975"/>
              </a:tblGrid>
              <a:tr h="270574">
                <a:tc>
                  <a:txBody>
                    <a:bodyPr/>
                    <a:lstStyle/>
                    <a:p>
                      <a:pPr marL="0" algn="l" defTabSz="609585" rtl="0" eaLnBrk="1" fontAlgn="b" latinLnBrk="0" hangingPunct="1"/>
                      <a:r>
                        <a:rPr lang="fr-FR" sz="1100" b="1" i="0" u="none" strike="noStrike" kern="1200" dirty="0">
                          <a:solidFill>
                            <a:srgbClr val="000000"/>
                          </a:solidFill>
                          <a:effectLst/>
                          <a:latin typeface="+mn-lt"/>
                          <a:ea typeface="+mn-ea"/>
                          <a:cs typeface="+mn-cs"/>
                        </a:rPr>
                        <a:t>2. Risques financiers et fiduciaires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marL="0" algn="l" defTabSz="609585" rtl="0" eaLnBrk="1" fontAlgn="b" latinLnBrk="0" hangingPunct="1"/>
                      <a:r>
                        <a:rPr lang="en-US" sz="1100" b="1" i="0" u="none" strike="noStrike" kern="1200" dirty="0" smtClean="0">
                          <a:solidFill>
                            <a:srgbClr val="000000"/>
                          </a:solidFill>
                          <a:effectLst/>
                          <a:latin typeface="+mn-lt"/>
                          <a:ea typeface="+mn-ea"/>
                          <a:cs typeface="+mn-cs"/>
                        </a:rPr>
                        <a:t>Causes </a:t>
                      </a:r>
                      <a:r>
                        <a:rPr lang="en-US" sz="1100" b="1" i="0" u="none" strike="noStrike" kern="1200" dirty="0" err="1" smtClean="0">
                          <a:solidFill>
                            <a:srgbClr val="000000"/>
                          </a:solidFill>
                          <a:effectLst/>
                          <a:latin typeface="+mn-lt"/>
                          <a:ea typeface="+mn-ea"/>
                          <a:cs typeface="+mn-cs"/>
                        </a:rPr>
                        <a:t>Profondes</a:t>
                      </a:r>
                      <a:endParaRPr lang="en-US" sz="1100" b="1"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marL="0" marR="0" lvl="0" indent="0" algn="l" defTabSz="609585" rtl="0" eaLnBrk="1" fontAlgn="b" latinLnBrk="0" hangingPunct="1">
                        <a:lnSpc>
                          <a:spcPct val="100000"/>
                        </a:lnSpc>
                        <a:spcBef>
                          <a:spcPts val="0"/>
                        </a:spcBef>
                        <a:spcAft>
                          <a:spcPts val="0"/>
                        </a:spcAft>
                        <a:buClrTx/>
                        <a:buSzTx/>
                        <a:buFontTx/>
                        <a:buNone/>
                        <a:tabLst/>
                        <a:defRPr/>
                      </a:pPr>
                      <a:r>
                        <a:rPr lang="fr-CH" sz="1100" b="1" i="0" u="none" strike="noStrike" kern="1200" dirty="0" smtClean="0">
                          <a:solidFill>
                            <a:srgbClr val="000000"/>
                          </a:solidFill>
                          <a:effectLst/>
                          <a:latin typeface="+mn-lt"/>
                          <a:ea typeface="+mn-ea"/>
                          <a:cs typeface="+mn-cs"/>
                        </a:rPr>
                        <a:t>Mesure d’atténuation</a:t>
                      </a:r>
                      <a:endParaRPr lang="en-US" sz="1100" b="1" i="0" u="none" strike="noStrike" kern="1200" dirty="0" smtClean="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D9C4"/>
                    </a:solidFill>
                  </a:tcPr>
                </a:tc>
              </a:tr>
              <a:tr h="491952">
                <a:tc>
                  <a:txBody>
                    <a:bodyPr/>
                    <a:lstStyle/>
                    <a:p>
                      <a:pPr marL="0" algn="l" defTabSz="609585" rtl="0" eaLnBrk="1" fontAlgn="b" latinLnBrk="0" hangingPunct="1"/>
                      <a:r>
                        <a:rPr lang="fr-FR" sz="1100" b="1" i="0" u="none" strike="noStrike" kern="1200" dirty="0">
                          <a:solidFill>
                            <a:srgbClr val="000000"/>
                          </a:solidFill>
                          <a:effectLst/>
                          <a:latin typeface="+mn-lt"/>
                          <a:ea typeface="+mn-ea"/>
                          <a:cs typeface="+mn-cs"/>
                        </a:rPr>
                        <a:t>2.1 Modalités relatives au flux de fonds inadéquates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Des arrangements de mise en œuvre du projet mal planifiés entrainant un retard dans les décaissements aux SR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Troubles socio-politiques avec absentéisme des acteurs de mise en œuvre</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Célérité dans la phase des négociations avec les SR et signature des contrats</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7015">
                <a:tc>
                  <a:txBody>
                    <a:bodyPr/>
                    <a:lstStyle/>
                    <a:p>
                      <a:pPr marL="0" algn="l" defTabSz="609585" rtl="0" eaLnBrk="1" fontAlgn="b" latinLnBrk="0" hangingPunct="1"/>
                      <a:r>
                        <a:rPr lang="en-US" sz="1100" b="1" i="0" u="none" strike="noStrike" kern="1200" dirty="0">
                          <a:solidFill>
                            <a:srgbClr val="000000"/>
                          </a:solidFill>
                          <a:effectLst/>
                          <a:latin typeface="+mn-lt"/>
                          <a:ea typeface="+mn-ea"/>
                          <a:cs typeface="+mn-cs"/>
                        </a:rPr>
                        <a:t>2.2 </a:t>
                      </a:r>
                      <a:r>
                        <a:rPr lang="en-US" sz="1100" b="1" i="0" u="none" strike="noStrike" kern="1200" dirty="0" err="1">
                          <a:solidFill>
                            <a:srgbClr val="000000"/>
                          </a:solidFill>
                          <a:effectLst/>
                          <a:latin typeface="+mn-lt"/>
                          <a:ea typeface="+mn-ea"/>
                          <a:cs typeface="+mn-cs"/>
                        </a:rPr>
                        <a:t>Contrôles</a:t>
                      </a:r>
                      <a:r>
                        <a:rPr lang="en-US" sz="1100" b="1" i="0" u="none" strike="noStrike" kern="1200" dirty="0">
                          <a:solidFill>
                            <a:srgbClr val="000000"/>
                          </a:solidFill>
                          <a:effectLst/>
                          <a:latin typeface="+mn-lt"/>
                          <a:ea typeface="+mn-ea"/>
                          <a:cs typeface="+mn-cs"/>
                        </a:rPr>
                        <a:t> internes </a:t>
                      </a:r>
                      <a:r>
                        <a:rPr lang="en-US" sz="1100" b="1" i="0" u="none" strike="noStrike" kern="1200" dirty="0" err="1">
                          <a:solidFill>
                            <a:srgbClr val="000000"/>
                          </a:solidFill>
                          <a:effectLst/>
                          <a:latin typeface="+mn-lt"/>
                          <a:ea typeface="+mn-ea"/>
                          <a:cs typeface="+mn-cs"/>
                        </a:rPr>
                        <a:t>inadéquats</a:t>
                      </a:r>
                      <a:endParaRPr lang="en-US" sz="1100" b="1"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Personnel mal intentionné: Double paiement, l'imitation de la signature, le paiement des indemnités journalières aux participants absents à la formation </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indent="0" algn="l" defTabSz="609585" rtl="0" eaLnBrk="1" fontAlgn="b" latinLnBrk="0" hangingPunct="1">
                        <a:buNone/>
                      </a:pPr>
                      <a:r>
                        <a:rPr lang="fr-FR" sz="1100" b="0" i="0" u="none" strike="noStrike" kern="1200" dirty="0" smtClean="0">
                          <a:solidFill>
                            <a:srgbClr val="000000"/>
                          </a:solidFill>
                          <a:effectLst/>
                          <a:latin typeface="+mn-lt"/>
                          <a:ea typeface="+mn-ea"/>
                          <a:cs typeface="+mn-cs"/>
                        </a:rPr>
                        <a:t>(i) Renforcement du contrôle interne (utilisation du bon de paiement avant toute autorisation des dépenses par les gestionnaires comptables- Pool financier)  (ii) le suivi mensuel du budget par le Senior Finance Spécialiste de l'AFi,  le RAF et le TL (iii) les documents justificatifs attaché à tout processus de paiement</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7472">
                <a:tc>
                  <a:txBody>
                    <a:bodyPr/>
                    <a:lstStyle/>
                    <a:p>
                      <a:pPr marL="0" algn="l" defTabSz="609585" rtl="0" eaLnBrk="1" fontAlgn="b" latinLnBrk="0" hangingPunct="1"/>
                      <a:r>
                        <a:rPr lang="fr-FR" sz="1100" b="1" i="0" u="none" strike="noStrike" kern="1200" dirty="0">
                          <a:solidFill>
                            <a:srgbClr val="000000"/>
                          </a:solidFill>
                          <a:effectLst/>
                          <a:latin typeface="+mn-lt"/>
                          <a:ea typeface="+mn-ea"/>
                          <a:cs typeface="+mn-cs"/>
                        </a:rPr>
                        <a:t>2.3 Possibilité de fraude financière, corruption et vol</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Manque de contrôle ou de procédures adéquats</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Finalisation des manuels de procédures (MOP)de PR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manuel de gestion des SR ainsi que les directives</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64136">
                <a:tc>
                  <a:txBody>
                    <a:bodyPr/>
                    <a:lstStyle/>
                    <a:p>
                      <a:pPr marL="0" algn="l" defTabSz="609585" rtl="0" eaLnBrk="1" fontAlgn="b" latinLnBrk="0" hangingPunct="1"/>
                      <a:r>
                        <a:rPr lang="fr-FR" sz="1100" b="1" i="0" u="none" strike="noStrike" kern="1200" dirty="0">
                          <a:solidFill>
                            <a:sysClr val="windowText" lastClr="000000"/>
                          </a:solidFill>
                          <a:effectLst/>
                          <a:latin typeface="+mn-lt"/>
                          <a:ea typeface="+mn-ea"/>
                          <a:cs typeface="+mn-cs"/>
                        </a:rPr>
                        <a:t>2.4 Comptabilité et communication de l'information financière inadéquates</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1) Difficultés de collecter/transmission des données financières des SR vers le PR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2) Application des procédures différentes par les SR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3) Documents comptables incomplets: Manque d'information, complète insuffisante comptabilité en partie double</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Contrat devrait clarifier les mécanismes de collectes et de transmission des données</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Contrôles périodiques du PR chez les SR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Atelier de formation/renforcement sur les directives destinées aux SR</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Appui régulier et renforcement des capacités; la formation des comptables de SR; l'harmonisation de la comptabilité (centralisation du logiciel comptable au niveau du PR) TOM2PRO)</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20986">
                <a:tc>
                  <a:txBody>
                    <a:bodyPr/>
                    <a:lstStyle/>
                    <a:p>
                      <a:pPr marL="0" algn="l" defTabSz="609585" rtl="0" eaLnBrk="1" fontAlgn="b" latinLnBrk="0" hangingPunct="1"/>
                      <a:r>
                        <a:rPr lang="fr-FR" sz="1100" b="1" i="0" u="none" strike="noStrike" kern="1200" dirty="0">
                          <a:solidFill>
                            <a:srgbClr val="000000"/>
                          </a:solidFill>
                          <a:effectLst/>
                          <a:latin typeface="+mn-lt"/>
                          <a:ea typeface="+mn-ea"/>
                          <a:cs typeface="+mn-cs"/>
                        </a:rPr>
                        <a:t>2.5 Rapport coût/ efficacité limité</a:t>
                      </a: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Changement du coût du marché </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Fluctuation des taux de change monétaire</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Révisions budgétaire</a:t>
                      </a:r>
                      <a:endParaRPr lang="fr-FR"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761">
                <a:tc>
                  <a:txBody>
                    <a:bodyPr/>
                    <a:lstStyle/>
                    <a:p>
                      <a:pPr marL="0" algn="l" defTabSz="609585" rtl="0" eaLnBrk="1" fontAlgn="b" latinLnBrk="0" hangingPunct="1"/>
                      <a:r>
                        <a:rPr lang="en-US" sz="1100" b="1" i="0" u="none" strike="noStrike" kern="1200" dirty="0">
                          <a:solidFill>
                            <a:srgbClr val="000000"/>
                          </a:solidFill>
                          <a:effectLst/>
                          <a:latin typeface="+mn-lt"/>
                          <a:ea typeface="+mn-ea"/>
                          <a:cs typeface="+mn-cs"/>
                        </a:rPr>
                        <a:t>2.6 </a:t>
                      </a:r>
                      <a:r>
                        <a:rPr lang="en-US" sz="1100" b="1" i="0" u="none" strike="noStrike" kern="1200" dirty="0" err="1">
                          <a:solidFill>
                            <a:srgbClr val="000000"/>
                          </a:solidFill>
                          <a:effectLst/>
                          <a:latin typeface="+mn-lt"/>
                          <a:ea typeface="+mn-ea"/>
                          <a:cs typeface="+mn-cs"/>
                        </a:rPr>
                        <a:t>Modalités</a:t>
                      </a:r>
                      <a:r>
                        <a:rPr lang="en-US" sz="1100" b="1" i="0" u="none" strike="noStrike" kern="1200" dirty="0">
                          <a:solidFill>
                            <a:srgbClr val="000000"/>
                          </a:solidFill>
                          <a:effectLst/>
                          <a:latin typeface="+mn-lt"/>
                          <a:ea typeface="+mn-ea"/>
                          <a:cs typeface="+mn-cs"/>
                        </a:rPr>
                        <a:t> </a:t>
                      </a:r>
                      <a:r>
                        <a:rPr lang="en-US" sz="1100" b="1" i="0" u="none" strike="noStrike" kern="1200" dirty="0" err="1">
                          <a:solidFill>
                            <a:srgbClr val="000000"/>
                          </a:solidFill>
                          <a:effectLst/>
                          <a:latin typeface="+mn-lt"/>
                          <a:ea typeface="+mn-ea"/>
                          <a:cs typeface="+mn-cs"/>
                        </a:rPr>
                        <a:t>d'audit</a:t>
                      </a:r>
                      <a:r>
                        <a:rPr lang="en-US" sz="1100" b="1" i="0" u="none" strike="noStrike" kern="1200" dirty="0">
                          <a:solidFill>
                            <a:srgbClr val="000000"/>
                          </a:solidFill>
                          <a:effectLst/>
                          <a:latin typeface="+mn-lt"/>
                          <a:ea typeface="+mn-ea"/>
                          <a:cs typeface="+mn-cs"/>
                        </a:rPr>
                        <a:t> </a:t>
                      </a:r>
                      <a:r>
                        <a:rPr lang="en-US" sz="1100" b="1" i="0" u="none" strike="noStrike" kern="1200" dirty="0" err="1">
                          <a:solidFill>
                            <a:srgbClr val="000000"/>
                          </a:solidFill>
                          <a:effectLst/>
                          <a:latin typeface="+mn-lt"/>
                          <a:ea typeface="+mn-ea"/>
                          <a:cs typeface="+mn-cs"/>
                        </a:rPr>
                        <a:t>inadéquates</a:t>
                      </a:r>
                      <a:endParaRPr lang="en-US" sz="1100" b="1"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Insuffisance de compétence des auditeurs</a:t>
                      </a:r>
                      <a:endParaRPr lang="en-US"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Appel d'offres pour le recrutement des cabinets d'expertise comptable ayant une bonne expérience dans l'audit des comptes des PR et SR FM</a:t>
                      </a:r>
                      <a:endParaRPr lang="en-US"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1761">
                <a:tc>
                  <a:txBody>
                    <a:bodyPr/>
                    <a:lstStyle/>
                    <a:p>
                      <a:pPr marL="0" algn="l" defTabSz="609585" rtl="0" eaLnBrk="1" fontAlgn="b" latinLnBrk="0" hangingPunct="1"/>
                      <a:r>
                        <a:rPr lang="fr-FR" sz="1100" b="1" i="0" u="none" strike="noStrike" kern="1200" dirty="0" smtClean="0">
                          <a:solidFill>
                            <a:srgbClr val="000000"/>
                          </a:solidFill>
                          <a:effectLst/>
                          <a:latin typeface="+mn-lt"/>
                          <a:ea typeface="+mn-ea"/>
                          <a:cs typeface="+mn-cs"/>
                        </a:rPr>
                        <a:t>2.7 Les dépenses non éligibles: </a:t>
                      </a:r>
                      <a:r>
                        <a:rPr lang="fr-FR" sz="700" b="0" i="0" u="none" strike="noStrike" kern="1200" dirty="0" smtClean="0">
                          <a:solidFill>
                            <a:srgbClr val="000000"/>
                          </a:solidFill>
                          <a:effectLst/>
                          <a:latin typeface="+mn-lt"/>
                          <a:ea typeface="+mn-ea"/>
                          <a:cs typeface="+mn-cs"/>
                        </a:rPr>
                        <a:t>variation des plans  budgétaires approuvés, dépassement des dépenses au-delà de 15% sans l'approbation préalable</a:t>
                      </a:r>
                      <a:endParaRPr lang="en-US" sz="7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Urgence de santé publique, l'activité critique non planifiée, le manque d'informations suffisantes au cours du processus de mise en œuvre, une mauvaise planification, la réduction soudaine / coupures de fonds par le Fonds mondial, non flexibilité ou des retards dans le processus de réallocation/ approbation, absence de ANO</a:t>
                      </a:r>
                      <a:endParaRPr lang="en-US"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l" defTabSz="609585" rtl="0" eaLnBrk="1" fontAlgn="b" latinLnBrk="0" hangingPunct="1"/>
                      <a:r>
                        <a:rPr lang="fr-FR" sz="1100" b="0" i="0" u="none" strike="noStrike" kern="1200" dirty="0" smtClean="0">
                          <a:solidFill>
                            <a:srgbClr val="000000"/>
                          </a:solidFill>
                          <a:effectLst/>
                          <a:latin typeface="+mn-lt"/>
                          <a:ea typeface="+mn-ea"/>
                          <a:cs typeface="+mn-cs"/>
                        </a:rPr>
                        <a:t>(I) processus de planification participative,</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(ii) l'alignement des plans budgétaires et des plans opérationnels aux priorités du projet et les documents stratégiques, </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(iii) la négociation de seuil de variance de la ligne budgétaire admissible,</a:t>
                      </a:r>
                    </a:p>
                    <a:p>
                      <a:pPr marL="0" algn="l" defTabSz="609585" rtl="0" eaLnBrk="1" fontAlgn="b" latinLnBrk="0" hangingPunct="1"/>
                      <a:r>
                        <a:rPr lang="fr-FR" sz="1100" b="0" i="0" u="none" strike="noStrike" kern="1200" dirty="0" smtClean="0">
                          <a:solidFill>
                            <a:srgbClr val="000000"/>
                          </a:solidFill>
                          <a:effectLst/>
                          <a:latin typeface="+mn-lt"/>
                          <a:ea typeface="+mn-ea"/>
                          <a:cs typeface="+mn-cs"/>
                        </a:rPr>
                        <a:t>(iv) l'application des directives du Fonds Mondial et le manuel des </a:t>
                      </a:r>
                      <a:r>
                        <a:rPr lang="fr-FR" sz="1100" b="0" i="0" u="none" strike="noStrike" kern="1200" dirty="0" err="1" smtClean="0">
                          <a:solidFill>
                            <a:srgbClr val="000000"/>
                          </a:solidFill>
                          <a:effectLst/>
                          <a:latin typeface="+mn-lt"/>
                          <a:ea typeface="+mn-ea"/>
                          <a:cs typeface="+mn-cs"/>
                        </a:rPr>
                        <a:t>procedures</a:t>
                      </a:r>
                      <a:r>
                        <a:rPr lang="fr-FR" sz="1100" b="0" i="0" u="none" strike="noStrike" kern="1200" dirty="0" smtClean="0">
                          <a:solidFill>
                            <a:srgbClr val="000000"/>
                          </a:solidFill>
                          <a:effectLst/>
                          <a:latin typeface="+mn-lt"/>
                          <a:ea typeface="+mn-ea"/>
                          <a:cs typeface="+mn-cs"/>
                        </a:rPr>
                        <a:t> </a:t>
                      </a:r>
                      <a:endParaRPr lang="en-US" sz="1100" b="0" i="0" u="none" strike="noStrike" kern="1200" dirty="0">
                        <a:solidFill>
                          <a:srgbClr val="000000"/>
                        </a:solidFill>
                        <a:effectLst/>
                        <a:latin typeface="+mn-lt"/>
                        <a:ea typeface="+mn-ea"/>
                        <a:cs typeface="+mn-cs"/>
                      </a:endParaRPr>
                    </a:p>
                  </a:txBody>
                  <a:tcPr marL="8199" marR="8199" marT="81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41284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65077" y="463591"/>
            <a:ext cx="10752000" cy="566933"/>
          </a:xfrm>
          <a:noFill/>
        </p:spPr>
        <p:txBody>
          <a:bodyPr>
            <a:normAutofit fontScale="90000"/>
          </a:bodyPr>
          <a:lstStyle/>
          <a:p>
            <a:r>
              <a:rPr lang="en-US" b="1" dirty="0" err="1" smtClean="0"/>
              <a:t>Risques</a:t>
            </a:r>
            <a:r>
              <a:rPr lang="en-US" b="1" dirty="0" smtClean="0"/>
              <a:t> </a:t>
            </a:r>
            <a:r>
              <a:rPr lang="en-US" b="1" dirty="0" err="1" smtClean="0"/>
              <a:t>liés</a:t>
            </a:r>
            <a:r>
              <a:rPr lang="en-US" b="1" dirty="0" smtClean="0"/>
              <a:t> à la g</a:t>
            </a:r>
            <a:r>
              <a:rPr lang="fr-FR" b="1" dirty="0" err="1" smtClean="0"/>
              <a:t>estion</a:t>
            </a:r>
            <a:r>
              <a:rPr lang="fr-FR" b="1" dirty="0" smtClean="0"/>
              <a:t> </a:t>
            </a:r>
            <a:r>
              <a:rPr lang="fr-FR" b="1" dirty="0"/>
              <a:t>des produits de santé et </a:t>
            </a:r>
            <a:r>
              <a:rPr lang="fr-FR" b="1" dirty="0" smtClean="0"/>
              <a:t>la chaîne </a:t>
            </a:r>
            <a:r>
              <a:rPr lang="fr-FR" b="1" dirty="0"/>
              <a:t>d’approvisionnement</a:t>
            </a:r>
            <a:endParaRPr lang="en-US" b="1" dirty="0"/>
          </a:p>
        </p:txBody>
      </p:sp>
      <p:sp>
        <p:nvSpPr>
          <p:cNvPr id="4" name="Slide Number Placeholder 3"/>
          <p:cNvSpPr>
            <a:spLocks noGrp="1"/>
          </p:cNvSpPr>
          <p:nvPr>
            <p:ph type="sldNum" sz="quarter" idx="12"/>
            <p:custDataLst>
              <p:tags r:id="rId2"/>
            </p:custDataLst>
          </p:nvPr>
        </p:nvSpPr>
        <p:spPr/>
        <p:txBody>
          <a:bodyPr/>
          <a:lstStyle/>
          <a:p>
            <a:fld id="{1D1E3EDB-D7EB-F14E-A6D1-748C03EC5EDC}" type="slidenum">
              <a:rPr lang="en-US" smtClean="0">
                <a:solidFill>
                  <a:prstClr val="white">
                    <a:lumMod val="75000"/>
                  </a:prstClr>
                </a:solidFill>
              </a:rPr>
              <a:pPr/>
              <a:t>8</a:t>
            </a:fld>
            <a:endParaRPr lang="en-US" dirty="0">
              <a:solidFill>
                <a:prstClr val="white">
                  <a:lumMod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332522687"/>
              </p:ext>
            </p:extLst>
          </p:nvPr>
        </p:nvGraphicFramePr>
        <p:xfrm>
          <a:off x="290360" y="1394184"/>
          <a:ext cx="11292040" cy="5270374"/>
        </p:xfrm>
        <a:graphic>
          <a:graphicData uri="http://schemas.openxmlformats.org/drawingml/2006/table">
            <a:tbl>
              <a:tblPr/>
              <a:tblGrid>
                <a:gridCol w="2958677"/>
                <a:gridCol w="4642891"/>
                <a:gridCol w="3690472"/>
              </a:tblGrid>
              <a:tr h="437510">
                <a:tc>
                  <a:txBody>
                    <a:bodyPr/>
                    <a:lstStyle/>
                    <a:p>
                      <a:pPr algn="ctr" fontAlgn="ctr"/>
                      <a:r>
                        <a:rPr lang="fr-FR" sz="1100" b="1" i="0" u="none" strike="noStrike" dirty="0">
                          <a:solidFill>
                            <a:srgbClr val="000000"/>
                          </a:solidFill>
                          <a:effectLst/>
                          <a:latin typeface="+mj-lt"/>
                        </a:rPr>
                        <a:t>3. Risques liés à la gestion des produits de santé et à la chaîne </a:t>
                      </a:r>
                      <a:r>
                        <a:rPr lang="fr-FR" sz="1100" b="1" i="0" u="none" strike="noStrike" dirty="0" smtClean="0">
                          <a:solidFill>
                            <a:srgbClr val="000000"/>
                          </a:solidFill>
                          <a:effectLst/>
                          <a:latin typeface="+mj-lt"/>
                        </a:rPr>
                        <a:t>d'appro.</a:t>
                      </a:r>
                      <a:endParaRPr lang="fr-FR" sz="1100" b="1" i="0" u="none" strike="noStrike" dirty="0">
                        <a:solidFill>
                          <a:srgbClr val="000000"/>
                        </a:solidFill>
                        <a:effectLst/>
                        <a:latin typeface="+mj-lt"/>
                      </a:endParaRP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100" b="1" i="0" u="none" strike="noStrike" dirty="0">
                          <a:solidFill>
                            <a:srgbClr val="000000"/>
                          </a:solidFill>
                          <a:effectLst/>
                          <a:latin typeface="+mj-lt"/>
                        </a:rPr>
                        <a:t>Causes </a:t>
                      </a:r>
                      <a:r>
                        <a:rPr lang="en-US" sz="1100" b="1" i="0" u="none" strike="noStrike" dirty="0" err="1">
                          <a:solidFill>
                            <a:srgbClr val="000000"/>
                          </a:solidFill>
                          <a:effectLst/>
                          <a:latin typeface="+mj-lt"/>
                        </a:rPr>
                        <a:t>profondes</a:t>
                      </a:r>
                      <a:endParaRPr lang="en-US" sz="1100" b="1"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100" b="1" i="0" u="none" strike="noStrike" dirty="0" err="1">
                          <a:solidFill>
                            <a:srgbClr val="000000"/>
                          </a:solidFill>
                          <a:effectLst/>
                          <a:latin typeface="+mj-lt"/>
                        </a:rPr>
                        <a:t>Mesures</a:t>
                      </a:r>
                      <a:r>
                        <a:rPr lang="en-US" sz="1100" b="1" i="0" u="none" strike="noStrike" dirty="0">
                          <a:solidFill>
                            <a:srgbClr val="000000"/>
                          </a:solidFill>
                          <a:effectLst/>
                          <a:latin typeface="+mj-lt"/>
                        </a:rPr>
                        <a:t> </a:t>
                      </a:r>
                      <a:r>
                        <a:rPr lang="en-US" sz="1100" b="1" i="0" u="none" strike="noStrike" dirty="0" err="1">
                          <a:solidFill>
                            <a:srgbClr val="000000"/>
                          </a:solidFill>
                          <a:effectLst/>
                          <a:latin typeface="+mj-lt"/>
                        </a:rPr>
                        <a:t>d’atténuation</a:t>
                      </a:r>
                      <a:endParaRPr lang="en-US" sz="1100" b="1"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648859">
                <a:tc>
                  <a:txBody>
                    <a:bodyPr/>
                    <a:lstStyle/>
                    <a:p>
                      <a:pPr algn="l" fontAlgn="ctr"/>
                      <a:r>
                        <a:rPr lang="fr-FR" sz="1100" b="1" i="0" u="none" strike="noStrike" dirty="0">
                          <a:solidFill>
                            <a:srgbClr val="000000"/>
                          </a:solidFill>
                          <a:effectLst/>
                          <a:latin typeface="+mj-lt"/>
                        </a:rPr>
                        <a:t>3.1 Sélection de produits et équipements de santé inappropriés</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fr-FR" sz="1100" b="0" i="0" u="none" strike="noStrike" dirty="0" smtClean="0">
                          <a:solidFill>
                            <a:srgbClr val="000000"/>
                          </a:solidFill>
                          <a:effectLst/>
                          <a:latin typeface="+mj-lt"/>
                        </a:rPr>
                        <a:t>1) Introduction d'algorithmes différents de ceux nationaux par certains partenaires</a:t>
                      </a:r>
                      <a:br>
                        <a:rPr lang="fr-FR" sz="1100" b="0" i="0" u="none" strike="noStrike" dirty="0" smtClean="0">
                          <a:solidFill>
                            <a:srgbClr val="000000"/>
                          </a:solidFill>
                          <a:effectLst/>
                          <a:latin typeface="+mj-lt"/>
                        </a:rPr>
                      </a:br>
                      <a:r>
                        <a:rPr lang="fr-FR" sz="1100" b="0" i="0" u="none" strike="noStrike" dirty="0" smtClean="0">
                          <a:solidFill>
                            <a:srgbClr val="000000"/>
                          </a:solidFill>
                          <a:effectLst/>
                          <a:latin typeface="+mj-lt"/>
                        </a:rPr>
                        <a:t>2) absence de contrat de maintenance des appareils </a:t>
                      </a:r>
                      <a:endParaRPr lang="fr-FR" sz="11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100" b="0" i="0" u="none" strike="noStrike" dirty="0" smtClean="0">
                          <a:solidFill>
                            <a:srgbClr val="000000"/>
                          </a:solidFill>
                          <a:effectLst/>
                          <a:latin typeface="+mj-lt"/>
                        </a:rPr>
                        <a:t>Tenue des rencontres du CMT et harmonisation</a:t>
                      </a:r>
                      <a:br>
                        <a:rPr lang="fr-FR" sz="1100" b="0" i="0" u="none" strike="noStrike" dirty="0" smtClean="0">
                          <a:solidFill>
                            <a:srgbClr val="000000"/>
                          </a:solidFill>
                          <a:effectLst/>
                          <a:latin typeface="+mj-lt"/>
                        </a:rPr>
                      </a:br>
                      <a:r>
                        <a:rPr lang="fr-FR" sz="1100" b="0" i="0" u="none" strike="noStrike" dirty="0" smtClean="0">
                          <a:solidFill>
                            <a:srgbClr val="000000"/>
                          </a:solidFill>
                          <a:effectLst/>
                          <a:latin typeface="+mj-lt"/>
                        </a:rPr>
                        <a:t>Diffusion des normes et protocoles thérapeutiques (Affiches, dépliants)</a:t>
                      </a:r>
                      <a:br>
                        <a:rPr lang="fr-FR" sz="1100" b="0" i="0" u="none" strike="noStrike" dirty="0" smtClean="0">
                          <a:solidFill>
                            <a:srgbClr val="000000"/>
                          </a:solidFill>
                          <a:effectLst/>
                          <a:latin typeface="+mj-lt"/>
                        </a:rPr>
                      </a:br>
                      <a:r>
                        <a:rPr lang="fr-FR" sz="1100" b="0" i="0" u="none" strike="noStrike" dirty="0" smtClean="0">
                          <a:solidFill>
                            <a:srgbClr val="000000"/>
                          </a:solidFill>
                          <a:effectLst/>
                          <a:latin typeface="+mj-lt"/>
                        </a:rPr>
                        <a:t>Elaboration et signature des contrats de maintenance</a:t>
                      </a:r>
                      <a:endParaRPr lang="fr-FR" sz="11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56264">
                <a:tc>
                  <a:txBody>
                    <a:bodyPr/>
                    <a:lstStyle/>
                    <a:p>
                      <a:pPr algn="l" fontAlgn="ctr"/>
                      <a:r>
                        <a:rPr lang="fr-FR" sz="1100" b="1" i="0" u="none" strike="noStrike" dirty="0">
                          <a:solidFill>
                            <a:srgbClr val="000000"/>
                          </a:solidFill>
                          <a:effectLst/>
                          <a:latin typeface="+mj-lt"/>
                        </a:rPr>
                        <a:t>3.2 Prévision, quantification et planification de l'approvisionnement non fiables</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1100" b="0" i="0" u="none" strike="noStrike" dirty="0">
                          <a:solidFill>
                            <a:srgbClr val="000000"/>
                          </a:solidFill>
                          <a:effectLst/>
                          <a:latin typeface="+mj-lt"/>
                        </a:rPr>
                        <a:t>1) Prévisions/Quantifications affectées par la disponibilité et/ou la fiabilité des données</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2) Absence de plan intégré d'approvisionnement</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3) Prescription </a:t>
                      </a:r>
                      <a:r>
                        <a:rPr lang="fr-FR" sz="1100" b="0" i="0" u="none" strike="noStrike" dirty="0" smtClean="0">
                          <a:solidFill>
                            <a:srgbClr val="000000"/>
                          </a:solidFill>
                          <a:effectLst/>
                          <a:latin typeface="+mj-lt"/>
                        </a:rPr>
                        <a:t>inadéquate </a:t>
                      </a:r>
                      <a:r>
                        <a:rPr lang="fr-FR" sz="1100" b="0" i="0" u="none" strike="noStrike" dirty="0">
                          <a:solidFill>
                            <a:srgbClr val="000000"/>
                          </a:solidFill>
                          <a:effectLst/>
                          <a:latin typeface="+mj-lt"/>
                        </a:rPr>
                        <a:t>des produits (CV, ARV)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100" b="0" i="0" u="none" strike="noStrike" dirty="0">
                          <a:solidFill>
                            <a:srgbClr val="000000"/>
                          </a:solidFill>
                          <a:effectLst/>
                          <a:latin typeface="+mj-lt"/>
                        </a:rPr>
                        <a:t>Amélioration de la qualité et de la complétude des données </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Elaboration de plan intégré d'approvisionnement</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Sensibilisation, formation des </a:t>
                      </a:r>
                      <a:r>
                        <a:rPr lang="fr-FR" sz="1100" b="0" i="0" u="none" strike="noStrike" dirty="0" smtClean="0">
                          <a:solidFill>
                            <a:srgbClr val="000000"/>
                          </a:solidFill>
                          <a:effectLst/>
                          <a:latin typeface="+mj-lt"/>
                        </a:rPr>
                        <a:t>prescripteurs</a:t>
                      </a:r>
                      <a:endParaRPr lang="fr-FR" sz="11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94239">
                <a:tc>
                  <a:txBody>
                    <a:bodyPr/>
                    <a:lstStyle/>
                    <a:p>
                      <a:pPr algn="l" fontAlgn="ctr"/>
                      <a:r>
                        <a:rPr lang="fr-FR" sz="1100" b="1" i="0" u="none" strike="noStrike" dirty="0">
                          <a:solidFill>
                            <a:srgbClr val="000000"/>
                          </a:solidFill>
                          <a:effectLst/>
                          <a:latin typeface="+mj-lt"/>
                        </a:rPr>
                        <a:t>3.3 Processus d'achat et résultats inefficaces</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fr-FR" sz="1100" b="0" i="0" u="none" strike="noStrike" dirty="0">
                          <a:solidFill>
                            <a:srgbClr val="000000"/>
                          </a:solidFill>
                          <a:effectLst/>
                          <a:latin typeface="+mj-lt"/>
                        </a:rPr>
                        <a:t>1) Calendriers de livraison incertains</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2) Engagements incertains/différés par les partenaires, y compris le gouvernement, pour l’achat des produits de santé complémentaires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fr-FR" sz="1100" b="0" i="0" u="none" strike="noStrike" dirty="0">
                          <a:solidFill>
                            <a:srgbClr val="000000"/>
                          </a:solidFill>
                          <a:effectLst/>
                          <a:latin typeface="+mj-lt"/>
                        </a:rPr>
                        <a:t>Constitution d'un stock de sécurité </a:t>
                      </a:r>
                      <a:br>
                        <a:rPr lang="fr-FR" sz="1100" b="0" i="0" u="none" strike="noStrike" dirty="0">
                          <a:solidFill>
                            <a:srgbClr val="000000"/>
                          </a:solidFill>
                          <a:effectLst/>
                          <a:latin typeface="+mj-lt"/>
                        </a:rPr>
                      </a:br>
                      <a:r>
                        <a:rPr lang="fr-FR" sz="1100" b="0" i="0" u="none" strike="noStrike" dirty="0" smtClean="0">
                          <a:solidFill>
                            <a:srgbClr val="000000"/>
                          </a:solidFill>
                          <a:effectLst/>
                          <a:latin typeface="+mj-lt"/>
                        </a:rPr>
                        <a:t>Leadership </a:t>
                      </a:r>
                      <a:r>
                        <a:rPr lang="fr-FR" sz="1100" b="0" i="0" u="none" strike="noStrike" dirty="0">
                          <a:solidFill>
                            <a:srgbClr val="000000"/>
                          </a:solidFill>
                          <a:effectLst/>
                          <a:latin typeface="+mj-lt"/>
                        </a:rPr>
                        <a:t>de l'Etat et plaidoyer au plus haut niveau pour le respect des engagements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46306">
                <a:tc>
                  <a:txBody>
                    <a:bodyPr/>
                    <a:lstStyle/>
                    <a:p>
                      <a:pPr algn="l" fontAlgn="ctr"/>
                      <a:r>
                        <a:rPr lang="fr-FR" sz="1100" b="1" i="0" u="none" strike="noStrike" dirty="0">
                          <a:solidFill>
                            <a:srgbClr val="000000"/>
                          </a:solidFill>
                          <a:effectLst/>
                          <a:latin typeface="+mj-lt"/>
                        </a:rPr>
                        <a:t>3.4 Systèmes d'entreposage et de distribution inefficaces</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fr-FR" sz="1100" b="0" i="0" u="none" strike="noStrike" dirty="0">
                          <a:solidFill>
                            <a:srgbClr val="000000"/>
                          </a:solidFill>
                          <a:effectLst/>
                          <a:latin typeface="+mj-lt"/>
                        </a:rPr>
                        <a:t>Entreposage des intrants à la PCG pas </a:t>
                      </a:r>
                      <a:r>
                        <a:rPr lang="fr-FR" sz="1100" b="0" i="0" u="none" strike="noStrike" dirty="0" smtClean="0">
                          <a:solidFill>
                            <a:srgbClr val="000000"/>
                          </a:solidFill>
                          <a:effectLst/>
                          <a:latin typeface="+mj-lt"/>
                        </a:rPr>
                        <a:t>efficace/Incertitude </a:t>
                      </a:r>
                      <a:r>
                        <a:rPr lang="fr-FR" sz="1100" b="0" i="0" u="none" strike="noStrike" dirty="0">
                          <a:solidFill>
                            <a:srgbClr val="000000"/>
                          </a:solidFill>
                          <a:effectLst/>
                          <a:latin typeface="+mj-lt"/>
                        </a:rPr>
                        <a:t>ou retard dans les calendriers de livraison</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Assurance non optimale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fr-FR" sz="1100" b="0" i="0" u="none" strike="noStrike" dirty="0" smtClean="0">
                          <a:solidFill>
                            <a:srgbClr val="000000"/>
                          </a:solidFill>
                          <a:effectLst/>
                          <a:latin typeface="+mj-lt"/>
                        </a:rPr>
                        <a:t>Reconstruction/Extension d'entrepôts </a:t>
                      </a:r>
                      <a:r>
                        <a:rPr lang="fr-FR" sz="1100" b="0" i="0" u="none" strike="noStrike" dirty="0">
                          <a:solidFill>
                            <a:srgbClr val="000000"/>
                          </a:solidFill>
                          <a:effectLst/>
                          <a:latin typeface="+mj-lt"/>
                        </a:rPr>
                        <a:t>adaptés </a:t>
                      </a:r>
                      <a:r>
                        <a:rPr lang="fr-FR" sz="1100" b="0" i="0" u="none" strike="noStrike" dirty="0" smtClean="0">
                          <a:solidFill>
                            <a:srgbClr val="000000"/>
                          </a:solidFill>
                          <a:effectLst/>
                          <a:latin typeface="+mj-lt"/>
                        </a:rPr>
                        <a:t>aux </a:t>
                      </a:r>
                      <a:r>
                        <a:rPr lang="fr-FR" sz="1100" b="0" i="0" u="none" strike="noStrike" dirty="0">
                          <a:solidFill>
                            <a:srgbClr val="000000"/>
                          </a:solidFill>
                          <a:effectLst/>
                          <a:latin typeface="+mj-lt"/>
                        </a:rPr>
                        <a:t>normes internationales</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Amélioration des procédures de distribution des intrants</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Possibilité d'exploration des </a:t>
                      </a:r>
                      <a:r>
                        <a:rPr lang="fr-FR" sz="1100" b="0" i="0" u="none" strike="noStrike" dirty="0" smtClean="0">
                          <a:solidFill>
                            <a:srgbClr val="000000"/>
                          </a:solidFill>
                          <a:effectLst/>
                          <a:latin typeface="+mj-lt"/>
                        </a:rPr>
                        <a:t>capacités </a:t>
                      </a:r>
                      <a:r>
                        <a:rPr lang="fr-FR" sz="1100" b="0" i="0" u="none" strike="noStrike" dirty="0">
                          <a:solidFill>
                            <a:srgbClr val="000000"/>
                          </a:solidFill>
                          <a:effectLst/>
                          <a:latin typeface="+mj-lt"/>
                        </a:rPr>
                        <a:t>optimales d'assurance des produits stockés et </a:t>
                      </a:r>
                      <a:r>
                        <a:rPr lang="fr-FR" sz="1100" b="0" i="0" u="none" strike="noStrike" dirty="0" smtClean="0">
                          <a:solidFill>
                            <a:srgbClr val="000000"/>
                          </a:solidFill>
                          <a:effectLst/>
                          <a:latin typeface="+mj-lt"/>
                        </a:rPr>
                        <a:t>transportés</a:t>
                      </a:r>
                      <a:endParaRPr lang="fr-FR" sz="1100" b="0" i="0" u="none" strike="noStrike" dirty="0">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3462">
                <a:tc>
                  <a:txBody>
                    <a:bodyPr/>
                    <a:lstStyle/>
                    <a:p>
                      <a:pPr algn="l" fontAlgn="ctr"/>
                      <a:r>
                        <a:rPr lang="fr-FR" sz="1100" b="1" i="0" u="none" strike="noStrike" dirty="0">
                          <a:solidFill>
                            <a:srgbClr val="000000"/>
                          </a:solidFill>
                          <a:effectLst/>
                          <a:latin typeface="+mj-lt"/>
                        </a:rPr>
                        <a:t> 3.5 Suivi de la qualité limité et utilisation des produits inadéquate</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fr-FR" sz="1100" b="0" i="0" u="none" strike="noStrike" dirty="0">
                          <a:solidFill>
                            <a:srgbClr val="000000"/>
                          </a:solidFill>
                          <a:effectLst/>
                          <a:latin typeface="+mj-lt"/>
                        </a:rPr>
                        <a:t>Système d'assurance Qualité peu opérationnel dans les sites .Contrôle de qualité des intrants à la réception et post markéting non réalisée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dirty="0">
                          <a:solidFill>
                            <a:srgbClr val="000000"/>
                          </a:solidFill>
                          <a:effectLst/>
                          <a:latin typeface="+mj-lt"/>
                        </a:rPr>
                        <a:t>Elaborer la procédures d'échantillonnage et d'expédition des échantillons aux laboratoires de contrôle qualité qualifiés</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Aussi bien à l'importation que dans les sites des prise en charge des patients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1697">
                <a:tc>
                  <a:txBody>
                    <a:bodyPr/>
                    <a:lstStyle/>
                    <a:p>
                      <a:pPr algn="l" fontAlgn="ctr"/>
                      <a:r>
                        <a:rPr lang="fr-FR" sz="1100" b="1" i="0" u="none" strike="noStrike" dirty="0">
                          <a:solidFill>
                            <a:srgbClr val="000000"/>
                          </a:solidFill>
                          <a:effectLst/>
                          <a:latin typeface="+mj-lt"/>
                        </a:rPr>
                        <a:t>3.6 Systèmes d'information de gestion (système d'information de gestion de la logistique) inadéquats</a:t>
                      </a:r>
                    </a:p>
                  </a:txBody>
                  <a:tcPr marL="7543" marR="7543" marT="75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100" b="0" i="0" u="none" strike="noStrike">
                          <a:solidFill>
                            <a:srgbClr val="000000"/>
                          </a:solidFill>
                          <a:effectLst/>
                          <a:latin typeface="+mj-lt"/>
                        </a:rPr>
                        <a:t>Multiplicité des outils de collecte des données (absence d'interopérabilité des outils) </a:t>
                      </a:r>
                      <a:br>
                        <a:rPr lang="fr-FR" sz="1100" b="0" i="0" u="none" strike="noStrike">
                          <a:solidFill>
                            <a:srgbClr val="000000"/>
                          </a:solidFill>
                          <a:effectLst/>
                          <a:latin typeface="+mj-lt"/>
                        </a:rPr>
                      </a:br>
                      <a:r>
                        <a:rPr lang="fr-FR" sz="1100" b="0" i="0" u="none" strike="noStrike">
                          <a:solidFill>
                            <a:srgbClr val="000000"/>
                          </a:solidFill>
                          <a:effectLst/>
                          <a:latin typeface="+mj-lt"/>
                        </a:rPr>
                        <a:t>SIGL peu fonctionnel</a:t>
                      </a:r>
                      <a:br>
                        <a:rPr lang="fr-FR" sz="1100" b="0" i="0" u="none" strike="noStrike">
                          <a:solidFill>
                            <a:srgbClr val="000000"/>
                          </a:solidFill>
                          <a:effectLst/>
                          <a:latin typeface="+mj-lt"/>
                        </a:rPr>
                      </a:br>
                      <a:r>
                        <a:rPr lang="fr-FR" sz="1100" b="0" i="0" u="none" strike="noStrike">
                          <a:solidFill>
                            <a:srgbClr val="000000"/>
                          </a:solidFill>
                          <a:effectLst/>
                          <a:latin typeface="+mj-lt"/>
                        </a:rPr>
                        <a:t>Faible coordination des acteurs </a:t>
                      </a:r>
                      <a:br>
                        <a:rPr lang="fr-FR" sz="1100" b="0" i="0" u="none" strike="noStrike">
                          <a:solidFill>
                            <a:srgbClr val="000000"/>
                          </a:solidFill>
                          <a:effectLst/>
                          <a:latin typeface="+mj-lt"/>
                        </a:rPr>
                      </a:br>
                      <a:r>
                        <a:rPr lang="fr-FR" sz="1100" b="0" i="0" u="none" strike="noStrike">
                          <a:solidFill>
                            <a:srgbClr val="000000"/>
                          </a:solidFill>
                          <a:effectLst/>
                          <a:latin typeface="+mj-lt"/>
                        </a:rPr>
                        <a:t>Lacunes dans la transmission des données entre le niveau national et les niveaux périphériques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100" b="0" i="0" u="none" strike="noStrike" dirty="0">
                          <a:solidFill>
                            <a:srgbClr val="000000"/>
                          </a:solidFill>
                          <a:effectLst/>
                          <a:latin typeface="+mj-lt"/>
                        </a:rPr>
                        <a:t>Renforcer la coordination entre les acteurs par la mise en place d'un cadre de concertation régulier permettant l'harmonisation des outils </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Supervisions formatives</a:t>
                      </a:r>
                      <a:br>
                        <a:rPr lang="fr-FR" sz="1100" b="0" i="0" u="none" strike="noStrike" dirty="0">
                          <a:solidFill>
                            <a:srgbClr val="000000"/>
                          </a:solidFill>
                          <a:effectLst/>
                          <a:latin typeface="+mj-lt"/>
                        </a:rPr>
                      </a:br>
                      <a:r>
                        <a:rPr lang="fr-FR" sz="1100" b="0" i="0" u="none" strike="noStrike" dirty="0" smtClean="0">
                          <a:solidFill>
                            <a:srgbClr val="000000"/>
                          </a:solidFill>
                          <a:effectLst/>
                          <a:latin typeface="+mj-lt"/>
                        </a:rPr>
                        <a:t>Opérationnalisation </a:t>
                      </a:r>
                      <a:r>
                        <a:rPr lang="fr-FR" sz="1100" b="0" i="0" u="none" strike="noStrike" dirty="0">
                          <a:solidFill>
                            <a:srgbClr val="000000"/>
                          </a:solidFill>
                          <a:effectLst/>
                          <a:latin typeface="+mj-lt"/>
                        </a:rPr>
                        <a:t>de l'outil unifié comme le DHIS2</a:t>
                      </a:r>
                      <a:br>
                        <a:rPr lang="fr-FR" sz="1100" b="0" i="0" u="none" strike="noStrike" dirty="0">
                          <a:solidFill>
                            <a:srgbClr val="000000"/>
                          </a:solidFill>
                          <a:effectLst/>
                          <a:latin typeface="+mj-lt"/>
                        </a:rPr>
                      </a:br>
                      <a:r>
                        <a:rPr lang="fr-FR" sz="1100" b="0" i="0" u="none" strike="noStrike" dirty="0">
                          <a:solidFill>
                            <a:srgbClr val="000000"/>
                          </a:solidFill>
                          <a:effectLst/>
                          <a:latin typeface="+mj-lt"/>
                        </a:rPr>
                        <a:t>Organisation des </a:t>
                      </a:r>
                      <a:r>
                        <a:rPr lang="fr-FR" sz="1100" b="0" i="0" u="none" strike="noStrike" dirty="0" smtClean="0">
                          <a:solidFill>
                            <a:srgbClr val="000000"/>
                          </a:solidFill>
                          <a:effectLst/>
                          <a:latin typeface="+mj-lt"/>
                        </a:rPr>
                        <a:t>réunions </a:t>
                      </a:r>
                      <a:r>
                        <a:rPr lang="fr-FR" sz="1100" b="0" i="0" u="none" strike="noStrike" dirty="0">
                          <a:solidFill>
                            <a:srgbClr val="000000"/>
                          </a:solidFill>
                          <a:effectLst/>
                          <a:latin typeface="+mj-lt"/>
                        </a:rPr>
                        <a:t>semestrielles de validation des données des sites au niveau district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05031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1_Office Theme">
  <a:themeElements>
    <a:clrScheme name="GF Dark Blue">
      <a:dk1>
        <a:sysClr val="windowText" lastClr="000000"/>
      </a:dk1>
      <a:lt1>
        <a:sysClr val="window" lastClr="FFFFFF"/>
      </a:lt1>
      <a:dk2>
        <a:srgbClr val="003F72"/>
      </a:dk2>
      <a:lt2>
        <a:srgbClr val="CCD9E3"/>
      </a:lt2>
      <a:accent1>
        <a:srgbClr val="99B2C7"/>
      </a:accent1>
      <a:accent2>
        <a:srgbClr val="668CAA"/>
      </a:accent2>
      <a:accent3>
        <a:srgbClr val="33658E"/>
      </a:accent3>
      <a:accent4>
        <a:srgbClr val="69BE28"/>
      </a:accent4>
      <a:accent5>
        <a:srgbClr val="9A996E"/>
      </a:accent5>
      <a:accent6>
        <a:srgbClr val="C6AC0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isk Management - Goals and Planning - 20 July 2015.potx" id="{3508FE59-9DA2-48FE-9080-8D2F809B8099}" vid="{CC4CC58E-8B7A-437F-B929-755B447220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c097f1e6-5941-48e7-ac45-8c5509127d4f" ContentTypeId="0x0101008F0044CEADCF41C5B42F2D77188AD488" PreviousValue="false"/>
</file>

<file path=customXml/item4.xml><?xml version="1.0" encoding="utf-8"?>
<ct:contentTypeSchema xmlns:ct="http://schemas.microsoft.com/office/2006/metadata/contentType" xmlns:ma="http://schemas.microsoft.com/office/2006/metadata/properties/metaAttributes" ct:_="" ma:_="" ma:contentTypeName="Working Presentation" ma:contentTypeID="0x0101008F0044CEADCF41C5B42F2D77188AD48800EB1E22B7BAB51B428DA6C99F81050995" ma:contentTypeVersion="117" ma:contentTypeDescription="A work in progress PowerPoint presentation. &#10;Retention period upon archiving: 0 years." ma:contentTypeScope="" ma:versionID="3906713ad3f119ffe90ed0fd7b0ac115">
  <xsd:schema xmlns:xsd="http://www.w3.org/2001/XMLSchema" xmlns:xs="http://www.w3.org/2001/XMLSchema" xmlns:p="http://schemas.microsoft.com/office/2006/metadata/properties" xmlns:ns2="aa59fca6-ced1-47bb-9355-3c5118ef92b8" xmlns:ns3="fa473315-44a4-4518-8a4f-31f7017f3642" targetNamespace="http://schemas.microsoft.com/office/2006/metadata/properties" ma:root="true" ma:fieldsID="2f51659f3b60a5a3c01ab6c5c987f28e" ns2:_="" ns3:_="">
    <xsd:import namespace="aa59fca6-ced1-47bb-9355-3c5118ef92b8"/>
    <xsd:import namespace="fa473315-44a4-4518-8a4f-31f7017f3642"/>
    <xsd:element name="properties">
      <xsd:complexType>
        <xsd:sequence>
          <xsd:element name="documentManagement">
            <xsd:complexType>
              <xsd:all>
                <xsd:element ref="ns2:Grant_x0020_Nam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59fca6-ced1-47bb-9355-3c5118ef92b8" elementFormDefault="qualified">
    <xsd:import namespace="http://schemas.microsoft.com/office/2006/documentManagement/types"/>
    <xsd:import namespace="http://schemas.microsoft.com/office/infopath/2007/PartnerControls"/>
    <xsd:element name="Grant_x0020_Name" ma:index="8" nillable="true" ma:displayName="Grant Name" ma:internalName="Grant_x0020_Nam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473315-44a4-4518-8a4f-31f7017f3642"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Grant_x0020_Name xmlns="aa59fca6-ced1-47bb-9355-3c5118ef92b8" xsi:nil="true"/>
    <_dlc_DocId xmlns="fa473315-44a4-4518-8a4f-31f7017f3642">K2YUZTE2FJW7-473618403-7609</_dlc_DocId>
    <_dlc_DocIdUrl xmlns="fa473315-44a4-4518-8a4f-31f7017f3642">
      <Url>https://tgf.sharepoint.com/sites/TSGMT9/GIN2/_layouts/15/DocIdRedir.aspx?ID=K2YUZTE2FJW7-473618403-7609</Url>
      <Description>K2YUZTE2FJW7-473618403-7609</Description>
    </_dlc_DocIdUrl>
  </documentManagement>
</p:properties>
</file>

<file path=customXml/itemProps1.xml><?xml version="1.0" encoding="utf-8"?>
<ds:datastoreItem xmlns:ds="http://schemas.openxmlformats.org/officeDocument/2006/customXml" ds:itemID="{7816B479-2DA1-452B-B703-8B2E36A36336}">
  <ds:schemaRefs>
    <ds:schemaRef ds:uri="http://schemas.microsoft.com/sharepoint/v3/contenttype/forms"/>
  </ds:schemaRefs>
</ds:datastoreItem>
</file>

<file path=customXml/itemProps2.xml><?xml version="1.0" encoding="utf-8"?>
<ds:datastoreItem xmlns:ds="http://schemas.openxmlformats.org/officeDocument/2006/customXml" ds:itemID="{526DF2F4-DCD0-45E9-B65B-5BEB37EFE000}">
  <ds:schemaRefs>
    <ds:schemaRef ds:uri="http://schemas.microsoft.com/sharepoint/events"/>
  </ds:schemaRefs>
</ds:datastoreItem>
</file>

<file path=customXml/itemProps3.xml><?xml version="1.0" encoding="utf-8"?>
<ds:datastoreItem xmlns:ds="http://schemas.openxmlformats.org/officeDocument/2006/customXml" ds:itemID="{D4E45454-C3A4-492B-8686-9451AEC9C20C}">
  <ds:schemaRefs>
    <ds:schemaRef ds:uri="Microsoft.SharePoint.Taxonomy.ContentTypeSync"/>
  </ds:schemaRefs>
</ds:datastoreItem>
</file>

<file path=customXml/itemProps4.xml><?xml version="1.0" encoding="utf-8"?>
<ds:datastoreItem xmlns:ds="http://schemas.openxmlformats.org/officeDocument/2006/customXml" ds:itemID="{D70B774A-D3D8-4882-A748-E6B610679A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59fca6-ced1-47bb-9355-3c5118ef92b8"/>
    <ds:schemaRef ds:uri="fa473315-44a4-4518-8a4f-31f7017f36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198FA51-28B5-4AAB-AE57-BB1888E062F9}">
  <ds:schemaRefs>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fa473315-44a4-4518-8a4f-31f7017f3642"/>
    <ds:schemaRef ds:uri="http://purl.org/dc/dcmitype/"/>
    <ds:schemaRef ds:uri="aa59fca6-ced1-47bb-9355-3c5118ef92b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492</TotalTime>
  <Words>1721</Words>
  <Application>Microsoft Office PowerPoint</Application>
  <PresentationFormat>Widescreen</PresentationFormat>
  <Paragraphs>188</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Lucida Grande</vt:lpstr>
      <vt:lpstr>Symbol</vt:lpstr>
      <vt:lpstr>Wingdings</vt:lpstr>
      <vt:lpstr>1_Office Theme</vt:lpstr>
      <vt:lpstr>think-cell Slide</vt:lpstr>
      <vt:lpstr>PowerPoint Presentation</vt:lpstr>
      <vt:lpstr>Agenda</vt:lpstr>
      <vt:lpstr>But et objectifs principaux de l’atelier</vt:lpstr>
      <vt:lpstr>Grille de détermination du niveau de Risque</vt:lpstr>
      <vt:lpstr>Risques liés à la gouvernance, au suivi stratégique et à la gestion </vt:lpstr>
      <vt:lpstr>Risques Programmatiques et liés au S&amp;É</vt:lpstr>
      <vt:lpstr>Risques financiers et fiduciaires</vt:lpstr>
      <vt:lpstr>Risques liés à la gestion des produits de santé et la chaîne d’approvisionnement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Florence Penard</dc:creator>
  <cp:lastModifiedBy>Florence Penard</cp:lastModifiedBy>
  <cp:revision>41</cp:revision>
  <cp:lastPrinted>2018-08-02T16:18:19Z</cp:lastPrinted>
  <dcterms:created xsi:type="dcterms:W3CDTF">2018-07-27T12:32:53Z</dcterms:created>
  <dcterms:modified xsi:type="dcterms:W3CDTF">2018-08-06T13:44:30Z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0x0101008F0044CEADCF41C5B42F2D77188AD48800EB1E22B7BAB51B428DA6C99F81050995</vt:lpwstr>
  </property>
  <property fmtid="{D5CDD505-2E9C-101B-9397-08002B2CF9AE}" pid="3" name="_dlc_DocIdItemGuid">
    <vt:lpwstr>77a55603-c467-4e74-80c3-ef34dc0d51fe</vt:lpwstr>
  </property>
</Properties>
</file>