
<file path=[Content_Types].xml><?xml version="1.0" encoding="utf-8"?>
<Types xmlns="http://schemas.openxmlformats.org/package/2006/content-types">
  <Default Extension="png" ContentType="image/png"/>
  <Default Extension="bin" ContentType="application/vnd.openxmlformats-officedocument.oleObject"/>
  <Default Extension="jpg&amp;ehk=V5R20SwlaKRWEMnmdYzuvA&amp;r=0&amp;pid=OfficeInsert" ContentType="image/jpeg"/>
  <Default Extension="svg" ContentType="image/svg+xml"/>
  <Default Extension="gif&amp;ehk=TuMq" ContentType="image/gif"/>
  <Default Extension="jpeg" ContentType="image/jpeg"/>
  <Default Extension="wmf" ContentType="image/x-wmf"/>
  <Default Extension="jpg&amp;ehk=y6QVjA" ContentType="image/jpeg"/>
  <Default Extension="rels" ContentType="application/vnd.openxmlformats-package.relationships+xml"/>
  <Default Extension="xml" ContentType="application/xml"/>
  <Default Extension="wdp" ContentType="image/vnd.ms-photo"/>
  <Default Extension="png&amp;ehk=wMjvYdrx7" ContentType="image/png"/>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ink/ink2.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38"/>
  </p:notesMasterIdLst>
  <p:handoutMasterIdLst>
    <p:handoutMasterId r:id="rId39"/>
  </p:handoutMasterIdLst>
  <p:sldIdLst>
    <p:sldId id="256" r:id="rId2"/>
    <p:sldId id="259" r:id="rId3"/>
    <p:sldId id="277" r:id="rId4"/>
    <p:sldId id="274" r:id="rId5"/>
    <p:sldId id="275" r:id="rId6"/>
    <p:sldId id="258" r:id="rId7"/>
    <p:sldId id="287" r:id="rId8"/>
    <p:sldId id="282" r:id="rId9"/>
    <p:sldId id="284" r:id="rId10"/>
    <p:sldId id="294" r:id="rId11"/>
    <p:sldId id="288" r:id="rId12"/>
    <p:sldId id="263" r:id="rId13"/>
    <p:sldId id="295" r:id="rId14"/>
    <p:sldId id="262" r:id="rId15"/>
    <p:sldId id="261" r:id="rId16"/>
    <p:sldId id="264" r:id="rId17"/>
    <p:sldId id="266" r:id="rId18"/>
    <p:sldId id="267" r:id="rId19"/>
    <p:sldId id="268" r:id="rId20"/>
    <p:sldId id="269" r:id="rId21"/>
    <p:sldId id="270" r:id="rId22"/>
    <p:sldId id="271" r:id="rId23"/>
    <p:sldId id="272" r:id="rId24"/>
    <p:sldId id="257" r:id="rId25"/>
    <p:sldId id="273" r:id="rId26"/>
    <p:sldId id="283" r:id="rId27"/>
    <p:sldId id="289" r:id="rId28"/>
    <p:sldId id="290" r:id="rId29"/>
    <p:sldId id="291" r:id="rId30"/>
    <p:sldId id="292" r:id="rId31"/>
    <p:sldId id="293" r:id="rId32"/>
    <p:sldId id="285" r:id="rId33"/>
    <p:sldId id="296" r:id="rId34"/>
    <p:sldId id="297" r:id="rId35"/>
    <p:sldId id="298" r:id="rId36"/>
    <p:sldId id="29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138"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CBBFDF08-EA89-48D0-902B-70DED692FEA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Health Finance and Governance</a:t>
            </a:r>
          </a:p>
        </p:txBody>
      </p:sp>
      <p:sp>
        <p:nvSpPr>
          <p:cNvPr id="3" name="Date Placeholder 2">
            <a:extLst>
              <a:ext uri="{FF2B5EF4-FFF2-40B4-BE49-F238E27FC236}">
                <a16:creationId xmlns="" xmlns:a16="http://schemas.microsoft.com/office/drawing/2014/main" id="{6DC47398-82F9-472A-833B-7B3725A85D8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fr-FR"/>
              <a:t>14/12/2017</a:t>
            </a:r>
          </a:p>
        </p:txBody>
      </p:sp>
      <p:sp>
        <p:nvSpPr>
          <p:cNvPr id="4" name="Footer Placeholder 3">
            <a:extLst>
              <a:ext uri="{FF2B5EF4-FFF2-40B4-BE49-F238E27FC236}">
                <a16:creationId xmlns="" xmlns:a16="http://schemas.microsoft.com/office/drawing/2014/main" id="{98DFE8BC-9284-4D08-B955-8416447B209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a:t>Consultant National pour le renforcement des capacités de la DAF du Min. Santé</a:t>
            </a:r>
          </a:p>
        </p:txBody>
      </p:sp>
      <p:sp>
        <p:nvSpPr>
          <p:cNvPr id="5" name="Slide Number Placeholder 4">
            <a:extLst>
              <a:ext uri="{FF2B5EF4-FFF2-40B4-BE49-F238E27FC236}">
                <a16:creationId xmlns="" xmlns:a16="http://schemas.microsoft.com/office/drawing/2014/main" id="{FCE2DCB3-AB1C-4174-9506-24C45E4B242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1DCDBA-33F9-4980-A7E7-26B15BD1F684}" type="slidenum">
              <a:rPr lang="fr-FR" smtClean="0"/>
              <a:t>‹#›</a:t>
            </a:fld>
            <a:endParaRPr lang="fr-FR"/>
          </a:p>
        </p:txBody>
      </p:sp>
    </p:spTree>
    <p:extLst>
      <p:ext uri="{BB962C8B-B14F-4D97-AF65-F5344CB8AC3E}">
        <p14:creationId xmlns:p14="http://schemas.microsoft.com/office/powerpoint/2010/main" val="3244752131"/>
      </p:ext>
    </p:extLst>
  </p:cSld>
  <p:clrMap bg1="lt1" tx1="dk1" bg2="lt2" tx2="dk2" accent1="accent1" accent2="accent2" accent3="accent3" accent4="accent4" accent5="accent5" accent6="accent6" hlink="hlink" folHlink="folHlink"/>
  <p:hf/>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12-14T13:46:03.701"/>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21922 4836,'0'0,"0"0,0 0,0 0,-5 0,-5 0,-2 0,-7 0,-6 0,-2 0,-1 0,-6 0,0 0,0 0,2 0,-3 0,-9 0,-15 4,-11 2,-11 0,-1-2,-1 0,6-2,2-1,-5-1,-5 0,-13 4,-6 7,-4 0,3-1,6-2,6-3,6-2,-6-1,-13 3,-7 0,3 1,6-2,2-1,6-2,-3 0,-13-1,-4 5,3 1,8-1,8 0,12-2,2-1,6-1,-1-1,-7 0,-1 0,-4-1,4 1,3 0,7 0,7-5,6-5,1-2,2-3,-3-3,-9 1,-4 4,-5 3,0 0,-1-3,9 0,8-2,7-3,-2 2,2 3,1 0,1-3,2 2,-9-2,-11 3,-7-2,-3 2,0 3,4 3,3 4,6 1,0-3,-4-1,-13-3,-5-1,-4 1,0 3,4 2,4 2,3 1,4 0,-8 2,-6-5,-9-2,-5 5,3 3,1 0,6 1,1 4,0 0,-1 0,-2 3,3 4,1 0,7 1,11 0,9-4,9-4,-4 2,-13 4,-11-1,-4 3,-3 2,5 0,9 0,10 2,4-2,0 1,-6 1,-8 3,-4 1,4-3,7 0,8-4,6 1,5 0,7-1,4 1,0 1,3-2,1 2,-2 1,2-3,3 1,0 3,2-4,3 2,-2-4,0 1,-2 3,1-3,-3 2,2 2,2-3,3 1,-2 3,0 1,2-2,-2-1,-1 3,7 5,4 3,1 2,5-1,1 0,-1-1,3 3,-1 1,-1 0,-3 2,-6 1,-3-2,-2-2,1-2,1-2,1 4,-3 1,3-1,-2 3,4 0,3-1,-5-2,-1 2,0 1,1-2,0 3,1-1,5-1,2-2,0 2,4-4,0 1,3-4,4-2,-1-2,1 1,3 0,-2 1,0 1,2 0,-2 4,0-2,1 3,3 0,2 0,-4-1,1 4,0-1,2 0,1 3,1 0,1-2,1-2,0 2,1 1,-1-3,0 0,0 2,1 0,-1-1,0 2,0 1,0-2,0 2,0-5,0-3,0 3,0 0,0 0,0-2,0 0,0-1,0-1,0 0,0-1,0 0,0 5,0 1,0 0,0-1,0 3,0 1,0-2,0 3,0 0,0-2,0-2,0-7,0 2,0 1,0-1,0 1,0-1,0 4,0-2,0-3,4-1,2 1,4-6,5 4,0 2,2 1,3 5,-3 2,1-5,2-4,-3 0,0-1,-2 0,-4-3,0-2,-1 1,2-3,-1 0,-2 2,-4-2,-1-1,2-1,1-5,-1-3,2 2,1 3,-2 0,-1-2,-3 1,-1 4,-1 0,3-4,7 2,0-3,-1 3,-3-1,3-3,-1-3,-2 2,3 4,3 1,0 1,-2 0,2-4,2-3,0-2,0 2,-1-1,2 0,1 2,-1 1,-4-2,1-2,3-1,-2-2,2-2,2 1,-2-2,1 1,-2 0,0 4,3 2,-2-1,0 4,3 0,-2-1,0 2,2 4,2 0,7-3,3 2,1 3,3-2,1-3,-1-3,-3 2,3-2,0-1,-6-3,-4-1,-1-2,-1 4,1 1,-4 4,-1 0,1-1,2 2,-4-1,1-2,1 2,-3 0,4-3,0 3,0-1,1 3,1-1,6-2,2-3,1-2,4 3,0 0,-2-2,-2 0,-1-3,-3 0,4-1,-3-1,-3 0,-1-1,-1 1,1 0,0-1,-4 1,-1 0,1 0,-4 0,0 0,-2 0,4 0,0 0,0 0,3 0,0 0,3 0,-4 0,-1 0,5 0,4 0,0 0,5 0,0 0,5 0,4 0,-1 0,1 0,3 0,-2 0,-4 0,-5 0,2 0,-2 0,-2 0,-3 0,-1 0,-1 0,-1 0,-1 0,5 5,1 1,0 0,-2-2,4-1,5-1,0 0,3-2,3 0,3 0,2-1,2 1,0 0,-3 0,-1 4,-5 2,0 0,-3-1,0-2,-1-1,1-1,3-1,7 0,9 0,4 0,-1 0,-1 0,-2-1,-2 1,-7 0,-2 0,-5 0,-6 0,1 0,2 0,-1 0,2 0,3 0,3 0,7 0,3 0,10 0,3 0,-2 0,-3 0,-4 0,-3 0,-3 0,-5 0,1 0,6 0,7 0,10 0,6 0,4 0,-5 0,-1 0,-6 0,-1 5,1 1,2-1,10 0,14-2,8-1,4 4,1 0,0 0,4-2,13-5,3-8,-2-2,-6 1,-5 2,-1-2,12 1,6-3,3 1,-5-3,-1 2,7 3,12 2,-1 3,-14 2,-11 1,-13 1,-13 1,-5-1,0 1,6-1,4 1,2-1,-3 0,-1 0,0 4,1 7,5 1,6-2,-1-2,-4 2,-5-1,-3-2,-6-2,0-2,6-1,8-2,-1 0,0 0,-1-1,-6 1,4 0,5-5,3-1,0 0,-6 1,-8 2,-2-3,-5-6,-4 0,6-3,4-3,4 1,2 4,-2 4,-6 3,-1-1,-3-5,-4 1,2-3,-2 1,-2-2,-2 2,-6-2,-8 2,-7-1,-4-3,-4 1,-2 0,-6-3,-6 2,-6 0,1-2,-2 2,-2-1,-2-1,-1-2,-2-2,4-2,1-5,5-7,-1-6,-1-5,3 2,-2-1,-1-1,1-2,0 4,-6 0,0-1,0-1,-1-7,-5-2,-2-5,-1-6,-3 0,-1-2,2-3,1 3,-2-1,1-2,0 3,-1-1,-5 4,-5-1,2-7,-2-9,-2-3,-2-1,-1 2,-2 1,-1 7,0 3,0 4,0 7,-5-5,-2-3,-3 0,-5 0,0-1,-2 2,-2 4,1 1,0 2,-6-2,-8 2,-8-2,-1 1,-7-1,-10-4,2 2,0 7,2 6,0 2,5 7,2 6,0 1,-1 2,-6-1,-7-3,-7-4,-5 2,-4 3,2 4,5 8,10 5,6 1,-1 0,0-1,-10 0,-6-2,-5 4,-3 1,-1 4,3 0,7-2,5 3,5 3,4 4,3-1,0 1,1-3,1 0,-6 3,-5 2,-11 3,-7 1,-2 1,3 1,6 0,6 1,6-1,5 1,2-1,-3 0,-1 0,-4 0,0 0,-4 0,1 0,3 0,2 0,3 0,6 0,3 0,5-5,6-1,4 1,-1 0,5 2,8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12-17T11:58:12.861"/>
    </inkml:context>
    <inkml:brush xml:id="br0">
      <inkml:brushProperty name="width" value="0.2" units="cm"/>
      <inkml:brushProperty name="height" value="0.4" units="cm"/>
      <inkml:brushProperty name="color" value="#00F900"/>
      <inkml:brushProperty name="tip" value="rectangle"/>
      <inkml:brushProperty name="rasterOp" value="maskPen"/>
      <inkml:brushProperty name="ignorePressure" value="1"/>
    </inkml:brush>
  </inkml:definitions>
  <inkml:trace contextRef="#ctx0" brushRef="#br0">11221 5016,'0'0,"0"0,0 0,50-36,29-21,11-5,3-1,-1 5,3 4,-2 7,-8 6,0 11,-1 5,3 3,5 6,9 0,10-2,4 3,5 4,0 3,7 4,4 2,2 1,2 6,-1 6,5 2,10-2,6-3,4 2,-2 4,-6-1,-1 2,1 4,1-3,-2 1,-5 3,-3 1,4-2,1 0,2 2,2 1,-5 1,-7 6,-3-1,-2-2,-7-5,7-2,3 1,6 6,5 7,-5 3,5-1,5-1,-2-2,1-2,1 3,-2 0,-6-1,6-1,3-2,3-1,-4-1,-4 0,-10 4,-6 1,-3 0,-2 3,-4 1,-5-7,0-3,-8-1,-3 3,1 2,5 1,1-2,9 0,0-5,2-7,6-2,9 1,1-2,5-8,8-5,5 2,-2 5,-5 1,-7-1,-6-2,-7-2,-10 3,-12 5,-11 0,-9 2,-11 5,-10-3,-13 2,-7 1,-2-1,-2 4,-3 3,0-2,-3-1,-4 0,2 6,-2 2,-3 1,-2-1,3 4,0 1,3 2,4 6,5 3,-2-1,-3-5,-5 2,1-4,-1-2,-3 0,-1 0,-3-2,-2-3,-4 3,-3 0,0-2,-3 3,0 0,-3-1,0 2,-1 0,-4 2,-3 5,-2 3,-3 3,0 2,-2-3,1-5,-1-1,0-3,1-4,0 1,0-1,0-1,0 1,0 0,0-1,0-3,0 4,0-1,0-2,-5 0,-5-3,-2-1,2-1,-3 0,2-1,2 0,-1 0,0 1,2-1,3-4,-3 3,1-3,1-1,-3 1,0 1,1 2,3-5,-3 0,0 1,2-4,-3 0,-5-2,1 0,-2 2,-4 3,2 2,0-2,-3 0,3 0,0-2,2 0,-1 1,3-2,-1 0,2 2,-2-3,-3 1,2-2,-1 0,1 3,-5-3,-3 2,-3 1,-6-1,-2 0,1 2,0 3,-2-4,0 1,2 1,1-2,7 4,3-2,0 1,0 1,-1-3,-1 0,-1 0,-1-2,0 0,0-2,-5 0,-2 2,-4-1,-5 0,-4 3,1-3,0-3,2-4,4-4,1 2,1-1,2 4,4 0,-3-2,0-2,2 3,1-1,-2 3,-6 0,-4-3,0 3,-1-1,-7-2,-4-3,-1-2,4-1,6-1,3-1,3-1,5 1,3-1,-2 1,1 0,1 0,2 0,-4 0,-4 0,0 0,-4 0,2 0,-1 0,-4 0,-11 0,-6 0,0 0,0-5,2-1,3 0,1 2,-2 1,-6 1,-5 0,-9 2,-9 0,-3 0,-1 0,3 1,3-1,1 0,3 0,0 0,2 5,-5 1,-5-1,-2 0,-2-2,0-1,2-1,0 0,-4-1,-3 0,-3-1,2 1,5 0,4 0,9 0,4 0,7 0,2 0,-2 0,-2 0,-6 0,-5 0,0 0,4-5,2-1,1 0,4 2,-3 1,-3 1,-6 0,-7 2,-1 0,1 0,8 0,4-4,-3-2,0 1,4 0,-2 2,-6 1,-6 1,-1 1,2-5,2-1,4 1,2 1,2 0,2 3,-10 0,-6 0,4 1,7 0,10-4,9-2,1 1,3-4,2 0,3-3,2 0,1 2,-5 4,-4 2,-7 1,-4 3,-4 0,3 0,4-4,6-2,5-3,2-6,3 0,2-2,-10 3,-6 2,-10 4,-6 4,3 1,2 3,5 0,6 1,1-1,4-3,-2-3,-3 1,-8 5,-9 3,-4 0,0 1,2-1,6-1,4-6,10-5,8-3,-4 2,-6 2,-8 2,-4-1,-3-1,4 2,7-3,7 0,6 2,3 1,3 3,2-3,0-5,1-1,-1-3,0-3,4 2,-3-2,-2 3,-1-1,0-2,0 2,4-1,3-1,3 1,2 0,2-2,0-3,-3-1,-3-2,2-5,4-2,0-1,-3-3,-2-4,1-5,0-9,2-3,4-1,0-5,2-9,-3-6,2-3,2-1,2-1,3-4,2 0,5 0,3-2,0-4,3-5,5 1,4 9,3-4,4-5,5-2,7 1,1 0,0-3,-4 4,3 9,2 5,1 0,1 0,8 0,4 2,2 5,-4 6,-1 6,-1 6,0-2,1 1,6-3,6 0,6 1,19-7,21-14,14-6,5-3,4-3,10-13,12-6,-14 16,-27 25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Health Finance and Governance</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fr-FR"/>
              <a:t>14/12/2017</a:t>
            </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a:t>Consultant National pour le renforcement des capacités de la DAF du Min. Santé</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A0E367-2876-4F3F-B3F3-7CBB5059D6EF}" type="slidenum">
              <a:rPr lang="fr-FR" smtClean="0"/>
              <a:t>‹#›</a:t>
            </a:fld>
            <a:endParaRPr lang="fr-FR"/>
          </a:p>
        </p:txBody>
      </p:sp>
    </p:spTree>
    <p:extLst>
      <p:ext uri="{BB962C8B-B14F-4D97-AF65-F5344CB8AC3E}">
        <p14:creationId xmlns:p14="http://schemas.microsoft.com/office/powerpoint/2010/main" val="344245818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xfrm>
            <a:off x="685800" y="1143000"/>
            <a:ext cx="5486400" cy="3086100"/>
          </a:xfrm>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latin typeface="Arial" pitchFamily="34" charset="0"/>
            </a:endParaRPr>
          </a:p>
          <a:p>
            <a:endParaRPr lang="fr-FR" altLang="fr-FR" smtClean="0">
              <a:latin typeface="Arial" pitchFamily="34" charset="0"/>
            </a:endParaRPr>
          </a:p>
        </p:txBody>
      </p:sp>
    </p:spTree>
    <p:extLst>
      <p:ext uri="{BB962C8B-B14F-4D97-AF65-F5344CB8AC3E}">
        <p14:creationId xmlns:p14="http://schemas.microsoft.com/office/powerpoint/2010/main" val="3865812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41" indent="-171441">
              <a:buFont typeface="Arial" panose="020B0604020202020204" pitchFamily="34" charset="0"/>
              <a:buChar char="•"/>
            </a:pPr>
            <a:r>
              <a:rPr lang="fr-FR" dirty="0" smtClean="0"/>
              <a:t>Le</a:t>
            </a:r>
            <a:r>
              <a:rPr lang="fr-FR" baseline="0" dirty="0" smtClean="0"/>
              <a:t> PIB mesure la production économique réalisée à l’intérieur d’un pays donné. Il vise pour une année donnée à quantifier la valeur totale de la production effectuée par les agents économiques résidant à l’intérieur de ce territoire (ménages, entreprises, administration publiques)</a:t>
            </a:r>
          </a:p>
          <a:p>
            <a:pPr marL="171441" indent="-171441">
              <a:buFont typeface="Arial" panose="020B0604020202020204" pitchFamily="34" charset="0"/>
              <a:buChar char="•"/>
            </a:pPr>
            <a:r>
              <a:rPr lang="fr-FR" baseline="0" dirty="0" smtClean="0"/>
              <a:t>Une réserve d’or est une quantité d’or conservée par une banque centrale ou une institution financière dans le but de sécuriser une transaction, un accord de crédit ou de constituer un fonds de garantie.</a:t>
            </a:r>
            <a:endParaRPr lang="fr-FR" dirty="0"/>
          </a:p>
        </p:txBody>
      </p:sp>
      <p:sp>
        <p:nvSpPr>
          <p:cNvPr id="4" name="Slide Number Placeholder 3"/>
          <p:cNvSpPr>
            <a:spLocks noGrp="1"/>
          </p:cNvSpPr>
          <p:nvPr>
            <p:ph type="sldNum" sz="quarter" idx="10"/>
          </p:nvPr>
        </p:nvSpPr>
        <p:spPr/>
        <p:txBody>
          <a:bodyPr/>
          <a:lstStyle/>
          <a:p>
            <a:fld id="{318A352D-2618-4930-96D6-808703A9BFC9}" type="slidenum">
              <a:rPr lang="fr-FR" smtClean="0"/>
              <a:pPr/>
              <a:t>8</a:t>
            </a:fld>
            <a:endParaRPr lang="fr-FR"/>
          </a:p>
        </p:txBody>
      </p:sp>
    </p:spTree>
    <p:extLst>
      <p:ext uri="{BB962C8B-B14F-4D97-AF65-F5344CB8AC3E}">
        <p14:creationId xmlns:p14="http://schemas.microsoft.com/office/powerpoint/2010/main" val="2424592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41" indent="-171441">
              <a:buFont typeface="Arial" panose="020B0604020202020204" pitchFamily="34" charset="0"/>
              <a:buChar char="•"/>
            </a:pPr>
            <a:r>
              <a:rPr lang="fr-FR" dirty="0" smtClean="0"/>
              <a:t>Le</a:t>
            </a:r>
            <a:r>
              <a:rPr lang="fr-FR" baseline="0" dirty="0" smtClean="0"/>
              <a:t> PIB mesure la production économique réalisée à l’intérieur d’un pays donné. Il vise pour une année donnée à quantifier la valeur totale de la production effectuée par les agents économiques résidant à l’intérieur de ce territoire (ménages, entreprises, administration publiques)</a:t>
            </a:r>
          </a:p>
          <a:p>
            <a:pPr marL="171441" indent="-171441">
              <a:buFont typeface="Arial" panose="020B0604020202020204" pitchFamily="34" charset="0"/>
              <a:buChar char="•"/>
            </a:pPr>
            <a:r>
              <a:rPr lang="fr-FR" baseline="0" dirty="0" smtClean="0"/>
              <a:t>Une réserve d’or est une quantité d’or conservée par une banque centrale ou une institution financière dans le but de sécuriser une transaction, un accord de crédit ou de constituer un fonds de garantie.</a:t>
            </a:r>
            <a:endParaRPr lang="fr-FR" dirty="0"/>
          </a:p>
        </p:txBody>
      </p:sp>
      <p:sp>
        <p:nvSpPr>
          <p:cNvPr id="4" name="Slide Number Placeholder 3"/>
          <p:cNvSpPr>
            <a:spLocks noGrp="1"/>
          </p:cNvSpPr>
          <p:nvPr>
            <p:ph type="sldNum" sz="quarter" idx="10"/>
          </p:nvPr>
        </p:nvSpPr>
        <p:spPr/>
        <p:txBody>
          <a:bodyPr/>
          <a:lstStyle/>
          <a:p>
            <a:fld id="{318A352D-2618-4930-96D6-808703A9BFC9}" type="slidenum">
              <a:rPr lang="fr-FR" smtClean="0"/>
              <a:pPr/>
              <a:t>11</a:t>
            </a:fld>
            <a:endParaRPr lang="fr-FR"/>
          </a:p>
        </p:txBody>
      </p:sp>
    </p:spTree>
    <p:extLst>
      <p:ext uri="{BB962C8B-B14F-4D97-AF65-F5344CB8AC3E}">
        <p14:creationId xmlns:p14="http://schemas.microsoft.com/office/powerpoint/2010/main" val="2424592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41" indent="-171441">
              <a:buFont typeface="Arial" panose="020B0604020202020204" pitchFamily="34" charset="0"/>
              <a:buChar char="•"/>
            </a:pPr>
            <a:r>
              <a:rPr lang="fr-FR" dirty="0" smtClean="0"/>
              <a:t>Le</a:t>
            </a:r>
            <a:r>
              <a:rPr lang="fr-FR" baseline="0" dirty="0" smtClean="0"/>
              <a:t> PIB mesure la production économique réalisée à l’intérieur d’un pays donné. Il vise pour une année donnée à quantifier la valeur totale de la production effectuée par les agents économiques résidant à l’intérieur de ce territoire (ménages, entreprises, administration publiques)</a:t>
            </a:r>
          </a:p>
          <a:p>
            <a:pPr marL="171441" indent="-171441">
              <a:buFont typeface="Arial" panose="020B0604020202020204" pitchFamily="34" charset="0"/>
              <a:buChar char="•"/>
            </a:pPr>
            <a:r>
              <a:rPr lang="fr-FR" baseline="0" dirty="0" smtClean="0"/>
              <a:t>Une réserve d’or est une quantité d’or conservée par une banque centrale ou une institution financière dans le but de sécuriser une transaction, un accord de crédit ou de constituer un fonds de garantie.</a:t>
            </a:r>
            <a:endParaRPr lang="fr-FR" dirty="0"/>
          </a:p>
        </p:txBody>
      </p:sp>
      <p:sp>
        <p:nvSpPr>
          <p:cNvPr id="4" name="Slide Number Placeholder 3"/>
          <p:cNvSpPr>
            <a:spLocks noGrp="1"/>
          </p:cNvSpPr>
          <p:nvPr>
            <p:ph type="sldNum" sz="quarter" idx="10"/>
          </p:nvPr>
        </p:nvSpPr>
        <p:spPr/>
        <p:txBody>
          <a:bodyPr/>
          <a:lstStyle/>
          <a:p>
            <a:fld id="{318A352D-2618-4930-96D6-808703A9BFC9}" type="slidenum">
              <a:rPr lang="fr-FR" smtClean="0"/>
              <a:pPr/>
              <a:t>13</a:t>
            </a:fld>
            <a:endParaRPr lang="fr-FR"/>
          </a:p>
        </p:txBody>
      </p:sp>
    </p:spTree>
    <p:extLst>
      <p:ext uri="{BB962C8B-B14F-4D97-AF65-F5344CB8AC3E}">
        <p14:creationId xmlns:p14="http://schemas.microsoft.com/office/powerpoint/2010/main" val="2424592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41" indent="-171441">
              <a:buFont typeface="Arial" panose="020B0604020202020204" pitchFamily="34" charset="0"/>
              <a:buChar char="•"/>
            </a:pPr>
            <a:r>
              <a:rPr lang="fr-FR" dirty="0" smtClean="0"/>
              <a:t>Le</a:t>
            </a:r>
            <a:r>
              <a:rPr lang="fr-FR" baseline="0" dirty="0" smtClean="0"/>
              <a:t> PIB mesure la production économique réalisée à l’intérieur d’un pays donné. Il vise pour une année donnée à quantifier la valeur totale de la production effectuée par les agents économiques résidant à l’intérieur de ce territoire (ménages, entreprises, administration publiques)</a:t>
            </a:r>
          </a:p>
          <a:p>
            <a:pPr marL="171441" indent="-171441">
              <a:buFont typeface="Arial" panose="020B0604020202020204" pitchFamily="34" charset="0"/>
              <a:buChar char="•"/>
            </a:pPr>
            <a:r>
              <a:rPr lang="fr-FR" baseline="0" dirty="0" smtClean="0"/>
              <a:t>Une réserve d’or est une quantité d’or conservée par une banque centrale ou une institution financière dans le but de sécuriser une transaction, un accord de crédit ou de constituer un fonds de garantie.</a:t>
            </a:r>
            <a:endParaRPr lang="fr-FR" dirty="0"/>
          </a:p>
        </p:txBody>
      </p:sp>
      <p:sp>
        <p:nvSpPr>
          <p:cNvPr id="4" name="Slide Number Placeholder 3"/>
          <p:cNvSpPr>
            <a:spLocks noGrp="1"/>
          </p:cNvSpPr>
          <p:nvPr>
            <p:ph type="sldNum" sz="quarter" idx="10"/>
          </p:nvPr>
        </p:nvSpPr>
        <p:spPr/>
        <p:txBody>
          <a:bodyPr/>
          <a:lstStyle/>
          <a:p>
            <a:fld id="{318A352D-2618-4930-96D6-808703A9BFC9}" type="slidenum">
              <a:rPr lang="fr-FR" smtClean="0"/>
              <a:pPr/>
              <a:t>32</a:t>
            </a:fld>
            <a:endParaRPr lang="fr-FR"/>
          </a:p>
        </p:txBody>
      </p:sp>
    </p:spTree>
    <p:extLst>
      <p:ext uri="{BB962C8B-B14F-4D97-AF65-F5344CB8AC3E}">
        <p14:creationId xmlns:p14="http://schemas.microsoft.com/office/powerpoint/2010/main" val="2424592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41" indent="-171441">
              <a:buFont typeface="Arial" panose="020B0604020202020204" pitchFamily="34" charset="0"/>
              <a:buChar char="•"/>
            </a:pPr>
            <a:r>
              <a:rPr lang="fr-FR" dirty="0" smtClean="0"/>
              <a:t>Le</a:t>
            </a:r>
            <a:r>
              <a:rPr lang="fr-FR" baseline="0" dirty="0" smtClean="0"/>
              <a:t> PIB mesure la production économique réalisée à l’intérieur d’un pays donné. Il vise pour une année donnée à quantifier la valeur totale de la production effectuée par les agents économiques résidant à l’intérieur de ce territoire (ménages, entreprises, administration publiques)</a:t>
            </a:r>
          </a:p>
          <a:p>
            <a:pPr marL="171441" indent="-171441">
              <a:buFont typeface="Arial" panose="020B0604020202020204" pitchFamily="34" charset="0"/>
              <a:buChar char="•"/>
            </a:pPr>
            <a:r>
              <a:rPr lang="fr-FR" baseline="0" dirty="0" smtClean="0"/>
              <a:t>Une réserve d’or est une quantité d’or conservée par une banque centrale ou une institution financière dans le but de sécuriser une transaction, un accord de crédit ou de constituer un fonds de garantie.</a:t>
            </a:r>
            <a:endParaRPr lang="fr-FR" dirty="0"/>
          </a:p>
        </p:txBody>
      </p:sp>
      <p:sp>
        <p:nvSpPr>
          <p:cNvPr id="4" name="Slide Number Placeholder 3"/>
          <p:cNvSpPr>
            <a:spLocks noGrp="1"/>
          </p:cNvSpPr>
          <p:nvPr>
            <p:ph type="sldNum" sz="quarter" idx="10"/>
          </p:nvPr>
        </p:nvSpPr>
        <p:spPr/>
        <p:txBody>
          <a:bodyPr/>
          <a:lstStyle/>
          <a:p>
            <a:fld id="{318A352D-2618-4930-96D6-808703A9BFC9}" type="slidenum">
              <a:rPr lang="fr-FR" smtClean="0"/>
              <a:pPr/>
              <a:t>33</a:t>
            </a:fld>
            <a:endParaRPr lang="fr-FR"/>
          </a:p>
        </p:txBody>
      </p:sp>
    </p:spTree>
    <p:extLst>
      <p:ext uri="{BB962C8B-B14F-4D97-AF65-F5344CB8AC3E}">
        <p14:creationId xmlns:p14="http://schemas.microsoft.com/office/powerpoint/2010/main" val="2424592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41" indent="-171441">
              <a:buFont typeface="Arial" panose="020B0604020202020204" pitchFamily="34" charset="0"/>
              <a:buChar char="•"/>
            </a:pPr>
            <a:r>
              <a:rPr lang="fr-FR" dirty="0" smtClean="0"/>
              <a:t>Le</a:t>
            </a:r>
            <a:r>
              <a:rPr lang="fr-FR" baseline="0" dirty="0" smtClean="0"/>
              <a:t> PIB mesure la production économique réalisée à l’intérieur d’un pays donné. Il vise pour une année donnée à quantifier la valeur totale de la production effectuée par les agents économiques résidant à l’intérieur de ce territoire (ménages, entreprises, administration publiques)</a:t>
            </a:r>
          </a:p>
          <a:p>
            <a:pPr marL="171441" indent="-171441">
              <a:buFont typeface="Arial" panose="020B0604020202020204" pitchFamily="34" charset="0"/>
              <a:buChar char="•"/>
            </a:pPr>
            <a:r>
              <a:rPr lang="fr-FR" baseline="0" dirty="0" smtClean="0"/>
              <a:t>Une réserve d’or est une quantité d’or conservée par une banque centrale ou une institution financière dans le but de sécuriser une transaction, un accord de crédit ou de constituer un fonds de garantie.</a:t>
            </a:r>
            <a:endParaRPr lang="fr-FR" dirty="0"/>
          </a:p>
        </p:txBody>
      </p:sp>
      <p:sp>
        <p:nvSpPr>
          <p:cNvPr id="4" name="Slide Number Placeholder 3"/>
          <p:cNvSpPr>
            <a:spLocks noGrp="1"/>
          </p:cNvSpPr>
          <p:nvPr>
            <p:ph type="sldNum" sz="quarter" idx="10"/>
          </p:nvPr>
        </p:nvSpPr>
        <p:spPr/>
        <p:txBody>
          <a:bodyPr/>
          <a:lstStyle/>
          <a:p>
            <a:fld id="{318A352D-2618-4930-96D6-808703A9BFC9}" type="slidenum">
              <a:rPr lang="fr-FR" smtClean="0"/>
              <a:pPr/>
              <a:t>34</a:t>
            </a:fld>
            <a:endParaRPr lang="fr-FR"/>
          </a:p>
        </p:txBody>
      </p:sp>
    </p:spTree>
    <p:extLst>
      <p:ext uri="{BB962C8B-B14F-4D97-AF65-F5344CB8AC3E}">
        <p14:creationId xmlns:p14="http://schemas.microsoft.com/office/powerpoint/2010/main" val="2424592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41" indent="-171441">
              <a:buFont typeface="Arial" panose="020B0604020202020204" pitchFamily="34" charset="0"/>
              <a:buChar char="•"/>
            </a:pPr>
            <a:r>
              <a:rPr lang="fr-FR" dirty="0" smtClean="0"/>
              <a:t>Le</a:t>
            </a:r>
            <a:r>
              <a:rPr lang="fr-FR" baseline="0" dirty="0" smtClean="0"/>
              <a:t> PIB mesure la production économique réalisée à l’intérieur d’un pays donné. Il vise pour une année donnée à quantifier la valeur totale de la production effectuée par les agents économiques résidant à l’intérieur de ce territoire (ménages, entreprises, administration publiques)</a:t>
            </a:r>
          </a:p>
          <a:p>
            <a:pPr marL="171441" indent="-171441">
              <a:buFont typeface="Arial" panose="020B0604020202020204" pitchFamily="34" charset="0"/>
              <a:buChar char="•"/>
            </a:pPr>
            <a:r>
              <a:rPr lang="fr-FR" baseline="0" dirty="0" smtClean="0"/>
              <a:t>Une réserve d’or est une quantité d’or conservée par une banque centrale ou une institution financière dans le but de sécuriser une transaction, un accord de crédit ou de constituer un fonds de garantie.</a:t>
            </a:r>
            <a:endParaRPr lang="fr-FR" dirty="0"/>
          </a:p>
        </p:txBody>
      </p:sp>
      <p:sp>
        <p:nvSpPr>
          <p:cNvPr id="4" name="Slide Number Placeholder 3"/>
          <p:cNvSpPr>
            <a:spLocks noGrp="1"/>
          </p:cNvSpPr>
          <p:nvPr>
            <p:ph type="sldNum" sz="quarter" idx="10"/>
          </p:nvPr>
        </p:nvSpPr>
        <p:spPr/>
        <p:txBody>
          <a:bodyPr/>
          <a:lstStyle/>
          <a:p>
            <a:fld id="{318A352D-2618-4930-96D6-808703A9BFC9}" type="slidenum">
              <a:rPr lang="fr-FR" smtClean="0"/>
              <a:pPr/>
              <a:t>35</a:t>
            </a:fld>
            <a:endParaRPr lang="fr-FR"/>
          </a:p>
        </p:txBody>
      </p:sp>
    </p:spTree>
    <p:extLst>
      <p:ext uri="{BB962C8B-B14F-4D97-AF65-F5344CB8AC3E}">
        <p14:creationId xmlns:p14="http://schemas.microsoft.com/office/powerpoint/2010/main" val="24245925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41" indent="-171441">
              <a:buFont typeface="Arial" panose="020B0604020202020204" pitchFamily="34" charset="0"/>
              <a:buChar char="•"/>
            </a:pPr>
            <a:r>
              <a:rPr lang="fr-FR" dirty="0" smtClean="0"/>
              <a:t>Le</a:t>
            </a:r>
            <a:r>
              <a:rPr lang="fr-FR" baseline="0" dirty="0" smtClean="0"/>
              <a:t> PIB mesure la production économique réalisée à l’intérieur d’un pays donné. Il vise pour une année donnée à quantifier la valeur totale de la production effectuée par les agents économiques résidant à l’intérieur de ce territoire (ménages, entreprises, administration publiques)</a:t>
            </a:r>
          </a:p>
          <a:p>
            <a:pPr marL="171441" indent="-171441">
              <a:buFont typeface="Arial" panose="020B0604020202020204" pitchFamily="34" charset="0"/>
              <a:buChar char="•"/>
            </a:pPr>
            <a:r>
              <a:rPr lang="fr-FR" baseline="0" dirty="0" smtClean="0"/>
              <a:t>Une réserve d’or est une quantité d’or conservée par une banque centrale ou une institution financière dans le but de sécuriser une transaction, un accord de crédit ou de constituer un fonds de garantie.</a:t>
            </a:r>
            <a:endParaRPr lang="fr-FR" dirty="0"/>
          </a:p>
        </p:txBody>
      </p:sp>
      <p:sp>
        <p:nvSpPr>
          <p:cNvPr id="4" name="Slide Number Placeholder 3"/>
          <p:cNvSpPr>
            <a:spLocks noGrp="1"/>
          </p:cNvSpPr>
          <p:nvPr>
            <p:ph type="sldNum" sz="quarter" idx="10"/>
          </p:nvPr>
        </p:nvSpPr>
        <p:spPr/>
        <p:txBody>
          <a:bodyPr/>
          <a:lstStyle/>
          <a:p>
            <a:fld id="{318A352D-2618-4930-96D6-808703A9BFC9}" type="slidenum">
              <a:rPr lang="fr-FR" smtClean="0"/>
              <a:pPr/>
              <a:t>36</a:t>
            </a:fld>
            <a:endParaRPr lang="fr-FR"/>
          </a:p>
        </p:txBody>
      </p:sp>
    </p:spTree>
    <p:extLst>
      <p:ext uri="{BB962C8B-B14F-4D97-AF65-F5344CB8AC3E}">
        <p14:creationId xmlns:p14="http://schemas.microsoft.com/office/powerpoint/2010/main" val="242459252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ABD379-9984-4AFC-AEDE-89E4B45CD9D9}" type="datetime1">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9AA133-E8DE-4294-87D7-7A126CB7106A}" type="datetime1">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BA2C9F-AFCA-4B07-AB98-A4D6C2C83D72}" type="datetime1">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EED39D-A7BC-4775-8CDC-B518B11C6574}" type="datetime1">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4E4B2EBE-9055-4B7F-9B75-B73F5695FEFA}" type="datetime1">
              <a:rPr lang="en-US" smtClean="0"/>
              <a:t>6/7/2018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269CE2-2099-4552-B49E-6B74046CAE77}" type="datetime1">
              <a:rPr lang="en-US" smtClean="0"/>
              <a:t>6/7/2018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BF225C-D1F9-4708-9F27-0CCAE0E72E56}" type="datetime1">
              <a:rPr lang="en-US" smtClean="0"/>
              <a:t>6/7/2018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2FE38B-8523-4D6A-80C6-5CFEA1EA636A}" type="datetime1">
              <a:rPr lang="en-US" smtClean="0"/>
              <a:t>6/7/2018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495A8-B4A0-44F0-A5AF-E0BA5B802320}" type="datetime1">
              <a:rPr lang="en-US" smtClean="0"/>
              <a:t>6/7/2018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275220-5501-457A-90C5-CCD9331D360B}" type="datetime1">
              <a:rPr lang="en-US" smtClean="0"/>
              <a:t>6/7/2018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EDFAF9A-DDCD-4420-A505-341F900F5485}" type="datetime1">
              <a:rPr lang="en-US" smtClean="0"/>
              <a:t>6/7/2018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980BA19-9D88-4515-938A-9B4662F56830}" type="datetime1">
              <a:rPr lang="en-US" smtClean="0"/>
              <a:t>6/7/2018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19.png&amp;ehk=wMjvYdrx7"/><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davefleet.com/tag/objectives/" TargetMode="External"/><Relationship Id="rId7" Type="http://schemas.openxmlformats.org/officeDocument/2006/relationships/hyperlink" Target="http://childrenschoiceaward.wikispaces.com/Committee" TargetMode="External"/><Relationship Id="rId2" Type="http://schemas.openxmlformats.org/officeDocument/2006/relationships/image" Target="../media/image20.gif&amp;ehk=TuMq"/><Relationship Id="rId1" Type="http://schemas.openxmlformats.org/officeDocument/2006/relationships/slideLayout" Target="../slideLayouts/slideLayout8.xml"/><Relationship Id="rId6" Type="http://schemas.openxmlformats.org/officeDocument/2006/relationships/image" Target="../media/image22.jpg&amp;ehk=V5R20SwlaKRWEMnmdYzuvA&amp;r=0&amp;pid=OfficeInsert"/><Relationship Id="rId5" Type="http://schemas.openxmlformats.org/officeDocument/2006/relationships/hyperlink" Target="http://www.flickr.com/photos/toolstop/4420180838/" TargetMode="External"/><Relationship Id="rId4" Type="http://schemas.openxmlformats.org/officeDocument/2006/relationships/image" Target="../media/image21.jpg&amp;ehk=y6QVjA"/></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23.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customXml" Target="../ink/ink2.xml"/><Relationship Id="rId7" Type="http://schemas.openxmlformats.org/officeDocument/2006/relationships/image" Target="../media/image25.wmf"/><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package" Target="../embeddings/Microsoft_Excel_Worksheet1.xlsx"/><Relationship Id="rId5" Type="http://schemas.openxmlformats.org/officeDocument/2006/relationships/oleObject" Target="../embeddings/oleObject2.bin"/><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8.wmf"/><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0.wmf"/><Relationship Id="rId4" Type="http://schemas.openxmlformats.org/officeDocument/2006/relationships/image" Target="../media/image9.wmf"/></Relationships>
</file>

<file path=ppt/slides/_rels/slide5.x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slideLayout" Target="../slideLayouts/slideLayout2.xml"/><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279241-2368-4C97-95C0-60B9087CE942}"/>
              </a:ext>
            </a:extLst>
          </p:cNvPr>
          <p:cNvSpPr>
            <a:spLocks noGrp="1"/>
          </p:cNvSpPr>
          <p:nvPr>
            <p:ph type="ctrTitle"/>
          </p:nvPr>
        </p:nvSpPr>
        <p:spPr>
          <a:xfrm>
            <a:off x="1051560" y="1329180"/>
            <a:ext cx="9966960" cy="3035569"/>
          </a:xfrm>
        </p:spPr>
        <p:txBody>
          <a:bodyPr/>
          <a:lstStyle/>
          <a:p>
            <a:r>
              <a:rPr lang="fr-FR" sz="4800" dirty="0" smtClean="0"/>
              <a:t>atelier de coordination du processus de gestion des dépenses publiques par le pool financier du MS</a:t>
            </a:r>
            <a:endParaRPr lang="fr-FR" sz="4800" dirty="0"/>
          </a:p>
        </p:txBody>
      </p:sp>
      <p:sp>
        <p:nvSpPr>
          <p:cNvPr id="3" name="Subtitle 2">
            <a:extLst>
              <a:ext uri="{FF2B5EF4-FFF2-40B4-BE49-F238E27FC236}">
                <a16:creationId xmlns="" xmlns:a16="http://schemas.microsoft.com/office/drawing/2014/main" id="{A97E637C-1FFB-4FDE-9A17-2D4ADD7F7F57}"/>
              </a:ext>
            </a:extLst>
          </p:cNvPr>
          <p:cNvSpPr>
            <a:spLocks noGrp="1"/>
          </p:cNvSpPr>
          <p:nvPr>
            <p:ph type="subTitle" idx="1"/>
          </p:nvPr>
        </p:nvSpPr>
        <p:spPr>
          <a:xfrm>
            <a:off x="3249168" y="4364749"/>
            <a:ext cx="7891272" cy="2190789"/>
          </a:xfrm>
        </p:spPr>
        <p:txBody>
          <a:bodyPr>
            <a:normAutofit fontScale="70000" lnSpcReduction="20000"/>
          </a:bodyPr>
          <a:lstStyle/>
          <a:p>
            <a:endParaRPr lang="fr-FR" dirty="0"/>
          </a:p>
          <a:p>
            <a:endParaRPr lang="fr-FR" dirty="0"/>
          </a:p>
          <a:p>
            <a:endParaRPr lang="fr-FR" dirty="0"/>
          </a:p>
          <a:p>
            <a:endParaRPr lang="fr-FR" dirty="0"/>
          </a:p>
          <a:p>
            <a:pPr algn="r"/>
            <a:r>
              <a:rPr lang="fr-FR" b="1" dirty="0" smtClean="0"/>
              <a:t>Présenté par</a:t>
            </a:r>
            <a:r>
              <a:rPr lang="fr-FR" b="1" dirty="0"/>
              <a:t>: ESSIMBI Freddy, </a:t>
            </a:r>
            <a:endParaRPr lang="fr-FR" b="1" dirty="0" smtClean="0"/>
          </a:p>
          <a:p>
            <a:pPr algn="r"/>
            <a:r>
              <a:rPr lang="fr-FR" b="1" dirty="0" smtClean="0"/>
              <a:t>Conseiller en Financement</a:t>
            </a:r>
          </a:p>
          <a:p>
            <a:pPr algn="r"/>
            <a:r>
              <a:rPr lang="fr-FR" b="1" dirty="0" smtClean="0"/>
              <a:t>Projet HFG/Abt/USAID</a:t>
            </a:r>
            <a:endParaRPr lang="fr-FR" b="1" dirty="0"/>
          </a:p>
        </p:txBody>
      </p:sp>
      <p:sp>
        <p:nvSpPr>
          <p:cNvPr id="4" name="Slide Number Placeholder 3">
            <a:extLst>
              <a:ext uri="{FF2B5EF4-FFF2-40B4-BE49-F238E27FC236}">
                <a16:creationId xmlns="" xmlns:a16="http://schemas.microsoft.com/office/drawing/2014/main" id="{3A7679FD-950D-40D3-AEBE-BCA84F2D0917}"/>
              </a:ext>
            </a:extLst>
          </p:cNvPr>
          <p:cNvSpPr>
            <a:spLocks noGrp="1"/>
          </p:cNvSpPr>
          <p:nvPr>
            <p:ph type="sldNum" sz="quarter" idx="12"/>
          </p:nvPr>
        </p:nvSpPr>
        <p:spPr/>
        <p:txBody>
          <a:bodyPr/>
          <a:lstStyle/>
          <a:p>
            <a:fld id="{4FAB73BC-B049-4115-A692-8D63A059BFB8}" type="slidenum">
              <a:rPr lang="en-US" smtClean="0"/>
              <a:pPr/>
              <a:t>1</a:t>
            </a:fld>
            <a:endParaRPr lang="en-US" dirty="0"/>
          </a:p>
        </p:txBody>
      </p:sp>
      <p:pic>
        <p:nvPicPr>
          <p:cNvPr id="7" name="Picture 6" descr="A close up of a sign&#10;&#10;Description generated with very high confidence">
            <a:extLst>
              <a:ext uri="{FF2B5EF4-FFF2-40B4-BE49-F238E27FC236}">
                <a16:creationId xmlns="" xmlns:a16="http://schemas.microsoft.com/office/drawing/2014/main" id="{6554FB50-6F89-4440-A76B-78BB4A5068A5}"/>
              </a:ext>
            </a:extLst>
          </p:cNvPr>
          <p:cNvPicPr>
            <a:picLocks noChangeAspect="1"/>
          </p:cNvPicPr>
          <p:nvPr/>
        </p:nvPicPr>
        <p:blipFill>
          <a:blip r:embed="rId2"/>
          <a:stretch>
            <a:fillRect/>
          </a:stretch>
        </p:blipFill>
        <p:spPr>
          <a:xfrm>
            <a:off x="7895624" y="159884"/>
            <a:ext cx="2629307" cy="935062"/>
          </a:xfrm>
          <a:prstGeom prst="rect">
            <a:avLst/>
          </a:prstGeom>
        </p:spPr>
      </p:pic>
      <p:pic>
        <p:nvPicPr>
          <p:cNvPr id="307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523" y="159884"/>
            <a:ext cx="2799184" cy="831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52325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D6E4EE-2292-438A-8601-28C2EEF849BC}"/>
              </a:ext>
            </a:extLst>
          </p:cNvPr>
          <p:cNvSpPr>
            <a:spLocks noGrp="1"/>
          </p:cNvSpPr>
          <p:nvPr>
            <p:ph type="ctrTitle"/>
          </p:nvPr>
        </p:nvSpPr>
        <p:spPr/>
        <p:txBody>
          <a:bodyPr/>
          <a:lstStyle/>
          <a:p>
            <a:pPr algn="ctr"/>
            <a:r>
              <a:rPr lang="fr-FR" sz="7200" u="sng" dirty="0" smtClean="0"/>
              <a:t>Séance </a:t>
            </a:r>
            <a:r>
              <a:rPr lang="fr-FR" sz="7200" u="sng" dirty="0"/>
              <a:t>2</a:t>
            </a:r>
            <a:r>
              <a:rPr lang="fr-FR" sz="7200" dirty="0" smtClean="0"/>
              <a:t>: </a:t>
            </a:r>
            <a:r>
              <a:rPr lang="fr-FR" sz="7200" dirty="0"/>
              <a:t>Le Budget de l’Etat (Notions théoriques)</a:t>
            </a:r>
            <a:br>
              <a:rPr lang="fr-FR" sz="7200" dirty="0"/>
            </a:br>
            <a:endParaRPr lang="fr-FR" sz="7200" dirty="0"/>
          </a:p>
        </p:txBody>
      </p:sp>
      <p:sp>
        <p:nvSpPr>
          <p:cNvPr id="4" name="Slide Number Placeholder 3">
            <a:extLst>
              <a:ext uri="{FF2B5EF4-FFF2-40B4-BE49-F238E27FC236}">
                <a16:creationId xmlns="" xmlns:a16="http://schemas.microsoft.com/office/drawing/2014/main" id="{2592FB78-4605-4205-B70F-563058FB8FB6}"/>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317727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0043" y="802433"/>
            <a:ext cx="11346528" cy="4011758"/>
          </a:xfrm>
        </p:spPr>
        <p:txBody>
          <a:bodyPr>
            <a:noAutofit/>
          </a:bodyPr>
          <a:lstStyle/>
          <a:p>
            <a:pPr marL="0" indent="0">
              <a:buNone/>
            </a:pPr>
            <a:r>
              <a:rPr lang="fr-FR" sz="2800" b="1" u="sng" dirty="0" smtClean="0">
                <a:solidFill>
                  <a:schemeClr val="accent6">
                    <a:lumMod val="75000"/>
                  </a:schemeClr>
                </a:solidFill>
              </a:rPr>
              <a:t>Thématiques</a:t>
            </a:r>
            <a:r>
              <a:rPr lang="fr-FR" sz="2800" b="1" dirty="0" smtClean="0">
                <a:solidFill>
                  <a:schemeClr val="accent6">
                    <a:lumMod val="75000"/>
                  </a:schemeClr>
                </a:solidFill>
              </a:rPr>
              <a:t> </a:t>
            </a:r>
            <a:endParaRPr lang="fr-FR" sz="2800" b="1" dirty="0">
              <a:solidFill>
                <a:schemeClr val="accent6">
                  <a:lumMod val="75000"/>
                </a:schemeClr>
              </a:solidFill>
            </a:endParaRPr>
          </a:p>
          <a:p>
            <a:pPr marL="0" indent="0">
              <a:buNone/>
            </a:pPr>
            <a:r>
              <a:rPr lang="en-US" sz="2800" dirty="0">
                <a:solidFill>
                  <a:prstClr val="black"/>
                </a:solidFill>
              </a:rPr>
              <a:t>Après </a:t>
            </a:r>
            <a:r>
              <a:rPr lang="en-US" sz="2800" dirty="0" err="1">
                <a:solidFill>
                  <a:prstClr val="black"/>
                </a:solidFill>
              </a:rPr>
              <a:t>avoir</a:t>
            </a:r>
            <a:r>
              <a:rPr lang="en-US" sz="2800" dirty="0">
                <a:solidFill>
                  <a:prstClr val="black"/>
                </a:solidFill>
              </a:rPr>
              <a:t> </a:t>
            </a:r>
            <a:r>
              <a:rPr lang="en-US" sz="2800" dirty="0" err="1" smtClean="0">
                <a:solidFill>
                  <a:prstClr val="black"/>
                </a:solidFill>
              </a:rPr>
              <a:t>regardé</a:t>
            </a:r>
            <a:r>
              <a:rPr lang="en-US" sz="2800" dirty="0" smtClean="0">
                <a:solidFill>
                  <a:prstClr val="black"/>
                </a:solidFill>
              </a:rPr>
              <a:t> </a:t>
            </a:r>
            <a:r>
              <a:rPr lang="en-US" sz="2800" dirty="0">
                <a:solidFill>
                  <a:prstClr val="black"/>
                </a:solidFill>
              </a:rPr>
              <a:t>la </a:t>
            </a:r>
            <a:r>
              <a:rPr lang="en-US" sz="2800" dirty="0" err="1">
                <a:solidFill>
                  <a:prstClr val="black"/>
                </a:solidFill>
              </a:rPr>
              <a:t>Vidéo</a:t>
            </a:r>
            <a:r>
              <a:rPr lang="en-US" sz="2800" dirty="0">
                <a:solidFill>
                  <a:prstClr val="black"/>
                </a:solidFill>
              </a:rPr>
              <a:t> 1, </a:t>
            </a:r>
            <a:r>
              <a:rPr lang="en-US" sz="2800" dirty="0" err="1">
                <a:solidFill>
                  <a:prstClr val="black"/>
                </a:solidFill>
              </a:rPr>
              <a:t>chaque</a:t>
            </a:r>
            <a:r>
              <a:rPr lang="en-US" sz="2800" dirty="0">
                <a:solidFill>
                  <a:prstClr val="black"/>
                </a:solidFill>
              </a:rPr>
              <a:t> </a:t>
            </a:r>
            <a:r>
              <a:rPr lang="en-US" sz="2800" dirty="0" err="1">
                <a:solidFill>
                  <a:prstClr val="black"/>
                </a:solidFill>
              </a:rPr>
              <a:t>groupe</a:t>
            </a:r>
            <a:r>
              <a:rPr lang="en-US" sz="2800" dirty="0">
                <a:solidFill>
                  <a:prstClr val="black"/>
                </a:solidFill>
              </a:rPr>
              <a:t> </a:t>
            </a:r>
            <a:r>
              <a:rPr lang="en-US" sz="2800" dirty="0" err="1">
                <a:solidFill>
                  <a:prstClr val="black"/>
                </a:solidFill>
              </a:rPr>
              <a:t>tente</a:t>
            </a:r>
            <a:r>
              <a:rPr lang="en-US" sz="2800" dirty="0">
                <a:solidFill>
                  <a:prstClr val="black"/>
                </a:solidFill>
              </a:rPr>
              <a:t> de </a:t>
            </a:r>
            <a:r>
              <a:rPr lang="en-US" sz="2800" dirty="0" err="1">
                <a:solidFill>
                  <a:prstClr val="black"/>
                </a:solidFill>
              </a:rPr>
              <a:t>répondre</a:t>
            </a:r>
            <a:r>
              <a:rPr lang="en-US" sz="2800" dirty="0">
                <a:solidFill>
                  <a:prstClr val="black"/>
                </a:solidFill>
              </a:rPr>
              <a:t> aux questions </a:t>
            </a:r>
            <a:r>
              <a:rPr lang="en-US" sz="2800" dirty="0" err="1" smtClean="0">
                <a:solidFill>
                  <a:prstClr val="black"/>
                </a:solidFill>
              </a:rPr>
              <a:t>suivantes</a:t>
            </a:r>
            <a:r>
              <a:rPr lang="en-US" sz="2800" dirty="0">
                <a:solidFill>
                  <a:prstClr val="black"/>
                </a:solidFill>
              </a:rPr>
              <a:t> </a:t>
            </a:r>
            <a:r>
              <a:rPr lang="en-US" sz="2800" dirty="0" smtClean="0">
                <a:solidFill>
                  <a:prstClr val="black"/>
                </a:solidFill>
              </a:rPr>
              <a:t>:</a:t>
            </a:r>
          </a:p>
          <a:p>
            <a:pPr marL="0" indent="0">
              <a:buNone/>
            </a:pPr>
            <a:endParaRPr lang="fr-FR" sz="2800" dirty="0">
              <a:solidFill>
                <a:prstClr val="black"/>
              </a:solidFill>
            </a:endParaRPr>
          </a:p>
          <a:p>
            <a:pPr marL="342900" lvl="0" indent="-342900" defTabSz="457200">
              <a:lnSpc>
                <a:spcPct val="150000"/>
              </a:lnSpc>
              <a:spcBef>
                <a:spcPts val="0"/>
              </a:spcBef>
              <a:buClrTx/>
              <a:buSzTx/>
              <a:buAutoNum type="arabicPeriod"/>
            </a:pPr>
            <a:r>
              <a:rPr lang="fr-FR" sz="2800" dirty="0" smtClean="0">
                <a:solidFill>
                  <a:prstClr val="black"/>
                </a:solidFill>
              </a:rPr>
              <a:t>le budget de l’Etat ? (Art 16 LORF)</a:t>
            </a:r>
          </a:p>
          <a:p>
            <a:pPr marL="342900" lvl="0" indent="-342900" defTabSz="457200">
              <a:lnSpc>
                <a:spcPct val="150000"/>
              </a:lnSpc>
              <a:spcBef>
                <a:spcPts val="0"/>
              </a:spcBef>
              <a:buClrTx/>
              <a:buSzTx/>
              <a:buAutoNum type="arabicPeriod"/>
            </a:pPr>
            <a:r>
              <a:rPr lang="fr-FR" sz="2800" dirty="0" smtClean="0">
                <a:solidFill>
                  <a:prstClr val="black"/>
                </a:solidFill>
              </a:rPr>
              <a:t>de quoi sont constituées les </a:t>
            </a:r>
            <a:r>
              <a:rPr lang="fr-FR" sz="2800" b="1" dirty="0" smtClean="0">
                <a:solidFill>
                  <a:srgbClr val="00B050"/>
                </a:solidFill>
              </a:rPr>
              <a:t>recettes</a:t>
            </a:r>
            <a:r>
              <a:rPr lang="fr-FR" sz="2800" dirty="0" smtClean="0">
                <a:solidFill>
                  <a:prstClr val="black"/>
                </a:solidFill>
              </a:rPr>
              <a:t> et les </a:t>
            </a:r>
            <a:r>
              <a:rPr lang="fr-FR" sz="2800" b="1" dirty="0" smtClean="0">
                <a:solidFill>
                  <a:srgbClr val="FF0000"/>
                </a:solidFill>
              </a:rPr>
              <a:t>dépenses </a:t>
            </a:r>
            <a:r>
              <a:rPr lang="fr-FR" sz="2800" dirty="0" smtClean="0">
                <a:solidFill>
                  <a:prstClr val="black"/>
                </a:solidFill>
              </a:rPr>
              <a:t>?</a:t>
            </a:r>
          </a:p>
          <a:p>
            <a:pPr marL="0" indent="0">
              <a:lnSpc>
                <a:spcPct val="220000"/>
              </a:lnSpc>
              <a:buNone/>
            </a:pPr>
            <a:endParaRPr lang="fr-FR" sz="2800" b="1" dirty="0" smtClean="0">
              <a:latin typeface="Times New Roman" panose="02020603050405020304" pitchFamily="18" charset="0"/>
              <a:cs typeface="Times New Roman" panose="02020603050405020304" pitchFamily="18" charset="0"/>
            </a:endParaRPr>
          </a:p>
          <a:p>
            <a:pPr marL="0" indent="0">
              <a:lnSpc>
                <a:spcPct val="220000"/>
              </a:lnSpc>
              <a:buNone/>
            </a:pPr>
            <a:r>
              <a:rPr lang="fr-FR" sz="2800" b="1" dirty="0" smtClean="0">
                <a:latin typeface="Times New Roman" panose="02020603050405020304" pitchFamily="18" charset="0"/>
                <a:cs typeface="Times New Roman" panose="02020603050405020304" pitchFamily="18" charset="0"/>
              </a:rPr>
              <a:t> </a:t>
            </a:r>
            <a:r>
              <a:rPr lang="fr-FR" sz="2800" dirty="0" smtClean="0">
                <a:solidFill>
                  <a:schemeClr val="tx1"/>
                </a:solidFill>
                <a:latin typeface="Times New Roman" panose="02020603050405020304" pitchFamily="18" charset="0"/>
                <a:ea typeface="Times New Roman"/>
                <a:cs typeface="Times New Roman" panose="02020603050405020304" pitchFamily="18" charset="0"/>
              </a:rPr>
              <a:t>        </a:t>
            </a:r>
          </a:p>
        </p:txBody>
      </p:sp>
    </p:spTree>
    <p:extLst>
      <p:ext uri="{BB962C8B-B14F-4D97-AF65-F5344CB8AC3E}">
        <p14:creationId xmlns:p14="http://schemas.microsoft.com/office/powerpoint/2010/main" val="103651278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par>
                          <p:cTn id="23" fill="hold">
                            <p:stCondLst>
                              <p:cond delay="500"/>
                            </p:stCondLst>
                            <p:childTnLst>
                              <p:par>
                                <p:cTn id="24" presetID="14" presetClass="entr" presetSubtype="10" fill="hold" grpId="0"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521D83-55E3-4BD9-8648-D8967B0FC66E}"/>
              </a:ext>
            </a:extLst>
          </p:cNvPr>
          <p:cNvSpPr>
            <a:spLocks noGrp="1"/>
          </p:cNvSpPr>
          <p:nvPr>
            <p:ph type="title"/>
          </p:nvPr>
        </p:nvSpPr>
        <p:spPr>
          <a:xfrm>
            <a:off x="1069848" y="484632"/>
            <a:ext cx="10058400" cy="1239393"/>
          </a:xfrm>
        </p:spPr>
        <p:txBody>
          <a:bodyPr>
            <a:normAutofit fontScale="90000"/>
          </a:bodyPr>
          <a:lstStyle/>
          <a:p>
            <a:pPr algn="ctr"/>
            <a:r>
              <a:rPr lang="fr-FR" sz="4400" dirty="0" smtClean="0"/>
              <a:t>CLASSIFICATION ET COMPOSITION DU BUDGET NATIONAL </a:t>
            </a:r>
            <a:r>
              <a:rPr lang="fr-FR" sz="4400" smtClean="0"/>
              <a:t>DE GUINEE</a:t>
            </a:r>
            <a:endParaRPr lang="fr-FR" sz="4400" dirty="0"/>
          </a:p>
        </p:txBody>
      </p:sp>
      <p:sp>
        <p:nvSpPr>
          <p:cNvPr id="3" name="Text Placeholder 2">
            <a:extLst>
              <a:ext uri="{FF2B5EF4-FFF2-40B4-BE49-F238E27FC236}">
                <a16:creationId xmlns="" xmlns:a16="http://schemas.microsoft.com/office/drawing/2014/main" id="{C23C8858-AF53-4AE6-84A6-651C8586CE7C}"/>
              </a:ext>
            </a:extLst>
          </p:cNvPr>
          <p:cNvSpPr>
            <a:spLocks noGrp="1"/>
          </p:cNvSpPr>
          <p:nvPr>
            <p:ph type="body" idx="1"/>
          </p:nvPr>
        </p:nvSpPr>
        <p:spPr/>
        <p:txBody>
          <a:bodyPr/>
          <a:lstStyle/>
          <a:p>
            <a:r>
              <a:rPr lang="fr-FR" dirty="0"/>
              <a:t>  RECETTES</a:t>
            </a:r>
          </a:p>
        </p:txBody>
      </p:sp>
      <p:sp>
        <p:nvSpPr>
          <p:cNvPr id="4" name="Content Placeholder 3">
            <a:extLst>
              <a:ext uri="{FF2B5EF4-FFF2-40B4-BE49-F238E27FC236}">
                <a16:creationId xmlns="" xmlns:a16="http://schemas.microsoft.com/office/drawing/2014/main" id="{F5811A00-6501-4E9F-A6E1-FD8632B1DC3F}"/>
              </a:ext>
            </a:extLst>
          </p:cNvPr>
          <p:cNvSpPr>
            <a:spLocks noGrp="1"/>
          </p:cNvSpPr>
          <p:nvPr>
            <p:ph sz="half" idx="2"/>
          </p:nvPr>
        </p:nvSpPr>
        <p:spPr/>
        <p:txBody>
          <a:bodyPr>
            <a:normAutofit/>
          </a:bodyPr>
          <a:lstStyle/>
          <a:p>
            <a:r>
              <a:rPr lang="fr-FR" dirty="0"/>
              <a:t>Recettes fiscales</a:t>
            </a:r>
          </a:p>
          <a:p>
            <a:pPr marL="0" indent="0">
              <a:buNone/>
            </a:pPr>
            <a:r>
              <a:rPr lang="fr-FR" dirty="0"/>
              <a:t>    </a:t>
            </a:r>
            <a:r>
              <a:rPr lang="fr-FR" sz="1400" i="1" dirty="0"/>
              <a:t>TVA, impôts sur le revenu, impôts des sociétés, autres impôts et taxes divers</a:t>
            </a:r>
            <a:endParaRPr lang="fr-FR" dirty="0"/>
          </a:p>
          <a:p>
            <a:r>
              <a:rPr lang="fr-FR" dirty="0"/>
              <a:t>Dons et legs, fonds de concours (dont aides extérieures)</a:t>
            </a:r>
          </a:p>
          <a:p>
            <a:pPr marL="0" indent="0">
              <a:buNone/>
            </a:pPr>
            <a:endParaRPr lang="fr-FR" dirty="0"/>
          </a:p>
          <a:p>
            <a:r>
              <a:rPr lang="fr-FR" dirty="0"/>
              <a:t>Recettes non fiscales</a:t>
            </a:r>
          </a:p>
          <a:p>
            <a:pPr marL="0" indent="0">
              <a:buNone/>
            </a:pPr>
            <a:r>
              <a:rPr lang="fr-FR" dirty="0"/>
              <a:t>   </a:t>
            </a:r>
            <a:r>
              <a:rPr lang="fr-FR" sz="1400" i="1" dirty="0"/>
              <a:t>Dividendes payés à l’Etat, redevances téléphoniques, ventes documents administratifs, TUV, etc.</a:t>
            </a:r>
            <a:endParaRPr lang="fr-FR" sz="1400" dirty="0"/>
          </a:p>
        </p:txBody>
      </p:sp>
      <p:sp>
        <p:nvSpPr>
          <p:cNvPr id="5" name="Text Placeholder 4">
            <a:extLst>
              <a:ext uri="{FF2B5EF4-FFF2-40B4-BE49-F238E27FC236}">
                <a16:creationId xmlns="" xmlns:a16="http://schemas.microsoft.com/office/drawing/2014/main" id="{1673F283-9CAA-4EFA-9EEB-911E4BEC0D95}"/>
              </a:ext>
            </a:extLst>
          </p:cNvPr>
          <p:cNvSpPr>
            <a:spLocks noGrp="1"/>
          </p:cNvSpPr>
          <p:nvPr>
            <p:ph type="body" sz="quarter" idx="3"/>
          </p:nvPr>
        </p:nvSpPr>
        <p:spPr/>
        <p:txBody>
          <a:bodyPr/>
          <a:lstStyle/>
          <a:p>
            <a:r>
              <a:rPr lang="fr-FR" dirty="0"/>
              <a:t>   DEPENSES</a:t>
            </a:r>
          </a:p>
        </p:txBody>
      </p:sp>
      <p:sp>
        <p:nvSpPr>
          <p:cNvPr id="6" name="Content Placeholder 5">
            <a:extLst>
              <a:ext uri="{FF2B5EF4-FFF2-40B4-BE49-F238E27FC236}">
                <a16:creationId xmlns="" xmlns:a16="http://schemas.microsoft.com/office/drawing/2014/main" id="{2DE85152-59C2-475B-A796-0C8D0957E1E2}"/>
              </a:ext>
            </a:extLst>
          </p:cNvPr>
          <p:cNvSpPr>
            <a:spLocks noGrp="1"/>
          </p:cNvSpPr>
          <p:nvPr>
            <p:ph sz="quarter" idx="4"/>
          </p:nvPr>
        </p:nvSpPr>
        <p:spPr/>
        <p:txBody>
          <a:bodyPr>
            <a:normAutofit/>
          </a:bodyPr>
          <a:lstStyle/>
          <a:p>
            <a:r>
              <a:rPr lang="fr-FR" dirty="0"/>
              <a:t>Titre 1: </a:t>
            </a:r>
            <a:r>
              <a:rPr lang="fr-FR" sz="1600" dirty="0"/>
              <a:t>Intérêts de la dette</a:t>
            </a:r>
          </a:p>
          <a:p>
            <a:r>
              <a:rPr lang="fr-FR" dirty="0"/>
              <a:t>Titre 2: </a:t>
            </a:r>
            <a:r>
              <a:rPr lang="fr-FR" sz="1600" dirty="0"/>
              <a:t>Traitements et salaires</a:t>
            </a:r>
          </a:p>
          <a:p>
            <a:r>
              <a:rPr lang="fr-FR" dirty="0"/>
              <a:t>Titre 3: </a:t>
            </a:r>
            <a:r>
              <a:rPr lang="fr-FR" sz="1600" dirty="0"/>
              <a:t>Fonctionnements/biens et services</a:t>
            </a:r>
          </a:p>
          <a:p>
            <a:r>
              <a:rPr lang="fr-FR" dirty="0"/>
              <a:t>Titre 4: </a:t>
            </a:r>
            <a:r>
              <a:rPr lang="fr-FR" sz="1600" dirty="0"/>
              <a:t>Dépenses de transferts/subvention</a:t>
            </a:r>
          </a:p>
          <a:p>
            <a:r>
              <a:rPr lang="fr-FR" dirty="0"/>
              <a:t>Titre 5: </a:t>
            </a:r>
            <a:r>
              <a:rPr lang="fr-FR" sz="1600" dirty="0"/>
              <a:t>Investissement/</a:t>
            </a:r>
            <a:r>
              <a:rPr lang="fr-FR" sz="1600" dirty="0" err="1"/>
              <a:t>Dep</a:t>
            </a:r>
            <a:r>
              <a:rPr lang="fr-FR" sz="1600" dirty="0"/>
              <a:t>. En capital BND</a:t>
            </a:r>
          </a:p>
          <a:p>
            <a:r>
              <a:rPr lang="fr-FR" dirty="0"/>
              <a:t>Titre 6: </a:t>
            </a:r>
            <a:r>
              <a:rPr lang="fr-FR" sz="1600" dirty="0"/>
              <a:t>Investissements financiers &amp; </a:t>
            </a:r>
            <a:r>
              <a:rPr lang="fr-FR" sz="1600" dirty="0" err="1"/>
              <a:t>tranf</a:t>
            </a:r>
            <a:r>
              <a:rPr lang="fr-FR" sz="1600" dirty="0"/>
              <a:t>. En capital</a:t>
            </a:r>
          </a:p>
          <a:p>
            <a:r>
              <a:rPr lang="fr-FR" dirty="0"/>
              <a:t>Titre 7: </a:t>
            </a:r>
            <a:r>
              <a:rPr lang="fr-FR" sz="1600" dirty="0"/>
              <a:t>Principal de la dette</a:t>
            </a:r>
          </a:p>
        </p:txBody>
      </p:sp>
      <p:sp>
        <p:nvSpPr>
          <p:cNvPr id="7" name="Slide Number Placeholder 6">
            <a:extLst>
              <a:ext uri="{FF2B5EF4-FFF2-40B4-BE49-F238E27FC236}">
                <a16:creationId xmlns="" xmlns:a16="http://schemas.microsoft.com/office/drawing/2014/main" id="{1471AB0A-1FF8-43F4-B7C6-964B31C84E5A}"/>
              </a:ext>
            </a:extLst>
          </p:cNvPr>
          <p:cNvSpPr>
            <a:spLocks noGrp="1"/>
          </p:cNvSpPr>
          <p:nvPr>
            <p:ph type="sldNum" sz="quarter" idx="12"/>
          </p:nvPr>
        </p:nvSpPr>
        <p:spPr/>
        <p:txBody>
          <a:bodyPr/>
          <a:lstStyle/>
          <a:p>
            <a:fld id="{4FAB73BC-B049-4115-A692-8D63A059BFB8}" type="slidenum">
              <a:rPr lang="en-US" smtClean="0"/>
              <a:t>12</a:t>
            </a:fld>
            <a:endParaRPr lang="en-US" dirty="0"/>
          </a:p>
        </p:txBody>
      </p:sp>
      <mc:AlternateContent xmlns:mc="http://schemas.openxmlformats.org/markup-compatibility/2006" xmlns:p14="http://schemas.microsoft.com/office/powerpoint/2010/main">
        <mc:Choice Requires="p14">
          <p:contentPart p14:bwMode="auto" r:id="rId2">
            <p14:nvContentPartPr>
              <p14:cNvPr id="17" name="Ink 16">
                <a:extLst>
                  <a:ext uri="{FF2B5EF4-FFF2-40B4-BE49-F238E27FC236}">
                    <a16:creationId xmlns="" xmlns:a16="http://schemas.microsoft.com/office/drawing/2014/main" id="{93DD99BF-1670-4762-A89A-03958CA23908}"/>
                  </a:ext>
                </a:extLst>
              </p14:cNvPr>
              <p14:cNvContentPartPr/>
              <p14:nvPr/>
            </p14:nvContentPartPr>
            <p14:xfrm>
              <a:off x="5981115" y="3157845"/>
              <a:ext cx="5487840" cy="1841280"/>
            </p14:xfrm>
          </p:contentPart>
        </mc:Choice>
        <mc:Fallback xmlns="">
          <p:pic>
            <p:nvPicPr>
              <p:cNvPr id="17" name="Ink 16">
                <a:extLst>
                  <a:ext uri="{FF2B5EF4-FFF2-40B4-BE49-F238E27FC236}">
                    <a16:creationId xmlns:a16="http://schemas.microsoft.com/office/drawing/2014/main" id="{93DD99BF-1670-4762-A89A-03958CA23908}"/>
                  </a:ext>
                </a:extLst>
              </p:cNvPr>
              <p:cNvPicPr/>
              <p:nvPr/>
            </p:nvPicPr>
            <p:blipFill>
              <a:blip r:embed="rId3"/>
              <a:stretch>
                <a:fillRect/>
              </a:stretch>
            </p:blipFill>
            <p:spPr>
              <a:xfrm>
                <a:off x="5945115" y="3085850"/>
                <a:ext cx="5559480" cy="1984911"/>
              </a:xfrm>
              <a:prstGeom prst="rect">
                <a:avLst/>
              </a:prstGeom>
            </p:spPr>
          </p:pic>
        </mc:Fallback>
      </mc:AlternateContent>
    </p:spTree>
    <p:extLst>
      <p:ext uri="{BB962C8B-B14F-4D97-AF65-F5344CB8AC3E}">
        <p14:creationId xmlns:p14="http://schemas.microsoft.com/office/powerpoint/2010/main" val="12081823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0043" y="802433"/>
            <a:ext cx="11346528" cy="4011758"/>
          </a:xfrm>
        </p:spPr>
        <p:txBody>
          <a:bodyPr>
            <a:noAutofit/>
          </a:bodyPr>
          <a:lstStyle/>
          <a:p>
            <a:pPr marL="0" indent="0">
              <a:buNone/>
            </a:pPr>
            <a:r>
              <a:rPr lang="fr-FR" sz="2000" b="1" u="sng" dirty="0" smtClean="0">
                <a:solidFill>
                  <a:schemeClr val="accent6">
                    <a:lumMod val="75000"/>
                  </a:schemeClr>
                </a:solidFill>
              </a:rPr>
              <a:t>Thématiques</a:t>
            </a:r>
            <a:r>
              <a:rPr lang="fr-FR" sz="2000" b="1" dirty="0" smtClean="0">
                <a:solidFill>
                  <a:schemeClr val="accent6">
                    <a:lumMod val="75000"/>
                  </a:schemeClr>
                </a:solidFill>
              </a:rPr>
              <a:t> </a:t>
            </a:r>
            <a:endParaRPr lang="fr-FR" sz="2000" b="1" dirty="0">
              <a:solidFill>
                <a:schemeClr val="accent6">
                  <a:lumMod val="75000"/>
                </a:schemeClr>
              </a:solidFill>
            </a:endParaRPr>
          </a:p>
          <a:p>
            <a:pPr marL="0" indent="0">
              <a:buNone/>
            </a:pPr>
            <a:r>
              <a:rPr lang="en-US" dirty="0">
                <a:solidFill>
                  <a:prstClr val="black"/>
                </a:solidFill>
              </a:rPr>
              <a:t>Après </a:t>
            </a:r>
            <a:r>
              <a:rPr lang="en-US" dirty="0" err="1">
                <a:solidFill>
                  <a:prstClr val="black"/>
                </a:solidFill>
              </a:rPr>
              <a:t>avoir</a:t>
            </a:r>
            <a:r>
              <a:rPr lang="en-US" dirty="0">
                <a:solidFill>
                  <a:prstClr val="black"/>
                </a:solidFill>
              </a:rPr>
              <a:t> </a:t>
            </a:r>
            <a:r>
              <a:rPr lang="en-US" dirty="0" err="1">
                <a:solidFill>
                  <a:prstClr val="black"/>
                </a:solidFill>
              </a:rPr>
              <a:t>regardé</a:t>
            </a:r>
            <a:r>
              <a:rPr lang="en-US" dirty="0">
                <a:solidFill>
                  <a:prstClr val="black"/>
                </a:solidFill>
              </a:rPr>
              <a:t> la </a:t>
            </a:r>
            <a:r>
              <a:rPr lang="en-US" dirty="0" err="1">
                <a:solidFill>
                  <a:prstClr val="black"/>
                </a:solidFill>
              </a:rPr>
              <a:t>Vidéo</a:t>
            </a:r>
            <a:r>
              <a:rPr lang="en-US" dirty="0">
                <a:solidFill>
                  <a:prstClr val="black"/>
                </a:solidFill>
              </a:rPr>
              <a:t> </a:t>
            </a:r>
            <a:r>
              <a:rPr lang="en-US" dirty="0" smtClean="0">
                <a:solidFill>
                  <a:prstClr val="black"/>
                </a:solidFill>
              </a:rPr>
              <a:t>2, </a:t>
            </a:r>
            <a:r>
              <a:rPr lang="en-US" dirty="0" err="1">
                <a:solidFill>
                  <a:prstClr val="black"/>
                </a:solidFill>
              </a:rPr>
              <a:t>chaque</a:t>
            </a:r>
            <a:r>
              <a:rPr lang="en-US" dirty="0">
                <a:solidFill>
                  <a:prstClr val="black"/>
                </a:solidFill>
              </a:rPr>
              <a:t> </a:t>
            </a:r>
            <a:r>
              <a:rPr lang="en-US" dirty="0" err="1">
                <a:solidFill>
                  <a:prstClr val="black"/>
                </a:solidFill>
              </a:rPr>
              <a:t>groupe</a:t>
            </a:r>
            <a:r>
              <a:rPr lang="en-US" dirty="0">
                <a:solidFill>
                  <a:prstClr val="black"/>
                </a:solidFill>
              </a:rPr>
              <a:t> </a:t>
            </a:r>
            <a:r>
              <a:rPr lang="en-US" dirty="0" err="1">
                <a:solidFill>
                  <a:prstClr val="black"/>
                </a:solidFill>
              </a:rPr>
              <a:t>tente</a:t>
            </a:r>
            <a:r>
              <a:rPr lang="en-US" dirty="0">
                <a:solidFill>
                  <a:prstClr val="black"/>
                </a:solidFill>
              </a:rPr>
              <a:t> de </a:t>
            </a:r>
            <a:r>
              <a:rPr lang="en-US" dirty="0" err="1">
                <a:solidFill>
                  <a:prstClr val="black"/>
                </a:solidFill>
              </a:rPr>
              <a:t>répondre</a:t>
            </a:r>
            <a:r>
              <a:rPr lang="en-US" dirty="0">
                <a:solidFill>
                  <a:prstClr val="black"/>
                </a:solidFill>
              </a:rPr>
              <a:t> aux questions </a:t>
            </a:r>
            <a:r>
              <a:rPr lang="en-US" dirty="0" err="1">
                <a:solidFill>
                  <a:prstClr val="black"/>
                </a:solidFill>
              </a:rPr>
              <a:t>suivantes</a:t>
            </a:r>
            <a:r>
              <a:rPr lang="en-US" dirty="0">
                <a:solidFill>
                  <a:prstClr val="black"/>
                </a:solidFill>
              </a:rPr>
              <a:t> </a:t>
            </a:r>
            <a:r>
              <a:rPr lang="en-US" dirty="0" smtClean="0">
                <a:solidFill>
                  <a:prstClr val="black"/>
                </a:solidFill>
              </a:rPr>
              <a:t>:</a:t>
            </a:r>
          </a:p>
          <a:p>
            <a:pPr marL="0" indent="0">
              <a:buNone/>
            </a:pPr>
            <a:endParaRPr lang="fr-FR" dirty="0">
              <a:solidFill>
                <a:prstClr val="black"/>
              </a:solidFill>
            </a:endParaRPr>
          </a:p>
          <a:p>
            <a:pPr marL="342900" lvl="0" indent="-342900" defTabSz="457200">
              <a:lnSpc>
                <a:spcPct val="150000"/>
              </a:lnSpc>
              <a:spcBef>
                <a:spcPts val="0"/>
              </a:spcBef>
              <a:buClrTx/>
              <a:buSzTx/>
              <a:buAutoNum type="arabicPeriod"/>
            </a:pPr>
            <a:r>
              <a:rPr lang="fr-FR" sz="1800" dirty="0" smtClean="0"/>
              <a:t>comment </a:t>
            </a:r>
            <a:r>
              <a:rPr lang="fr-FR" sz="1800" dirty="0"/>
              <a:t>s’</a:t>
            </a:r>
            <a:r>
              <a:rPr lang="fr-FR" sz="1800" dirty="0">
                <a:solidFill>
                  <a:srgbClr val="0070C0"/>
                </a:solidFill>
              </a:rPr>
              <a:t>élabore</a:t>
            </a:r>
            <a:r>
              <a:rPr lang="fr-FR" sz="1800" dirty="0"/>
              <a:t> le budget de l’Etat </a:t>
            </a:r>
            <a:r>
              <a:rPr lang="fr-FR" sz="1800" dirty="0" smtClean="0"/>
              <a:t>?</a:t>
            </a:r>
          </a:p>
          <a:p>
            <a:pPr marL="342900" lvl="0" indent="-342900" defTabSz="457200">
              <a:lnSpc>
                <a:spcPct val="150000"/>
              </a:lnSpc>
              <a:spcBef>
                <a:spcPts val="0"/>
              </a:spcBef>
              <a:buClrTx/>
              <a:buSzTx/>
              <a:buAutoNum type="arabicPeriod"/>
            </a:pPr>
            <a:r>
              <a:rPr lang="fr-FR" sz="1800" dirty="0" smtClean="0"/>
              <a:t>comment </a:t>
            </a:r>
            <a:r>
              <a:rPr lang="fr-FR" sz="1800" dirty="0"/>
              <a:t>est – il </a:t>
            </a:r>
            <a:r>
              <a:rPr lang="fr-FR" sz="1800" dirty="0">
                <a:solidFill>
                  <a:srgbClr val="0070C0"/>
                </a:solidFill>
              </a:rPr>
              <a:t>reparti </a:t>
            </a:r>
            <a:r>
              <a:rPr lang="fr-FR" sz="1800" dirty="0"/>
              <a:t>(Missions de l’Etat) </a:t>
            </a:r>
            <a:r>
              <a:rPr lang="fr-FR" sz="1800" dirty="0" smtClean="0"/>
              <a:t>? </a:t>
            </a:r>
          </a:p>
          <a:p>
            <a:pPr marL="342900" lvl="0" indent="-342900" defTabSz="457200">
              <a:lnSpc>
                <a:spcPct val="150000"/>
              </a:lnSpc>
              <a:spcBef>
                <a:spcPts val="0"/>
              </a:spcBef>
              <a:buClrTx/>
              <a:buSzTx/>
              <a:buAutoNum type="arabicPeriod"/>
            </a:pPr>
            <a:r>
              <a:rPr lang="fr-FR" sz="1800" dirty="0" smtClean="0"/>
              <a:t>différence entre </a:t>
            </a:r>
            <a:r>
              <a:rPr lang="fr-FR" sz="1800" dirty="0" smtClean="0">
                <a:solidFill>
                  <a:srgbClr val="FF0000"/>
                </a:solidFill>
              </a:rPr>
              <a:t>Budget de l’Etat</a:t>
            </a:r>
            <a:r>
              <a:rPr lang="fr-FR" sz="1800" dirty="0" smtClean="0"/>
              <a:t>, </a:t>
            </a:r>
            <a:r>
              <a:rPr lang="fr-FR" sz="1800" dirty="0" smtClean="0">
                <a:solidFill>
                  <a:srgbClr val="00B050"/>
                </a:solidFill>
              </a:rPr>
              <a:t>Budget protection sociale </a:t>
            </a:r>
            <a:r>
              <a:rPr lang="fr-FR" sz="1800" dirty="0" smtClean="0"/>
              <a:t>et </a:t>
            </a:r>
            <a:r>
              <a:rPr lang="fr-FR" sz="1800" dirty="0" smtClean="0">
                <a:solidFill>
                  <a:srgbClr val="0070C0"/>
                </a:solidFill>
              </a:rPr>
              <a:t>Budget des collectivités territoriales </a:t>
            </a:r>
            <a:r>
              <a:rPr lang="fr-FR" sz="1800" dirty="0" smtClean="0"/>
              <a:t>?</a:t>
            </a:r>
          </a:p>
          <a:p>
            <a:pPr marL="342900" lvl="0" indent="-342900" defTabSz="457200">
              <a:lnSpc>
                <a:spcPct val="150000"/>
              </a:lnSpc>
              <a:spcBef>
                <a:spcPts val="0"/>
              </a:spcBef>
              <a:buClrTx/>
              <a:buSzTx/>
              <a:buAutoNum type="arabicPeriod"/>
            </a:pPr>
            <a:r>
              <a:rPr lang="fr-FR" sz="1800" dirty="0" smtClean="0"/>
              <a:t>de quoi sont constitués le Budget protection sociale et le Budget des collectivités territoriales ? A quoi servent – ils?</a:t>
            </a:r>
          </a:p>
          <a:p>
            <a:pPr marL="342900" lvl="0" indent="-342900" defTabSz="457200">
              <a:lnSpc>
                <a:spcPct val="150000"/>
              </a:lnSpc>
              <a:spcBef>
                <a:spcPts val="0"/>
              </a:spcBef>
              <a:buClrTx/>
              <a:buSzTx/>
              <a:buAutoNum type="arabicPeriod"/>
            </a:pPr>
            <a:r>
              <a:rPr lang="fr-FR" sz="1800" dirty="0" smtClean="0"/>
              <a:t>Qu’elles sont les </a:t>
            </a:r>
            <a:r>
              <a:rPr lang="fr-FR" sz="1800" dirty="0" smtClean="0">
                <a:solidFill>
                  <a:srgbClr val="0070C0"/>
                </a:solidFill>
              </a:rPr>
              <a:t>étapes de la préparation du budget </a:t>
            </a:r>
            <a:r>
              <a:rPr lang="fr-FR" sz="1800" dirty="0" smtClean="0"/>
              <a:t>de l’année prochaine?</a:t>
            </a:r>
          </a:p>
          <a:p>
            <a:pPr marL="0" indent="0">
              <a:lnSpc>
                <a:spcPct val="220000"/>
              </a:lnSpc>
              <a:buNone/>
            </a:pPr>
            <a:endParaRPr lang="fr-FR" sz="1000" b="1" dirty="0" smtClean="0">
              <a:solidFill>
                <a:schemeClr val="tx2">
                  <a:lumMod val="60000"/>
                  <a:lumOff val="40000"/>
                </a:schemeClr>
              </a:solidFill>
              <a:latin typeface="Times New Roman" panose="02020603050405020304" pitchFamily="18" charset="0"/>
              <a:cs typeface="Times New Roman" panose="02020603050405020304" pitchFamily="18" charset="0"/>
            </a:endParaRPr>
          </a:p>
          <a:p>
            <a:pPr marL="0" indent="0">
              <a:lnSpc>
                <a:spcPct val="220000"/>
              </a:lnSpc>
              <a:buNone/>
            </a:pPr>
            <a:endParaRPr lang="fr-FR" sz="1000" b="1" dirty="0" smtClean="0">
              <a:latin typeface="Times New Roman" panose="02020603050405020304" pitchFamily="18" charset="0"/>
              <a:cs typeface="Times New Roman" panose="02020603050405020304" pitchFamily="18" charset="0"/>
            </a:endParaRPr>
          </a:p>
          <a:p>
            <a:pPr marL="0" indent="0">
              <a:lnSpc>
                <a:spcPct val="220000"/>
              </a:lnSpc>
              <a:buNone/>
            </a:pPr>
            <a:r>
              <a:rPr lang="fr-FR" sz="1000" b="1" dirty="0" smtClean="0">
                <a:latin typeface="Times New Roman" panose="02020603050405020304" pitchFamily="18" charset="0"/>
                <a:cs typeface="Times New Roman" panose="02020603050405020304" pitchFamily="18" charset="0"/>
              </a:rPr>
              <a:t> </a:t>
            </a:r>
            <a:r>
              <a:rPr lang="fr-FR" sz="1000" dirty="0" smtClean="0">
                <a:solidFill>
                  <a:schemeClr val="tx1"/>
                </a:solidFill>
                <a:latin typeface="Times New Roman" panose="02020603050405020304" pitchFamily="18" charset="0"/>
                <a:ea typeface="Times New Roman"/>
                <a:cs typeface="Times New Roman" panose="02020603050405020304" pitchFamily="18" charset="0"/>
              </a:rPr>
              <a:t>        </a:t>
            </a:r>
          </a:p>
        </p:txBody>
      </p:sp>
    </p:spTree>
    <p:extLst>
      <p:ext uri="{BB962C8B-B14F-4D97-AF65-F5344CB8AC3E}">
        <p14:creationId xmlns:p14="http://schemas.microsoft.com/office/powerpoint/2010/main" val="403371160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7" dur="500"/>
                                        <p:tgtEl>
                                          <p:spTgt spid="3">
                                            <p:txEl>
                                              <p:pRg st="7" end="7"/>
                                            </p:txEl>
                                          </p:spTgt>
                                        </p:tgtEl>
                                      </p:cBhvr>
                                    </p:animEffect>
                                  </p:childTnLst>
                                </p:cTn>
                              </p:par>
                            </p:childTnLst>
                          </p:cTn>
                        </p:par>
                        <p:par>
                          <p:cTn id="38" fill="hold">
                            <p:stCondLst>
                              <p:cond delay="500"/>
                            </p:stCondLst>
                            <p:childTnLst>
                              <p:par>
                                <p:cTn id="39" presetID="14" presetClass="entr" presetSubtype="10" fill="hold" grpId="0" nodeType="after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1"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0680B5D0-24EC-465A-A0E6-C4DF951E0043}"/>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a:off x="0" y="0"/>
            <a:ext cx="1218895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 xmlns:a16="http://schemas.microsoft.com/office/drawing/2014/main" id="{30BF1B50-A83E-4ED6-A2AA-C943C1F89F85}"/>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 xmlns:a16="http://schemas.microsoft.com/office/drawing/2014/main" id="{6B387409-2B98-40F8-A65F-EF7CF989512F}"/>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 xmlns:a16="http://schemas.microsoft.com/office/drawing/2014/main" id="{1F31E8B2-210B-4B90-83BB-3B180732EF38}"/>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 xmlns:a16="http://schemas.microsoft.com/office/drawing/2014/main" id="{C9E5F284-A588-4AE7-A36D-1C93E4FD024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9646920" y="5257800"/>
            <a:ext cx="1080904" cy="1080902"/>
            <a:chOff x="9685338" y="4460675"/>
            <a:chExt cx="1080904" cy="1080902"/>
          </a:xfrm>
        </p:grpSpPr>
        <p:sp>
          <p:nvSpPr>
            <p:cNvPr id="20" name="Oval 19">
              <a:extLst>
                <a:ext uri="{FF2B5EF4-FFF2-40B4-BE49-F238E27FC236}">
                  <a16:creationId xmlns="" xmlns:a16="http://schemas.microsoft.com/office/drawing/2014/main" id="{45D7D540-5CF2-4FC1-BE53-277CC22C0966}"/>
                </a:ext>
              </a:extLst>
            </p:cNvPr>
            <p:cNvSpPr/>
            <p:nvPr>
              <p:extLst>
                <p:ext uri="{386F3935-93C4-4BCD-93E2-E3B085C9AB24}">
                  <p16:designElem xmlns="" xmlns:p16="http://schemas.microsoft.com/office/powerpoint/2015/main" val="1"/>
                </p:ext>
              </p:extLst>
            </p:nvPr>
          </p:nvSpPr>
          <p:spPr>
            <a:xfrm>
              <a:off x="9685338" y="4460675"/>
              <a:ext cx="1080904" cy="1080902"/>
            </a:xfrm>
            <a:prstGeom prst="ellipse">
              <a:avLst/>
            </a:prstGeom>
            <a:blipFill dpi="0" rotWithShape="1">
              <a:blip r:embed="rId4">
                <a:duotone>
                  <a:schemeClr val="accent1">
                    <a:shade val="45000"/>
                    <a:satMod val="135000"/>
                  </a:schemeClr>
                  <a:prstClr val="white"/>
                </a:duotone>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1" name="Oval 20">
              <a:extLst>
                <a:ext uri="{FF2B5EF4-FFF2-40B4-BE49-F238E27FC236}">
                  <a16:creationId xmlns="" xmlns:a16="http://schemas.microsoft.com/office/drawing/2014/main" id="{916C9AA0-DC0C-49A1-ACDF-10BD6D739970}"/>
                </a:ext>
              </a:extLst>
            </p:cNvPr>
            <p:cNvSpPr/>
            <p:nvPr>
              <p:extLst>
                <p:ext uri="{386F3935-93C4-4BCD-93E2-E3B085C9AB24}">
                  <p16:designElem xmlns=""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pic>
        <p:nvPicPr>
          <p:cNvPr id="6" name="Picture 5">
            <a:extLst>
              <a:ext uri="{FF2B5EF4-FFF2-40B4-BE49-F238E27FC236}">
                <a16:creationId xmlns="" xmlns:a16="http://schemas.microsoft.com/office/drawing/2014/main" id="{FC544152-237A-457D-8EAD-E672DA7B60BE}"/>
              </a:ext>
            </a:extLst>
          </p:cNvPr>
          <p:cNvPicPr>
            <a:picLocks noChangeAspect="1"/>
          </p:cNvPicPr>
          <p:nvPr/>
        </p:nvPicPr>
        <p:blipFill>
          <a:blip r:embed="rId5"/>
          <a:stretch>
            <a:fillRect/>
          </a:stretch>
        </p:blipFill>
        <p:spPr>
          <a:xfrm>
            <a:off x="1228049" y="1388911"/>
            <a:ext cx="6017314" cy="4011543"/>
          </a:xfrm>
          <a:prstGeom prst="rect">
            <a:avLst/>
          </a:prstGeom>
        </p:spPr>
      </p:pic>
      <p:sp>
        <p:nvSpPr>
          <p:cNvPr id="2" name="Title 1">
            <a:extLst>
              <a:ext uri="{FF2B5EF4-FFF2-40B4-BE49-F238E27FC236}">
                <a16:creationId xmlns="" xmlns:a16="http://schemas.microsoft.com/office/drawing/2014/main" id="{6C9833D3-0820-44E6-8B6A-4AE2EEB46F09}"/>
              </a:ext>
            </a:extLst>
          </p:cNvPr>
          <p:cNvSpPr>
            <a:spLocks noGrp="1"/>
          </p:cNvSpPr>
          <p:nvPr>
            <p:ph type="ctrTitle"/>
          </p:nvPr>
        </p:nvSpPr>
        <p:spPr>
          <a:xfrm>
            <a:off x="8200102" y="1432223"/>
            <a:ext cx="2818417" cy="3357976"/>
          </a:xfrm>
        </p:spPr>
        <p:txBody>
          <a:bodyPr>
            <a:normAutofit/>
          </a:bodyPr>
          <a:lstStyle/>
          <a:p>
            <a:r>
              <a:rPr lang="fr-FR" sz="4200" dirty="0" smtClean="0"/>
              <a:t>RAPPEL SUR LA </a:t>
            </a:r>
            <a:r>
              <a:rPr lang="fr-FR" sz="4200" dirty="0"/>
              <a:t>PREPARATION BUDGETAIRE EN ETAPES</a:t>
            </a:r>
          </a:p>
        </p:txBody>
      </p:sp>
      <p:sp>
        <p:nvSpPr>
          <p:cNvPr id="4" name="Slide Number Placeholder 3">
            <a:extLst>
              <a:ext uri="{FF2B5EF4-FFF2-40B4-BE49-F238E27FC236}">
                <a16:creationId xmlns="" xmlns:a16="http://schemas.microsoft.com/office/drawing/2014/main" id="{0AE762E2-DD7B-4695-89B6-1F35A8F788B8}"/>
              </a:ext>
            </a:extLst>
          </p:cNvPr>
          <p:cNvSpPr>
            <a:spLocks noGrp="1"/>
          </p:cNvSpPr>
          <p:nvPr>
            <p:ph type="sldNum" sz="quarter" idx="12"/>
          </p:nvPr>
        </p:nvSpPr>
        <p:spPr>
          <a:xfrm>
            <a:off x="9592056" y="5477256"/>
            <a:ext cx="1193868" cy="640080"/>
          </a:xfrm>
        </p:spPr>
        <p:txBody>
          <a:bodyPr>
            <a:normAutofit/>
          </a:bodyPr>
          <a:lstStyle/>
          <a:p>
            <a:pPr>
              <a:spcAft>
                <a:spcPts val="600"/>
              </a:spcAft>
            </a:pPr>
            <a:fld id="{4FAB73BC-B049-4115-A692-8D63A059BFB8}" type="slidenum">
              <a:rPr lang="en-US" smtClean="0"/>
              <a:pPr>
                <a:spcAft>
                  <a:spcPts val="600"/>
                </a:spcAft>
              </a:pPr>
              <a:t>14</a:t>
            </a:fld>
            <a:endParaRPr lang="en-US"/>
          </a:p>
        </p:txBody>
      </p:sp>
    </p:spTree>
    <p:extLst>
      <p:ext uri="{BB962C8B-B14F-4D97-AF65-F5344CB8AC3E}">
        <p14:creationId xmlns:p14="http://schemas.microsoft.com/office/powerpoint/2010/main" val="3251411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 xmlns:a16="http://schemas.microsoft.com/office/drawing/2014/main" id="{5065647C-9A9F-462B-B350-DBB96BABEA60}"/>
              </a:ext>
            </a:extLst>
          </p:cNvPr>
          <p:cNvGraphicFramePr>
            <a:graphicFrameLocks noGrp="1"/>
          </p:cNvGraphicFramePr>
          <p:nvPr>
            <p:ph idx="1"/>
            <p:extLst>
              <p:ext uri="{D42A27DB-BD31-4B8C-83A1-F6EECF244321}">
                <p14:modId xmlns:p14="http://schemas.microsoft.com/office/powerpoint/2010/main" val="2543463294"/>
              </p:ext>
            </p:extLst>
          </p:nvPr>
        </p:nvGraphicFramePr>
        <p:xfrm>
          <a:off x="179109" y="131975"/>
          <a:ext cx="7984504" cy="6726024"/>
        </p:xfrm>
        <a:graphic>
          <a:graphicData uri="http://schemas.openxmlformats.org/drawingml/2006/table">
            <a:tbl>
              <a:tblPr firstRow="1" firstCol="1" bandRow="1"/>
              <a:tblGrid>
                <a:gridCol w="1155397">
                  <a:extLst>
                    <a:ext uri="{9D8B030D-6E8A-4147-A177-3AD203B41FA5}">
                      <a16:colId xmlns="" xmlns:a16="http://schemas.microsoft.com/office/drawing/2014/main" val="2481977609"/>
                    </a:ext>
                  </a:extLst>
                </a:gridCol>
                <a:gridCol w="1719779">
                  <a:extLst>
                    <a:ext uri="{9D8B030D-6E8A-4147-A177-3AD203B41FA5}">
                      <a16:colId xmlns="" xmlns:a16="http://schemas.microsoft.com/office/drawing/2014/main" val="3234837175"/>
                    </a:ext>
                  </a:extLst>
                </a:gridCol>
                <a:gridCol w="1763010">
                  <a:extLst>
                    <a:ext uri="{9D8B030D-6E8A-4147-A177-3AD203B41FA5}">
                      <a16:colId xmlns="" xmlns:a16="http://schemas.microsoft.com/office/drawing/2014/main" val="3245517050"/>
                    </a:ext>
                  </a:extLst>
                </a:gridCol>
                <a:gridCol w="1624748">
                  <a:extLst>
                    <a:ext uri="{9D8B030D-6E8A-4147-A177-3AD203B41FA5}">
                      <a16:colId xmlns="" xmlns:a16="http://schemas.microsoft.com/office/drawing/2014/main" val="3785717962"/>
                    </a:ext>
                  </a:extLst>
                </a:gridCol>
                <a:gridCol w="1721570">
                  <a:extLst>
                    <a:ext uri="{9D8B030D-6E8A-4147-A177-3AD203B41FA5}">
                      <a16:colId xmlns="" xmlns:a16="http://schemas.microsoft.com/office/drawing/2014/main" val="1137660709"/>
                    </a:ext>
                  </a:extLst>
                </a:gridCol>
              </a:tblGrid>
              <a:tr h="209570">
                <a:tc gridSpan="5">
                  <a:txBody>
                    <a:bodyPr/>
                    <a:lstStyle/>
                    <a:p>
                      <a:pPr indent="-165100" algn="ctr">
                        <a:lnSpc>
                          <a:spcPts val="1050"/>
                        </a:lnSpc>
                        <a:spcBef>
                          <a:spcPts val="1500"/>
                        </a:spcBef>
                        <a:spcAft>
                          <a:spcPts val="0"/>
                        </a:spcAft>
                      </a:pPr>
                      <a:r>
                        <a:rPr lang="fr-FR" sz="900" dirty="0">
                          <a:effectLst/>
                          <a:latin typeface="Calibri" panose="020F0502020204030204" pitchFamily="34" charset="0"/>
                          <a:ea typeface="Calibri" panose="020F0502020204030204" pitchFamily="34" charset="0"/>
                        </a:rPr>
                        <a:t>CHRONOLOGIE DE LA PREPARATION BUDGETAIRE</a:t>
                      </a: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 xmlns:a16="http://schemas.microsoft.com/office/drawing/2014/main" val="703613470"/>
                  </a:ext>
                </a:extLst>
              </a:tr>
              <a:tr h="198194">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050"/>
                        </a:lnSpc>
                        <a:spcBef>
                          <a:spcPts val="1500"/>
                        </a:spcBef>
                        <a:spcAft>
                          <a:spcPts val="0"/>
                        </a:spcAft>
                      </a:pPr>
                      <a:r>
                        <a:rPr lang="fr-FR" sz="900" b="1" spc="0">
                          <a:solidFill>
                            <a:srgbClr val="000000"/>
                          </a:solidFill>
                          <a:effectLst/>
                          <a:latin typeface="Calibri" panose="020F0502020204030204" pitchFamily="34" charset="0"/>
                          <a:ea typeface="Calibri" panose="020F0502020204030204" pitchFamily="34" charset="0"/>
                          <a:cs typeface="Calibri" panose="020F0502020204030204" pitchFamily="34" charset="0"/>
                        </a:rPr>
                        <a:t>cadrage</a:t>
                      </a:r>
                      <a:endParaRPr lang="fr-FR" sz="90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050"/>
                        </a:lnSpc>
                        <a:spcBef>
                          <a:spcPts val="1500"/>
                        </a:spcBef>
                        <a:spcAft>
                          <a:spcPts val="0"/>
                        </a:spcAft>
                      </a:pPr>
                      <a:r>
                        <a:rPr lang="fr-FR" sz="900" b="1" spc="0">
                          <a:solidFill>
                            <a:srgbClr val="000000"/>
                          </a:solidFill>
                          <a:effectLst/>
                          <a:latin typeface="Calibri" panose="020F0502020204030204" pitchFamily="34" charset="0"/>
                          <a:ea typeface="Calibri" panose="020F0502020204030204" pitchFamily="34" charset="0"/>
                          <a:cs typeface="Calibri" panose="020F0502020204030204" pitchFamily="34" charset="0"/>
                        </a:rPr>
                        <a:t>budget</a:t>
                      </a:r>
                      <a:endParaRPr lang="fr-FR" sz="90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indent="-165100" algn="l">
                        <a:lnSpc>
                          <a:spcPts val="1050"/>
                        </a:lnSpc>
                        <a:spcBef>
                          <a:spcPts val="1500"/>
                        </a:spcBef>
                        <a:spcAft>
                          <a:spcPts val="0"/>
                        </a:spcAft>
                      </a:pPr>
                      <a:r>
                        <a:rPr lang="fr-FR" sz="900" b="1"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loi de finances</a:t>
                      </a:r>
                      <a:endParaRPr lang="fr-FR" sz="900" dirty="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050"/>
                        </a:lnSpc>
                        <a:spcBef>
                          <a:spcPts val="1500"/>
                        </a:spcBef>
                        <a:spcAft>
                          <a:spcPts val="0"/>
                        </a:spcAft>
                      </a:pPr>
                      <a:r>
                        <a:rPr lang="fr-FR" sz="900" b="1" spc="0">
                          <a:solidFill>
                            <a:srgbClr val="000000"/>
                          </a:solidFill>
                          <a:effectLst/>
                          <a:latin typeface="Calibri" panose="020F0502020204030204" pitchFamily="34" charset="0"/>
                          <a:ea typeface="Calibri" panose="020F0502020204030204" pitchFamily="34" charset="0"/>
                          <a:cs typeface="Calibri" panose="020F0502020204030204" pitchFamily="34" charset="0"/>
                        </a:rPr>
                        <a:t>comptes</a:t>
                      </a:r>
                      <a:endParaRPr lang="fr-FR" sz="90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599143160"/>
                  </a:ext>
                </a:extLst>
              </a:tr>
              <a:tr h="431117">
                <a:tc>
                  <a:txBody>
                    <a:bodyPr/>
                    <a:lstStyle/>
                    <a:p>
                      <a:pPr indent="-165100" algn="ctr">
                        <a:lnSpc>
                          <a:spcPts val="1050"/>
                        </a:lnSpc>
                        <a:spcBef>
                          <a:spcPts val="1500"/>
                        </a:spcBef>
                        <a:spcAft>
                          <a:spcPts val="0"/>
                        </a:spcAft>
                      </a:pPr>
                      <a:r>
                        <a:rPr lang="fr-FR" sz="900" b="1" spc="0">
                          <a:solidFill>
                            <a:srgbClr val="000000"/>
                          </a:solidFill>
                          <a:effectLst/>
                          <a:latin typeface="Calibri" panose="020F0502020204030204" pitchFamily="34" charset="0"/>
                          <a:ea typeface="Calibri" panose="020F0502020204030204" pitchFamily="34" charset="0"/>
                          <a:cs typeface="Calibri" panose="020F0502020204030204" pitchFamily="34" charset="0"/>
                        </a:rPr>
                        <a:t>Janvier</a:t>
                      </a:r>
                      <a:endParaRPr lang="fr-FR" sz="900">
                        <a:effectLst/>
                        <a:latin typeface="Calibri" panose="020F0502020204030204" pitchFamily="34" charset="0"/>
                        <a:ea typeface="Calibri" panose="020F0502020204030204" pitchFamily="34" charset="0"/>
                      </a:endParaRPr>
                    </a:p>
                  </a:txBody>
                  <a:tcPr marL="5615" marR="561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175"/>
                        </a:lnSpc>
                        <a:spcBef>
                          <a:spcPts val="1500"/>
                        </a:spcBef>
                        <a:spcAft>
                          <a:spcPts val="0"/>
                        </a:spcAft>
                      </a:pPr>
                      <a:r>
                        <a:rPr lang="fr-FR" sz="800" spc="0">
                          <a:solidFill>
                            <a:srgbClr val="000000"/>
                          </a:solidFill>
                          <a:effectLst/>
                          <a:latin typeface="Calibri" panose="020F0502020204030204" pitchFamily="34" charset="0"/>
                          <a:ea typeface="Calibri" panose="020F0502020204030204" pitchFamily="34" charset="0"/>
                          <a:cs typeface="Calibri" panose="020F0502020204030204" pitchFamily="34" charset="0"/>
                        </a:rPr>
                        <a:t>Plan d'engagement et « régulation » année 1</a:t>
                      </a:r>
                      <a:endParaRPr lang="fr-FR" sz="90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175"/>
                        </a:lnSpc>
                        <a:spcBef>
                          <a:spcPts val="1500"/>
                        </a:spcBef>
                        <a:spcAft>
                          <a:spcPts val="0"/>
                        </a:spcAft>
                      </a:pPr>
                      <a:r>
                        <a:rPr lang="fr-FR" sz="800" spc="0">
                          <a:solidFill>
                            <a:srgbClr val="000000"/>
                          </a:solidFill>
                          <a:effectLst/>
                          <a:latin typeface="Calibri" panose="020F0502020204030204" pitchFamily="34" charset="0"/>
                          <a:ea typeface="Calibri" panose="020F0502020204030204" pitchFamily="34" charset="0"/>
                          <a:cs typeface="Calibri" panose="020F0502020204030204" pitchFamily="34" charset="0"/>
                        </a:rPr>
                        <a:t>Début d'exercice comptable 1</a:t>
                      </a:r>
                      <a:endParaRPr lang="fr-FR" sz="90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668053940"/>
                  </a:ext>
                </a:extLst>
              </a:tr>
              <a:tr h="474229">
                <a:tc>
                  <a:txBody>
                    <a:bodyPr/>
                    <a:lstStyle/>
                    <a:p>
                      <a:pPr indent="-165100" algn="ctr">
                        <a:lnSpc>
                          <a:spcPts val="1050"/>
                        </a:lnSpc>
                        <a:spcBef>
                          <a:spcPts val="1500"/>
                        </a:spcBef>
                        <a:spcAft>
                          <a:spcPts val="0"/>
                        </a:spcAft>
                      </a:pPr>
                      <a:r>
                        <a:rPr lang="fr-FR" sz="900" b="1" spc="0">
                          <a:solidFill>
                            <a:srgbClr val="000000"/>
                          </a:solidFill>
                          <a:effectLst/>
                          <a:latin typeface="Calibri" panose="020F0502020204030204" pitchFamily="34" charset="0"/>
                          <a:ea typeface="Calibri" panose="020F0502020204030204" pitchFamily="34" charset="0"/>
                          <a:cs typeface="Calibri" panose="020F0502020204030204" pitchFamily="34" charset="0"/>
                        </a:rPr>
                        <a:t>Février</a:t>
                      </a:r>
                      <a:endParaRPr lang="fr-FR" sz="90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175"/>
                        </a:lnSpc>
                        <a:spcBef>
                          <a:spcPts val="1500"/>
                        </a:spcBef>
                        <a:spcAft>
                          <a:spcPts val="0"/>
                        </a:spcAft>
                      </a:pPr>
                      <a:r>
                        <a:rPr lang="fr-FR" sz="800" spc="0">
                          <a:solidFill>
                            <a:srgbClr val="000000"/>
                          </a:solidFill>
                          <a:effectLst/>
                          <a:latin typeface="Calibri" panose="020F0502020204030204" pitchFamily="34" charset="0"/>
                          <a:ea typeface="Calibri" panose="020F0502020204030204" pitchFamily="34" charset="0"/>
                          <a:cs typeface="Calibri" panose="020F0502020204030204" pitchFamily="34" charset="0"/>
                        </a:rPr>
                        <a:t>Fin de la période complémentaire N-1 au 1</a:t>
                      </a:r>
                      <a:r>
                        <a:rPr lang="fr-FR" sz="800" spc="0" baseline="30000">
                          <a:solidFill>
                            <a:srgbClr val="000000"/>
                          </a:solidFill>
                          <a:effectLst/>
                          <a:latin typeface="Calibri" panose="020F0502020204030204" pitchFamily="34" charset="0"/>
                          <a:ea typeface="Calibri" panose="020F0502020204030204" pitchFamily="34" charset="0"/>
                          <a:cs typeface="Calibri" panose="020F0502020204030204" pitchFamily="34" charset="0"/>
                        </a:rPr>
                        <a:t>er</a:t>
                      </a:r>
                      <a:r>
                        <a:rPr lang="fr-FR" sz="800" spc="0">
                          <a:solidFill>
                            <a:srgbClr val="000000"/>
                          </a:solidFill>
                          <a:effectLst/>
                          <a:latin typeface="Calibri" panose="020F0502020204030204" pitchFamily="34" charset="0"/>
                          <a:ea typeface="Calibri" panose="020F0502020204030204" pitchFamily="34" charset="0"/>
                          <a:cs typeface="Calibri" panose="020F0502020204030204" pitchFamily="34" charset="0"/>
                        </a:rPr>
                        <a:t> février</a:t>
                      </a:r>
                      <a:endParaRPr lang="fr-FR" sz="90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198886096"/>
                  </a:ext>
                </a:extLst>
              </a:tr>
              <a:tr h="474229">
                <a:tc>
                  <a:txBody>
                    <a:bodyPr/>
                    <a:lstStyle/>
                    <a:p>
                      <a:pPr indent="-165100" algn="ctr">
                        <a:lnSpc>
                          <a:spcPts val="1050"/>
                        </a:lnSpc>
                        <a:spcBef>
                          <a:spcPts val="1500"/>
                        </a:spcBef>
                        <a:spcAft>
                          <a:spcPts val="0"/>
                        </a:spcAft>
                      </a:pPr>
                      <a:r>
                        <a:rPr lang="fr-FR" sz="900" b="1" spc="0">
                          <a:solidFill>
                            <a:srgbClr val="000000"/>
                          </a:solidFill>
                          <a:effectLst/>
                          <a:latin typeface="Calibri" panose="020F0502020204030204" pitchFamily="34" charset="0"/>
                          <a:ea typeface="Calibri" panose="020F0502020204030204" pitchFamily="34" charset="0"/>
                          <a:cs typeface="Calibri" panose="020F0502020204030204" pitchFamily="34" charset="0"/>
                        </a:rPr>
                        <a:t>Mars</a:t>
                      </a:r>
                      <a:endParaRPr lang="fr-FR" sz="90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084778977"/>
                  </a:ext>
                </a:extLst>
              </a:tr>
              <a:tr h="560452">
                <a:tc>
                  <a:txBody>
                    <a:bodyPr/>
                    <a:lstStyle/>
                    <a:p>
                      <a:pPr indent="-165100" algn="ctr">
                        <a:lnSpc>
                          <a:spcPts val="1050"/>
                        </a:lnSpc>
                        <a:spcBef>
                          <a:spcPts val="1500"/>
                        </a:spcBef>
                        <a:spcAft>
                          <a:spcPts val="0"/>
                        </a:spcAft>
                      </a:pPr>
                      <a:r>
                        <a:rPr lang="fr-FR" sz="900" b="1" spc="0">
                          <a:solidFill>
                            <a:srgbClr val="000000"/>
                          </a:solidFill>
                          <a:effectLst/>
                          <a:latin typeface="Calibri" panose="020F0502020204030204" pitchFamily="34" charset="0"/>
                          <a:ea typeface="Calibri" panose="020F0502020204030204" pitchFamily="34" charset="0"/>
                          <a:cs typeface="Calibri" panose="020F0502020204030204" pitchFamily="34" charset="0"/>
                        </a:rPr>
                        <a:t>Avril</a:t>
                      </a:r>
                      <a:endParaRPr lang="fr-FR" sz="90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175"/>
                        </a:lnSpc>
                        <a:spcBef>
                          <a:spcPts val="1500"/>
                        </a:spcBef>
                        <a:spcAft>
                          <a:spcPts val="0"/>
                        </a:spcAft>
                      </a:pPr>
                      <a:r>
                        <a:rPr lang="fr-FR" sz="800" spc="0">
                          <a:solidFill>
                            <a:srgbClr val="000000"/>
                          </a:solidFill>
                          <a:effectLst/>
                          <a:latin typeface="Calibri" panose="020F0502020204030204" pitchFamily="34" charset="0"/>
                          <a:ea typeface="Calibri" panose="020F0502020204030204" pitchFamily="34" charset="0"/>
                          <a:cs typeface="Calibri" panose="020F0502020204030204" pitchFamily="34" charset="0"/>
                        </a:rPr>
                        <a:t>Adoption des hypothèses macro N+-</a:t>
                      </a:r>
                      <a:endParaRPr lang="fr-FR" sz="90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dirty="0">
                          <a:solidFill>
                            <a:srgbClr val="000000"/>
                          </a:solidFill>
                          <a:effectLst/>
                          <a:latin typeface="Arial Unicode MS"/>
                          <a:ea typeface="Arial Unicode MS"/>
                          <a:cs typeface="Arial Unicode MS"/>
                        </a:rPr>
                        <a:t> </a:t>
                      </a:r>
                      <a:endParaRPr lang="fr-FR" sz="1100" dirty="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dirty="0">
                          <a:solidFill>
                            <a:srgbClr val="000000"/>
                          </a:solidFill>
                          <a:effectLst/>
                          <a:latin typeface="Arial Unicode MS"/>
                          <a:ea typeface="Arial Unicode MS"/>
                          <a:cs typeface="Arial Unicode MS"/>
                        </a:rPr>
                        <a:t> </a:t>
                      </a:r>
                      <a:endParaRPr lang="fr-FR" sz="1100" dirty="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706537021"/>
                  </a:ext>
                </a:extLst>
              </a:tr>
              <a:tr h="611947">
                <a:tc>
                  <a:txBody>
                    <a:bodyPr/>
                    <a:lstStyle/>
                    <a:p>
                      <a:pPr indent="-165100" algn="ctr">
                        <a:lnSpc>
                          <a:spcPts val="1050"/>
                        </a:lnSpc>
                        <a:spcBef>
                          <a:spcPts val="1500"/>
                        </a:spcBef>
                        <a:spcAft>
                          <a:spcPts val="0"/>
                        </a:spcAft>
                      </a:pPr>
                      <a:r>
                        <a:rPr lang="fr-FR" sz="900" b="1" spc="0">
                          <a:solidFill>
                            <a:srgbClr val="000000"/>
                          </a:solidFill>
                          <a:effectLst/>
                          <a:latin typeface="Calibri" panose="020F0502020204030204" pitchFamily="34" charset="0"/>
                          <a:ea typeface="Calibri" panose="020F0502020204030204" pitchFamily="34" charset="0"/>
                          <a:cs typeface="Calibri" panose="020F0502020204030204" pitchFamily="34" charset="0"/>
                        </a:rPr>
                        <a:t>Mai</a:t>
                      </a:r>
                      <a:endParaRPr lang="fr-FR" sz="90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175"/>
                        </a:lnSpc>
                        <a:spcBef>
                          <a:spcPts val="1500"/>
                        </a:spcBef>
                        <a:spcAft>
                          <a:spcPts val="0"/>
                        </a:spcAft>
                      </a:pPr>
                      <a:r>
                        <a:rPr lang="fr-FR" sz="800"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Nouveau CBMT/CDM' N+1 à N+3</a:t>
                      </a:r>
                      <a:endParaRPr lang="fr-FR" sz="900" dirty="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92100" indent="-292100" algn="l">
                        <a:lnSpc>
                          <a:spcPts val="1175"/>
                        </a:lnSpc>
                        <a:spcBef>
                          <a:spcPts val="1500"/>
                        </a:spcBef>
                        <a:spcAft>
                          <a:spcPts val="0"/>
                        </a:spcAft>
                      </a:pPr>
                      <a:r>
                        <a:rPr lang="fr-FR" sz="800" spc="0">
                          <a:solidFill>
                            <a:srgbClr val="000000"/>
                          </a:solidFill>
                          <a:effectLst/>
                          <a:latin typeface="Calibri" panose="020F0502020204030204" pitchFamily="34" charset="0"/>
                          <a:ea typeface="Calibri" panose="020F0502020204030204" pitchFamily="34" charset="0"/>
                          <a:cs typeface="Calibri" panose="020F0502020204030204" pitchFamily="34" charset="0"/>
                        </a:rPr>
                        <a:t>Conseil des Ministres de lancement de la procédure N+1</a:t>
                      </a:r>
                      <a:endParaRPr lang="fr-FR" sz="90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661808881"/>
                  </a:ext>
                </a:extLst>
              </a:tr>
              <a:tr h="754454">
                <a:tc>
                  <a:txBody>
                    <a:bodyPr/>
                    <a:lstStyle/>
                    <a:p>
                      <a:pPr indent="-165100" algn="ctr">
                        <a:lnSpc>
                          <a:spcPts val="1050"/>
                        </a:lnSpc>
                        <a:spcBef>
                          <a:spcPts val="1500"/>
                        </a:spcBef>
                        <a:spcAft>
                          <a:spcPts val="0"/>
                        </a:spcAft>
                      </a:pPr>
                      <a:r>
                        <a:rPr lang="fr-FR" sz="900" b="1"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Juin</a:t>
                      </a:r>
                      <a:endParaRPr lang="fr-FR" sz="900" dirty="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dirty="0">
                          <a:solidFill>
                            <a:srgbClr val="000000"/>
                          </a:solidFill>
                          <a:effectLst/>
                          <a:latin typeface="Arial Unicode MS"/>
                          <a:ea typeface="Arial Unicode MS"/>
                          <a:cs typeface="Arial Unicode MS"/>
                        </a:rPr>
                        <a:t> </a:t>
                      </a:r>
                      <a:endParaRPr lang="fr-FR" sz="1100" dirty="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175"/>
                        </a:lnSpc>
                        <a:spcBef>
                          <a:spcPts val="1500"/>
                        </a:spcBef>
                        <a:spcAft>
                          <a:spcPts val="0"/>
                        </a:spcAft>
                      </a:pPr>
                      <a:r>
                        <a:rPr lang="fr-FR" sz="800"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Envoi de la lettre de cadrage</a:t>
                      </a:r>
                      <a:endParaRPr lang="fr-FR" sz="900" dirty="0">
                        <a:effectLst/>
                        <a:latin typeface="Calibri" panose="020F0502020204030204" pitchFamily="34" charset="0"/>
                        <a:ea typeface="Calibri" panose="020F0502020204030204" pitchFamily="34" charset="0"/>
                      </a:endParaRPr>
                    </a:p>
                    <a:p>
                      <a:pPr indent="-165100" algn="ctr">
                        <a:lnSpc>
                          <a:spcPts val="1175"/>
                        </a:lnSpc>
                        <a:spcBef>
                          <a:spcPts val="1500"/>
                        </a:spcBef>
                        <a:spcAft>
                          <a:spcPts val="0"/>
                        </a:spcAft>
                      </a:pPr>
                      <a:r>
                        <a:rPr lang="fr-FR" sz="800"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Débat d'orientation budgétaire à l 'AN</a:t>
                      </a:r>
                      <a:endParaRPr lang="fr-FR" sz="900" dirty="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175"/>
                        </a:lnSpc>
                        <a:spcBef>
                          <a:spcPts val="1500"/>
                        </a:spcBef>
                        <a:spcAft>
                          <a:spcPts val="0"/>
                        </a:spcAft>
                      </a:pPr>
                      <a:r>
                        <a:rPr lang="fr-FR" sz="800" spc="0">
                          <a:solidFill>
                            <a:srgbClr val="000000"/>
                          </a:solidFill>
                          <a:effectLst/>
                          <a:latin typeface="Calibri" panose="020F0502020204030204" pitchFamily="34" charset="0"/>
                          <a:ea typeface="Calibri" panose="020F0502020204030204" pitchFamily="34" charset="0"/>
                          <a:cs typeface="Calibri" panose="020F0502020204030204" pitchFamily="34" charset="0"/>
                        </a:rPr>
                        <a:t>Arrêt des comptes N- 1</a:t>
                      </a:r>
                      <a:endParaRPr lang="fr-FR" sz="90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12185462"/>
                  </a:ext>
                </a:extLst>
              </a:tr>
              <a:tr h="471235">
                <a:tc>
                  <a:txBody>
                    <a:bodyPr/>
                    <a:lstStyle/>
                    <a:p>
                      <a:pPr indent="-165100" algn="ctr">
                        <a:lnSpc>
                          <a:spcPts val="1050"/>
                        </a:lnSpc>
                        <a:spcBef>
                          <a:spcPts val="1500"/>
                        </a:spcBef>
                        <a:spcAft>
                          <a:spcPts val="0"/>
                        </a:spcAft>
                      </a:pPr>
                      <a:r>
                        <a:rPr lang="fr-FR" sz="900" b="1" spc="0">
                          <a:solidFill>
                            <a:srgbClr val="000000"/>
                          </a:solidFill>
                          <a:effectLst/>
                          <a:latin typeface="Calibri" panose="020F0502020204030204" pitchFamily="34" charset="0"/>
                          <a:ea typeface="Calibri" panose="020F0502020204030204" pitchFamily="34" charset="0"/>
                          <a:cs typeface="Calibri" panose="020F0502020204030204" pitchFamily="34" charset="0"/>
                        </a:rPr>
                        <a:t>Juillet</a:t>
                      </a:r>
                      <a:endParaRPr lang="fr-FR" sz="90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292100" indent="-292100" algn="ctr">
                        <a:lnSpc>
                          <a:spcPts val="900"/>
                        </a:lnSpc>
                        <a:spcBef>
                          <a:spcPts val="1500"/>
                        </a:spcBef>
                        <a:spcAft>
                          <a:spcPts val="0"/>
                        </a:spcAft>
                      </a:pPr>
                      <a:r>
                        <a:rPr lang="fr-FR" sz="800"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Conférences budgétaires</a:t>
                      </a:r>
                      <a:endParaRPr lang="fr-FR" sz="900" dirty="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175"/>
                        </a:lnSpc>
                        <a:spcBef>
                          <a:spcPts val="1500"/>
                        </a:spcBef>
                        <a:spcAft>
                          <a:spcPts val="0"/>
                        </a:spcAft>
                      </a:pPr>
                      <a:r>
                        <a:rPr lang="fr-FR" sz="800"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Avis de la Cour sur les comptes N-1</a:t>
                      </a:r>
                      <a:endParaRPr lang="fr-FR" sz="900" dirty="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349971577"/>
                  </a:ext>
                </a:extLst>
              </a:tr>
              <a:tr h="638293">
                <a:tc>
                  <a:txBody>
                    <a:bodyPr/>
                    <a:lstStyle/>
                    <a:p>
                      <a:pPr indent="-165100" algn="ctr">
                        <a:lnSpc>
                          <a:spcPts val="1050"/>
                        </a:lnSpc>
                        <a:spcBef>
                          <a:spcPts val="1500"/>
                        </a:spcBef>
                        <a:spcAft>
                          <a:spcPts val="0"/>
                        </a:spcAft>
                      </a:pPr>
                      <a:r>
                        <a:rPr lang="fr-FR" sz="900" b="1" spc="0">
                          <a:solidFill>
                            <a:srgbClr val="000000"/>
                          </a:solidFill>
                          <a:effectLst/>
                          <a:latin typeface="Calibri" panose="020F0502020204030204" pitchFamily="34" charset="0"/>
                          <a:ea typeface="Calibri" panose="020F0502020204030204" pitchFamily="34" charset="0"/>
                          <a:cs typeface="Calibri" panose="020F0502020204030204" pitchFamily="34" charset="0"/>
                        </a:rPr>
                        <a:t>Août</a:t>
                      </a:r>
                      <a:endParaRPr lang="fr-FR" sz="90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175"/>
                        </a:lnSpc>
                        <a:spcBef>
                          <a:spcPts val="1500"/>
                        </a:spcBef>
                        <a:spcAft>
                          <a:spcPts val="0"/>
                        </a:spcAft>
                      </a:pPr>
                      <a:r>
                        <a:rPr lang="fr-FR" sz="800" spc="0">
                          <a:solidFill>
                            <a:srgbClr val="000000"/>
                          </a:solidFill>
                          <a:effectLst/>
                          <a:latin typeface="Calibri" panose="020F0502020204030204" pitchFamily="34" charset="0"/>
                          <a:ea typeface="Calibri" panose="020F0502020204030204" pitchFamily="34" charset="0"/>
                          <a:cs typeface="Calibri" panose="020F0502020204030204" pitchFamily="34" charset="0"/>
                        </a:rPr>
                        <a:t>Finalisation du PLF et des documents annexés</a:t>
                      </a:r>
                      <a:endParaRPr lang="fr-FR" sz="90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1153652863"/>
                  </a:ext>
                </a:extLst>
              </a:tr>
              <a:tr h="474229">
                <a:tc>
                  <a:txBody>
                    <a:bodyPr/>
                    <a:lstStyle/>
                    <a:p>
                      <a:pPr marL="127000" indent="-165100" algn="l">
                        <a:lnSpc>
                          <a:spcPts val="1050"/>
                        </a:lnSpc>
                        <a:spcBef>
                          <a:spcPts val="1500"/>
                        </a:spcBef>
                        <a:spcAft>
                          <a:spcPts val="0"/>
                        </a:spcAft>
                      </a:pPr>
                      <a:r>
                        <a:rPr lang="fr-FR" sz="900" b="1"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Septembre</a:t>
                      </a:r>
                      <a:endParaRPr lang="fr-FR" sz="900" dirty="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175"/>
                        </a:lnSpc>
                        <a:spcBef>
                          <a:spcPts val="1500"/>
                        </a:spcBef>
                        <a:spcAft>
                          <a:spcPts val="0"/>
                        </a:spcAft>
                      </a:pPr>
                      <a:r>
                        <a:rPr lang="fr-FR" sz="800" spc="0">
                          <a:solidFill>
                            <a:srgbClr val="000000"/>
                          </a:solidFill>
                          <a:effectLst/>
                          <a:latin typeface="Calibri" panose="020F0502020204030204" pitchFamily="34" charset="0"/>
                          <a:ea typeface="Calibri" panose="020F0502020204030204" pitchFamily="34" charset="0"/>
                          <a:cs typeface="Calibri" panose="020F0502020204030204" pitchFamily="34" charset="0"/>
                        </a:rPr>
                        <a:t>Derniers arbitrages budgétaires</a:t>
                      </a:r>
                      <a:endParaRPr lang="fr-FR" sz="90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900"/>
                        </a:lnSpc>
                        <a:spcBef>
                          <a:spcPts val="1500"/>
                        </a:spcBef>
                        <a:spcAft>
                          <a:spcPts val="0"/>
                        </a:spcAft>
                      </a:pPr>
                      <a:r>
                        <a:rPr lang="fr-FR" sz="800"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Dépôt LRCRB N-1</a:t>
                      </a:r>
                      <a:endParaRPr lang="fr-FR" sz="900" dirty="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dirty="0">
                          <a:solidFill>
                            <a:srgbClr val="000000"/>
                          </a:solidFill>
                          <a:effectLst/>
                          <a:latin typeface="Arial Unicode MS"/>
                          <a:ea typeface="Arial Unicode MS"/>
                          <a:cs typeface="Arial Unicode MS"/>
                        </a:rPr>
                        <a:t> </a:t>
                      </a:r>
                      <a:endParaRPr lang="fr-FR" sz="1100" dirty="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506595650"/>
                  </a:ext>
                </a:extLst>
              </a:tr>
              <a:tr h="474229">
                <a:tc>
                  <a:txBody>
                    <a:bodyPr/>
                    <a:lstStyle/>
                    <a:p>
                      <a:pPr indent="-165100" algn="ctr">
                        <a:lnSpc>
                          <a:spcPts val="1050"/>
                        </a:lnSpc>
                        <a:spcBef>
                          <a:spcPts val="1500"/>
                        </a:spcBef>
                        <a:spcAft>
                          <a:spcPts val="0"/>
                        </a:spcAft>
                      </a:pPr>
                      <a:r>
                        <a:rPr lang="fr-FR" sz="900" b="1" spc="0">
                          <a:solidFill>
                            <a:srgbClr val="000000"/>
                          </a:solidFill>
                          <a:effectLst/>
                          <a:latin typeface="Calibri" panose="020F0502020204030204" pitchFamily="34" charset="0"/>
                          <a:ea typeface="Calibri" panose="020F0502020204030204" pitchFamily="34" charset="0"/>
                          <a:cs typeface="Calibri" panose="020F0502020204030204" pitchFamily="34" charset="0"/>
                        </a:rPr>
                        <a:t>Octobre</a:t>
                      </a:r>
                      <a:endParaRPr lang="fr-FR" sz="90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200"/>
                        </a:lnSpc>
                        <a:spcBef>
                          <a:spcPts val="1500"/>
                        </a:spcBef>
                        <a:spcAft>
                          <a:spcPts val="0"/>
                        </a:spcAft>
                      </a:pPr>
                      <a:r>
                        <a:rPr lang="fr-FR" sz="800"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Ajustement des CBMT/CDMT</a:t>
                      </a:r>
                      <a:endParaRPr lang="fr-FR" sz="900" dirty="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200"/>
                        </a:lnSpc>
                        <a:spcBef>
                          <a:spcPts val="1500"/>
                        </a:spcBef>
                        <a:spcAft>
                          <a:spcPts val="0"/>
                        </a:spcAft>
                      </a:pPr>
                      <a:r>
                        <a:rPr lang="fr-FR" sz="800" spc="0">
                          <a:solidFill>
                            <a:srgbClr val="000000"/>
                          </a:solidFill>
                          <a:effectLst/>
                          <a:latin typeface="Calibri" panose="020F0502020204030204" pitchFamily="34" charset="0"/>
                          <a:ea typeface="Calibri" panose="020F0502020204030204" pitchFamily="34" charset="0"/>
                          <a:cs typeface="Calibri" panose="020F0502020204030204" pitchFamily="34" charset="0"/>
                        </a:rPr>
                        <a:t>Dépôt LFI N+1 (15/10)</a:t>
                      </a:r>
                      <a:endParaRPr lang="fr-FR" sz="90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dirty="0">
                          <a:solidFill>
                            <a:srgbClr val="000000"/>
                          </a:solidFill>
                          <a:effectLst/>
                          <a:latin typeface="Arial Unicode MS"/>
                          <a:ea typeface="Arial Unicode MS"/>
                          <a:cs typeface="Arial Unicode MS"/>
                        </a:rPr>
                        <a:t> </a:t>
                      </a:r>
                      <a:endParaRPr lang="fr-FR" sz="1100" dirty="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049401525"/>
                  </a:ext>
                </a:extLst>
              </a:tr>
              <a:tr h="471235">
                <a:tc>
                  <a:txBody>
                    <a:bodyPr/>
                    <a:lstStyle/>
                    <a:p>
                      <a:pPr marL="127000" indent="-165100" algn="l">
                        <a:lnSpc>
                          <a:spcPts val="1050"/>
                        </a:lnSpc>
                        <a:spcBef>
                          <a:spcPts val="1500"/>
                        </a:spcBef>
                        <a:spcAft>
                          <a:spcPts val="0"/>
                        </a:spcAft>
                      </a:pPr>
                      <a:r>
                        <a:rPr lang="fr-FR" sz="900" b="1"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Novembre</a:t>
                      </a:r>
                      <a:endParaRPr lang="fr-FR" sz="900" dirty="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900"/>
                        </a:lnSpc>
                        <a:spcBef>
                          <a:spcPts val="1500"/>
                        </a:spcBef>
                        <a:spcAft>
                          <a:spcPts val="0"/>
                        </a:spcAft>
                      </a:pPr>
                      <a:endParaRPr lang="fr-FR" sz="900" dirty="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2659129555"/>
                  </a:ext>
                </a:extLst>
              </a:tr>
              <a:tr h="482611">
                <a:tc>
                  <a:txBody>
                    <a:bodyPr/>
                    <a:lstStyle/>
                    <a:p>
                      <a:pPr marL="127000" indent="-165100" algn="l">
                        <a:lnSpc>
                          <a:spcPts val="1050"/>
                        </a:lnSpc>
                        <a:spcBef>
                          <a:spcPts val="1500"/>
                        </a:spcBef>
                        <a:spcAft>
                          <a:spcPts val="0"/>
                        </a:spcAft>
                      </a:pPr>
                      <a:r>
                        <a:rPr lang="fr-FR" sz="900" b="1"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Décembre</a:t>
                      </a:r>
                      <a:endParaRPr lang="fr-FR" sz="900" dirty="0">
                        <a:effectLst/>
                        <a:latin typeface="Calibri" panose="020F0502020204030204" pitchFamily="34" charset="0"/>
                        <a:ea typeface="Calibri" panose="020F0502020204030204" pitchFamily="34" charset="0"/>
                      </a:endParaRPr>
                    </a:p>
                  </a:txBody>
                  <a:tcPr marL="5615" marR="56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fr-FR" sz="400">
                          <a:solidFill>
                            <a:srgbClr val="000000"/>
                          </a:solidFill>
                          <a:effectLst/>
                          <a:latin typeface="Arial Unicode MS"/>
                          <a:ea typeface="Arial Unicode MS"/>
                          <a:cs typeface="Arial Unicode MS"/>
                        </a:rPr>
                        <a:t> </a:t>
                      </a:r>
                      <a:endParaRPr lang="fr-FR" sz="1100">
                        <a:solidFill>
                          <a:srgbClr val="000000"/>
                        </a:solidFill>
                        <a:effectLst/>
                        <a:latin typeface="Arial Unicode MS"/>
                        <a:ea typeface="Arial Unicode MS"/>
                        <a:cs typeface="Arial Unicode MS"/>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200"/>
                        </a:lnSpc>
                        <a:spcBef>
                          <a:spcPts val="1500"/>
                        </a:spcBef>
                        <a:spcAft>
                          <a:spcPts val="0"/>
                        </a:spcAft>
                      </a:pPr>
                      <a:r>
                        <a:rPr lang="fr-FR" sz="800"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Adoption LFI N+1</a:t>
                      </a:r>
                      <a:endParaRPr lang="fr-FR" sz="900" dirty="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indent="-165100" algn="ctr">
                        <a:lnSpc>
                          <a:spcPts val="1200"/>
                        </a:lnSpc>
                        <a:spcBef>
                          <a:spcPts val="1500"/>
                        </a:spcBef>
                        <a:spcAft>
                          <a:spcPts val="0"/>
                        </a:spcAft>
                      </a:pPr>
                      <a:r>
                        <a:rPr lang="fr-FR" sz="800" spc="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Fin d'exercice comptable 1</a:t>
                      </a:r>
                      <a:endParaRPr lang="fr-FR" sz="900" dirty="0">
                        <a:effectLst/>
                        <a:latin typeface="Calibri" panose="020F0502020204030204" pitchFamily="34" charset="0"/>
                        <a:ea typeface="Calibri" panose="020F0502020204030204" pitchFamily="34" charset="0"/>
                      </a:endParaRPr>
                    </a:p>
                  </a:txBody>
                  <a:tcPr marL="5615" marR="56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 xmlns:a16="http://schemas.microsoft.com/office/drawing/2014/main" val="3075370539"/>
                  </a:ext>
                </a:extLst>
              </a:tr>
            </a:tbl>
          </a:graphicData>
        </a:graphic>
      </p:graphicFrame>
      <p:sp>
        <p:nvSpPr>
          <p:cNvPr id="5" name="Slide Number Placeholder 4">
            <a:extLst>
              <a:ext uri="{FF2B5EF4-FFF2-40B4-BE49-F238E27FC236}">
                <a16:creationId xmlns="" xmlns:a16="http://schemas.microsoft.com/office/drawing/2014/main" id="{CC141AD8-E62A-4396-9695-A51C7395DA3A}"/>
              </a:ext>
            </a:extLst>
          </p:cNvPr>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194201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88151F-DB66-4524-A078-49C84E7C37EB}"/>
              </a:ext>
            </a:extLst>
          </p:cNvPr>
          <p:cNvSpPr>
            <a:spLocks noGrp="1"/>
          </p:cNvSpPr>
          <p:nvPr>
            <p:ph type="title"/>
          </p:nvPr>
        </p:nvSpPr>
        <p:spPr/>
        <p:txBody>
          <a:bodyPr/>
          <a:lstStyle/>
          <a:p>
            <a:r>
              <a:rPr lang="fr-FR" dirty="0"/>
              <a:t>Etape 0:</a:t>
            </a:r>
          </a:p>
        </p:txBody>
      </p:sp>
      <p:sp>
        <p:nvSpPr>
          <p:cNvPr id="3" name="Content Placeholder 2">
            <a:extLst>
              <a:ext uri="{FF2B5EF4-FFF2-40B4-BE49-F238E27FC236}">
                <a16:creationId xmlns="" xmlns:a16="http://schemas.microsoft.com/office/drawing/2014/main" id="{10D20728-7BCE-49C9-BCB1-1D8E5DA55A92}"/>
              </a:ext>
            </a:extLst>
          </p:cNvPr>
          <p:cNvSpPr>
            <a:spLocks noGrp="1"/>
          </p:cNvSpPr>
          <p:nvPr>
            <p:ph idx="1"/>
          </p:nvPr>
        </p:nvSpPr>
        <p:spPr>
          <a:xfrm>
            <a:off x="838200" y="685799"/>
            <a:ext cx="7010400" cy="5952109"/>
          </a:xfrm>
        </p:spPr>
        <p:txBody>
          <a:bodyPr>
            <a:normAutofit/>
          </a:bodyPr>
          <a:lstStyle/>
          <a:p>
            <a:pPr marL="0" indent="0">
              <a:buNone/>
            </a:pPr>
            <a:r>
              <a:rPr lang="fr-FR" dirty="0"/>
              <a:t>L’article 19 de la LORF exige la mise en place d’un plan d’engagement des dépenses après le décret d’allocation budgétaire. Il est revu trimestriellement</a:t>
            </a:r>
          </a:p>
          <a:p>
            <a:pPr marL="0" indent="0">
              <a:buNone/>
            </a:pPr>
            <a:endParaRPr lang="fr-FR" dirty="0"/>
          </a:p>
          <a:p>
            <a:pPr marL="0" indent="0">
              <a:buNone/>
            </a:pPr>
            <a:r>
              <a:rPr lang="fr-FR" dirty="0"/>
              <a:t>		</a:t>
            </a:r>
            <a:r>
              <a:rPr lang="fr-FR" sz="1400" dirty="0"/>
              <a:t>Réguler le rythme des dépenses en fonction de celui des</a:t>
            </a:r>
          </a:p>
          <a:p>
            <a:pPr marL="0" indent="0">
              <a:buNone/>
            </a:pPr>
            <a:r>
              <a:rPr lang="fr-FR" sz="1400" dirty="0"/>
              <a:t>		des recettes pour éviter les dépassements de trésorerie</a:t>
            </a:r>
          </a:p>
          <a:p>
            <a:pPr marL="0" indent="0">
              <a:buNone/>
            </a:pPr>
            <a:endParaRPr lang="fr-FR" dirty="0"/>
          </a:p>
          <a:p>
            <a:pPr marL="0" indent="0">
              <a:buNone/>
            </a:pPr>
            <a:endParaRPr lang="fr-FR" dirty="0"/>
          </a:p>
          <a:p>
            <a:pPr marL="457200" indent="-457200">
              <a:buFont typeface="+mj-lt"/>
              <a:buAutoNum type="arabicPeriod"/>
            </a:pPr>
            <a:r>
              <a:rPr lang="fr-FR" sz="1400" dirty="0"/>
              <a:t>Le plan de trésorerie</a:t>
            </a:r>
          </a:p>
          <a:p>
            <a:pPr marL="457200" indent="-457200">
              <a:buFont typeface="+mj-lt"/>
              <a:buAutoNum type="arabicPeriod"/>
            </a:pPr>
            <a:r>
              <a:rPr lang="fr-FR" sz="1400" dirty="0"/>
              <a:t>Le plan de passation annuel des marchés</a:t>
            </a:r>
            <a:r>
              <a:rPr lang="fr-FR" dirty="0"/>
              <a:t>	  				</a:t>
            </a:r>
          </a:p>
          <a:p>
            <a:pPr marL="0" indent="0">
              <a:buNone/>
            </a:pPr>
            <a:endParaRPr lang="fr-FR" dirty="0"/>
          </a:p>
          <a:p>
            <a:pPr marL="0" indent="0">
              <a:buNone/>
            </a:pPr>
            <a:r>
              <a:rPr lang="fr-FR" dirty="0"/>
              <a:t>			</a:t>
            </a:r>
            <a:r>
              <a:rPr lang="fr-FR" sz="1400" dirty="0"/>
              <a:t>Le comité est mis par arrêté (MEF) et inclut le			DNB, le DNTCP et les représentants des ordon.			Le plan d’engagement s’impose à tous les ordo			et à tous les contrôleurs financiers qui en sont 			les garants. </a:t>
            </a:r>
            <a:r>
              <a:rPr lang="fr-FR" dirty="0"/>
              <a:t>		</a:t>
            </a:r>
          </a:p>
        </p:txBody>
      </p:sp>
      <p:sp>
        <p:nvSpPr>
          <p:cNvPr id="4" name="Text Placeholder 3">
            <a:extLst>
              <a:ext uri="{FF2B5EF4-FFF2-40B4-BE49-F238E27FC236}">
                <a16:creationId xmlns="" xmlns:a16="http://schemas.microsoft.com/office/drawing/2014/main" id="{D4089583-7A3F-4A66-9BCD-0C7D9A7F8261}"/>
              </a:ext>
            </a:extLst>
          </p:cNvPr>
          <p:cNvSpPr>
            <a:spLocks noGrp="1"/>
          </p:cNvSpPr>
          <p:nvPr>
            <p:ph type="body" sz="half" idx="2"/>
          </p:nvPr>
        </p:nvSpPr>
        <p:spPr/>
        <p:txBody>
          <a:bodyPr>
            <a:normAutofit/>
          </a:bodyPr>
          <a:lstStyle/>
          <a:p>
            <a:r>
              <a:rPr lang="fr-FR" sz="2800" dirty="0"/>
              <a:t>PLAN D’ENGAGEMENT ET REGULATION DE L’EXERCICE N</a:t>
            </a:r>
          </a:p>
        </p:txBody>
      </p:sp>
      <p:sp>
        <p:nvSpPr>
          <p:cNvPr id="5" name="Slide Number Placeholder 4">
            <a:extLst>
              <a:ext uri="{FF2B5EF4-FFF2-40B4-BE49-F238E27FC236}">
                <a16:creationId xmlns="" xmlns:a16="http://schemas.microsoft.com/office/drawing/2014/main" id="{2DA16AFF-BB37-4481-8CCD-26692F5C4DE7}"/>
              </a:ext>
            </a:extLst>
          </p:cNvPr>
          <p:cNvSpPr>
            <a:spLocks noGrp="1"/>
          </p:cNvSpPr>
          <p:nvPr>
            <p:ph type="sldNum" sz="quarter" idx="12"/>
          </p:nvPr>
        </p:nvSpPr>
        <p:spPr/>
        <p:txBody>
          <a:bodyPr/>
          <a:lstStyle/>
          <a:p>
            <a:fld id="{4FAB73BC-B049-4115-A692-8D63A059BFB8}" type="slidenum">
              <a:rPr lang="en-US" smtClean="0"/>
              <a:t>16</a:t>
            </a:fld>
            <a:endParaRPr lang="en-US" dirty="0"/>
          </a:p>
        </p:txBody>
      </p:sp>
      <p:pic>
        <p:nvPicPr>
          <p:cNvPr id="7" name="Picture 6">
            <a:extLst>
              <a:ext uri="{FF2B5EF4-FFF2-40B4-BE49-F238E27FC236}">
                <a16:creationId xmlns="" xmlns:a16="http://schemas.microsoft.com/office/drawing/2014/main" id="{0565F612-A67E-42B2-83BA-5DBCDD0D4795}"/>
              </a:ext>
            </a:extLst>
          </p:cNvPr>
          <p:cNvPicPr>
            <a:picLocks noChangeAspect="1"/>
          </p:cNvPicPr>
          <p:nvPr/>
        </p:nvPicPr>
        <p:blipFill>
          <a:blip r:embed="rId2">
            <a:extLst>
              <a:ext uri="{837473B0-CC2E-450A-ABE3-18F120FF3D39}">
                <a1611:picAttrSrcUrl xmlns="" xmlns:a1611="http://schemas.microsoft.com/office/drawing/2016/11/main" r:id="rId3"/>
              </a:ext>
            </a:extLst>
          </a:blip>
          <a:stretch>
            <a:fillRect/>
          </a:stretch>
        </p:blipFill>
        <p:spPr>
          <a:xfrm>
            <a:off x="137159" y="1725930"/>
            <a:ext cx="2414369" cy="1388745"/>
          </a:xfrm>
          <a:prstGeom prst="rect">
            <a:avLst/>
          </a:prstGeom>
        </p:spPr>
      </p:pic>
      <p:pic>
        <p:nvPicPr>
          <p:cNvPr id="13" name="Picture 12" descr="A blue bowl&#10;&#10;Description generated with high confidence">
            <a:extLst>
              <a:ext uri="{FF2B5EF4-FFF2-40B4-BE49-F238E27FC236}">
                <a16:creationId xmlns="" xmlns:a16="http://schemas.microsoft.com/office/drawing/2014/main" id="{1A63D331-285B-4AE9-9B7A-FE52FE08126C}"/>
              </a:ext>
            </a:extLst>
          </p:cNvPr>
          <p:cNvPicPr>
            <a:picLocks noChangeAspect="1"/>
          </p:cNvPicPr>
          <p:nvPr/>
        </p:nvPicPr>
        <p:blipFill>
          <a:blip r:embed="rId4">
            <a:extLst>
              <a:ext uri="{837473B0-CC2E-450A-ABE3-18F120FF3D39}">
                <a1611:picAttrSrcUrl xmlns="" xmlns:a1611="http://schemas.microsoft.com/office/drawing/2016/11/main" r:id="rId5"/>
              </a:ext>
            </a:extLst>
          </a:blip>
          <a:stretch>
            <a:fillRect/>
          </a:stretch>
        </p:blipFill>
        <p:spPr>
          <a:xfrm>
            <a:off x="4777006" y="2868930"/>
            <a:ext cx="2414369" cy="1962150"/>
          </a:xfrm>
          <a:prstGeom prst="rect">
            <a:avLst/>
          </a:prstGeom>
        </p:spPr>
      </p:pic>
      <p:pic>
        <p:nvPicPr>
          <p:cNvPr id="16" name="Picture 15" descr="A group of people in a room&#10;&#10;Description generated with high confidence">
            <a:extLst>
              <a:ext uri="{FF2B5EF4-FFF2-40B4-BE49-F238E27FC236}">
                <a16:creationId xmlns="" xmlns:a16="http://schemas.microsoft.com/office/drawing/2014/main" id="{306D2116-1827-416F-AA4E-151516A5B2C4}"/>
              </a:ext>
            </a:extLst>
          </p:cNvPr>
          <p:cNvPicPr>
            <a:picLocks noChangeAspect="1"/>
          </p:cNvPicPr>
          <p:nvPr/>
        </p:nvPicPr>
        <p:blipFill>
          <a:blip r:embed="rId6">
            <a:extLst>
              <a:ext uri="{837473B0-CC2E-450A-ABE3-18F120FF3D39}">
                <a1611:picAttrSrcUrl xmlns="" xmlns:a1611="http://schemas.microsoft.com/office/drawing/2016/11/main" r:id="rId7"/>
              </a:ext>
            </a:extLst>
          </a:blip>
          <a:stretch>
            <a:fillRect/>
          </a:stretch>
        </p:blipFill>
        <p:spPr>
          <a:xfrm>
            <a:off x="762000" y="5086350"/>
            <a:ext cx="2857500" cy="1143000"/>
          </a:xfrm>
          <a:prstGeom prst="rect">
            <a:avLst/>
          </a:prstGeom>
        </p:spPr>
      </p:pic>
    </p:spTree>
    <p:extLst>
      <p:ext uri="{BB962C8B-B14F-4D97-AF65-F5344CB8AC3E}">
        <p14:creationId xmlns:p14="http://schemas.microsoft.com/office/powerpoint/2010/main" val="1982754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88151F-DB66-4524-A078-49C84E7C37EB}"/>
              </a:ext>
            </a:extLst>
          </p:cNvPr>
          <p:cNvSpPr>
            <a:spLocks noGrp="1"/>
          </p:cNvSpPr>
          <p:nvPr>
            <p:ph type="title"/>
          </p:nvPr>
        </p:nvSpPr>
        <p:spPr/>
        <p:txBody>
          <a:bodyPr/>
          <a:lstStyle/>
          <a:p>
            <a:r>
              <a:rPr lang="fr-FR" dirty="0"/>
              <a:t>Etape 1:</a:t>
            </a:r>
          </a:p>
        </p:txBody>
      </p:sp>
      <p:sp>
        <p:nvSpPr>
          <p:cNvPr id="3" name="Content Placeholder 2">
            <a:extLst>
              <a:ext uri="{FF2B5EF4-FFF2-40B4-BE49-F238E27FC236}">
                <a16:creationId xmlns="" xmlns:a16="http://schemas.microsoft.com/office/drawing/2014/main" id="{10D20728-7BCE-49C9-BCB1-1D8E5DA55A92}"/>
              </a:ext>
            </a:extLst>
          </p:cNvPr>
          <p:cNvSpPr>
            <a:spLocks noGrp="1"/>
          </p:cNvSpPr>
          <p:nvPr>
            <p:ph idx="1"/>
          </p:nvPr>
        </p:nvSpPr>
        <p:spPr>
          <a:xfrm>
            <a:off x="838200" y="685799"/>
            <a:ext cx="7010400" cy="5952109"/>
          </a:xfrm>
        </p:spPr>
        <p:txBody>
          <a:bodyPr>
            <a:normAutofit/>
          </a:bodyPr>
          <a:lstStyle/>
          <a:p>
            <a:pPr marL="0" indent="0">
              <a:buNone/>
            </a:pPr>
            <a:r>
              <a:rPr lang="fr-FR" b="1" dirty="0">
                <a:solidFill>
                  <a:srgbClr val="FF0000"/>
                </a:solidFill>
              </a:rPr>
              <a:t>DELAI: FIN AVRIL N (ANNEE EN COURS)</a:t>
            </a:r>
          </a:p>
          <a:p>
            <a:pPr marL="0" indent="0">
              <a:buNone/>
            </a:pPr>
            <a:endParaRPr lang="fr-FR" dirty="0"/>
          </a:p>
          <a:p>
            <a:pPr marL="0" indent="0">
              <a:buNone/>
            </a:pPr>
            <a:r>
              <a:rPr lang="fr-FR" sz="1600" dirty="0"/>
              <a:t>Les hypothèses macro-économiques sont établies par les services suivants:</a:t>
            </a:r>
          </a:p>
          <a:p>
            <a:r>
              <a:rPr lang="fr-FR" sz="1600" dirty="0"/>
              <a:t>	La Direction Nationale de l’Economie, MEF, pour les projections sur le très court terme (1 à 2 ans):</a:t>
            </a:r>
          </a:p>
          <a:p>
            <a:r>
              <a:rPr lang="fr-FR" sz="1000" dirty="0"/>
              <a:t>	</a:t>
            </a:r>
            <a:r>
              <a:rPr lang="fr-FR" sz="1400" dirty="0"/>
              <a:t>La Direction Nationale de la Prévision et du Plan, MPCI, pour les prévisions et projections sur le moyen et long terme</a:t>
            </a:r>
          </a:p>
          <a:p>
            <a:pPr marL="0" indent="0">
              <a:buNone/>
            </a:pPr>
            <a:endParaRPr lang="fr-FR" sz="1400" dirty="0"/>
          </a:p>
          <a:p>
            <a:pPr marL="0" indent="0">
              <a:buNone/>
            </a:pPr>
            <a:r>
              <a:rPr lang="fr-FR" sz="1400" dirty="0"/>
              <a:t>Les grands agrégats portent sur:</a:t>
            </a:r>
          </a:p>
          <a:p>
            <a:pPr marL="0" indent="0">
              <a:buNone/>
            </a:pPr>
            <a:endParaRPr lang="fr-FR" sz="1400" dirty="0"/>
          </a:p>
          <a:p>
            <a:r>
              <a:rPr lang="fr-FR" sz="1600" dirty="0"/>
              <a:t>	La croissance du Produit Intérieur Brut (nominal et réel) voulue ou anticipée</a:t>
            </a:r>
          </a:p>
          <a:p>
            <a:r>
              <a:rPr lang="fr-FR" sz="1600" dirty="0"/>
              <a:t>	La croissance du Taux d’inflation voulue ou anticipée</a:t>
            </a:r>
          </a:p>
          <a:p>
            <a:r>
              <a:rPr lang="fr-FR" sz="1600" dirty="0"/>
              <a:t>	La croissance du Taux de change voulue ou anticipée</a:t>
            </a:r>
          </a:p>
          <a:p>
            <a:endParaRPr lang="fr-FR" sz="1600" dirty="0"/>
          </a:p>
          <a:p>
            <a:pPr marL="0" indent="0">
              <a:buNone/>
            </a:pPr>
            <a:r>
              <a:rPr lang="fr-FR" sz="1400" dirty="0"/>
              <a:t>Certains outils statistiques sont utilisés par ces services pour faire ces projections. C’est notamment le MSEGUI (Modèle de simulation de l’Economie Guinéenne)</a:t>
            </a:r>
          </a:p>
          <a:p>
            <a:pPr marL="0" indent="0">
              <a:buNone/>
            </a:pPr>
            <a:endParaRPr lang="fr-FR" dirty="0"/>
          </a:p>
        </p:txBody>
      </p:sp>
      <p:sp>
        <p:nvSpPr>
          <p:cNvPr id="4" name="Text Placeholder 3">
            <a:extLst>
              <a:ext uri="{FF2B5EF4-FFF2-40B4-BE49-F238E27FC236}">
                <a16:creationId xmlns="" xmlns:a16="http://schemas.microsoft.com/office/drawing/2014/main" id="{D4089583-7A3F-4A66-9BCD-0C7D9A7F8261}"/>
              </a:ext>
            </a:extLst>
          </p:cNvPr>
          <p:cNvSpPr>
            <a:spLocks noGrp="1"/>
          </p:cNvSpPr>
          <p:nvPr>
            <p:ph type="body" sz="half" idx="2"/>
          </p:nvPr>
        </p:nvSpPr>
        <p:spPr/>
        <p:txBody>
          <a:bodyPr>
            <a:normAutofit/>
          </a:bodyPr>
          <a:lstStyle/>
          <a:p>
            <a:r>
              <a:rPr lang="fr-FR" sz="2800" dirty="0"/>
              <a:t>ADOPTION DES HYPOTHESES MACRO-ECONOMIQUE N+1 A N+3</a:t>
            </a:r>
          </a:p>
        </p:txBody>
      </p:sp>
      <p:sp>
        <p:nvSpPr>
          <p:cNvPr id="5" name="Slide Number Placeholder 4">
            <a:extLst>
              <a:ext uri="{FF2B5EF4-FFF2-40B4-BE49-F238E27FC236}">
                <a16:creationId xmlns="" xmlns:a16="http://schemas.microsoft.com/office/drawing/2014/main" id="{2DA16AFF-BB37-4481-8CCD-26692F5C4DE7}"/>
              </a:ext>
            </a:extLst>
          </p:cNvPr>
          <p:cNvSpPr>
            <a:spLocks noGrp="1"/>
          </p:cNvSpPr>
          <p:nvPr>
            <p:ph type="sldNum" sz="quarter" idx="12"/>
          </p:nvPr>
        </p:nvSpPr>
        <p:spPr/>
        <p:txBody>
          <a:bodyPr/>
          <a:lstStyle/>
          <a:p>
            <a:fld id="{4FAB73BC-B049-4115-A692-8D63A059BFB8}" type="slidenum">
              <a:rPr lang="en-US" smtClean="0"/>
              <a:t>17</a:t>
            </a:fld>
            <a:endParaRPr lang="en-US" dirty="0"/>
          </a:p>
        </p:txBody>
      </p:sp>
    </p:spTree>
    <p:extLst>
      <p:ext uri="{BB962C8B-B14F-4D97-AF65-F5344CB8AC3E}">
        <p14:creationId xmlns:p14="http://schemas.microsoft.com/office/powerpoint/2010/main" val="518013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88151F-DB66-4524-A078-49C84E7C37EB}"/>
              </a:ext>
            </a:extLst>
          </p:cNvPr>
          <p:cNvSpPr>
            <a:spLocks noGrp="1"/>
          </p:cNvSpPr>
          <p:nvPr>
            <p:ph type="title"/>
          </p:nvPr>
        </p:nvSpPr>
        <p:spPr/>
        <p:txBody>
          <a:bodyPr/>
          <a:lstStyle/>
          <a:p>
            <a:r>
              <a:rPr lang="fr-FR" dirty="0"/>
              <a:t>Etape 2:</a:t>
            </a:r>
          </a:p>
        </p:txBody>
      </p:sp>
      <p:sp>
        <p:nvSpPr>
          <p:cNvPr id="3" name="Content Placeholder 2">
            <a:extLst>
              <a:ext uri="{FF2B5EF4-FFF2-40B4-BE49-F238E27FC236}">
                <a16:creationId xmlns="" xmlns:a16="http://schemas.microsoft.com/office/drawing/2014/main" id="{10D20728-7BCE-49C9-BCB1-1D8E5DA55A92}"/>
              </a:ext>
            </a:extLst>
          </p:cNvPr>
          <p:cNvSpPr>
            <a:spLocks noGrp="1"/>
          </p:cNvSpPr>
          <p:nvPr>
            <p:ph idx="1"/>
          </p:nvPr>
        </p:nvSpPr>
        <p:spPr>
          <a:xfrm>
            <a:off x="838200" y="685799"/>
            <a:ext cx="7010400" cy="6172201"/>
          </a:xfrm>
        </p:spPr>
        <p:txBody>
          <a:bodyPr>
            <a:normAutofit fontScale="92500" lnSpcReduction="20000"/>
          </a:bodyPr>
          <a:lstStyle/>
          <a:p>
            <a:pPr marL="0" indent="0">
              <a:buNone/>
            </a:pPr>
            <a:r>
              <a:rPr lang="fr-FR" b="1" dirty="0">
                <a:solidFill>
                  <a:srgbClr val="FF0000"/>
                </a:solidFill>
              </a:rPr>
              <a:t>DELAI: FIN MAI N (ANNEE EN COURS)</a:t>
            </a:r>
          </a:p>
          <a:p>
            <a:pPr marL="0" indent="0">
              <a:buNone/>
            </a:pPr>
            <a:endParaRPr lang="fr-FR" dirty="0"/>
          </a:p>
          <a:p>
            <a:pPr marL="0" indent="0">
              <a:buNone/>
            </a:pPr>
            <a:r>
              <a:rPr lang="fr-FR" dirty="0"/>
              <a:t>UNE FOIS QUE LES HYPOTHESES MACRO-ECONOMIQUES SONT VALIDEES, I.E. LA TRAJECTOIRE DE L’ECONOMIE CONNUE…</a:t>
            </a:r>
          </a:p>
          <a:p>
            <a:pPr marL="0" indent="0">
              <a:buNone/>
            </a:pPr>
            <a:endParaRPr lang="fr-FR" dirty="0"/>
          </a:p>
          <a:p>
            <a:pPr marL="0" indent="0">
              <a:buNone/>
            </a:pPr>
            <a:endParaRPr lang="fr-FR" dirty="0"/>
          </a:p>
          <a:p>
            <a:pPr marL="0" indent="0">
              <a:buNone/>
            </a:pPr>
            <a:r>
              <a:rPr lang="fr-FR" dirty="0"/>
              <a:t>… LES CADRES DU BUDGET ELABORENT LE CBMT (CADRE BUDGETAIRE A MOYEN TERME: 3 ANS)</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r>
              <a:rPr lang="fr-FR" dirty="0"/>
              <a:t>… le CBMT fixe alors les plafonds des grandes masses budgétaires, lesquels deviennent les plafonds des CDMT à établir par les ordonnateurs (les DAF)</a:t>
            </a:r>
          </a:p>
          <a:p>
            <a:pPr marL="0" indent="0">
              <a:buNone/>
            </a:pPr>
            <a:endParaRPr lang="fr-FR" dirty="0"/>
          </a:p>
          <a:p>
            <a:pPr marL="0" indent="0">
              <a:buNone/>
            </a:pPr>
            <a:r>
              <a:rPr lang="fr-FR" dirty="0"/>
              <a:t>	</a:t>
            </a:r>
          </a:p>
        </p:txBody>
      </p:sp>
      <p:sp>
        <p:nvSpPr>
          <p:cNvPr id="4" name="Text Placeholder 3">
            <a:extLst>
              <a:ext uri="{FF2B5EF4-FFF2-40B4-BE49-F238E27FC236}">
                <a16:creationId xmlns="" xmlns:a16="http://schemas.microsoft.com/office/drawing/2014/main" id="{D4089583-7A3F-4A66-9BCD-0C7D9A7F8261}"/>
              </a:ext>
            </a:extLst>
          </p:cNvPr>
          <p:cNvSpPr>
            <a:spLocks noGrp="1"/>
          </p:cNvSpPr>
          <p:nvPr>
            <p:ph type="body" sz="half" idx="2"/>
          </p:nvPr>
        </p:nvSpPr>
        <p:spPr/>
        <p:txBody>
          <a:bodyPr>
            <a:normAutofit/>
          </a:bodyPr>
          <a:lstStyle/>
          <a:p>
            <a:r>
              <a:rPr lang="fr-FR" sz="2800" dirty="0"/>
              <a:t>ELABORATION DU NOUVEAU CBMT/CDMT   N+1 A N+3</a:t>
            </a:r>
          </a:p>
        </p:txBody>
      </p:sp>
      <p:sp>
        <p:nvSpPr>
          <p:cNvPr id="5" name="Slide Number Placeholder 4">
            <a:extLst>
              <a:ext uri="{FF2B5EF4-FFF2-40B4-BE49-F238E27FC236}">
                <a16:creationId xmlns="" xmlns:a16="http://schemas.microsoft.com/office/drawing/2014/main" id="{2DA16AFF-BB37-4481-8CCD-26692F5C4DE7}"/>
              </a:ext>
            </a:extLst>
          </p:cNvPr>
          <p:cNvSpPr>
            <a:spLocks noGrp="1"/>
          </p:cNvSpPr>
          <p:nvPr>
            <p:ph type="sldNum" sz="quarter" idx="12"/>
          </p:nvPr>
        </p:nvSpPr>
        <p:spPr/>
        <p:txBody>
          <a:bodyPr/>
          <a:lstStyle/>
          <a:p>
            <a:fld id="{4FAB73BC-B049-4115-A692-8D63A059BFB8}" type="slidenum">
              <a:rPr lang="en-US" smtClean="0"/>
              <a:t>18</a:t>
            </a:fld>
            <a:endParaRPr lang="en-US" dirty="0"/>
          </a:p>
        </p:txBody>
      </p:sp>
      <p:pic>
        <p:nvPicPr>
          <p:cNvPr id="7" name="Graphic 6" descr="Thought bubble">
            <a:extLst>
              <a:ext uri="{FF2B5EF4-FFF2-40B4-BE49-F238E27FC236}">
                <a16:creationId xmlns="" xmlns:a16="http://schemas.microsoft.com/office/drawing/2014/main" id="{44A6D36D-450D-4930-8034-4FAE03EA00C5}"/>
              </a:ext>
            </a:extLst>
          </p:cNvPr>
          <p:cNvPicPr>
            <a:picLocks noChangeAspect="1"/>
          </p:cNvPicPr>
          <p:nvPr/>
        </p:nvPicPr>
        <p:blipFill>
          <a:blip r:embed="rId2">
            <a:extLst>
              <a:ext uri="{96DAC541-7B7A-43D3-8B79-37D633B846F1}">
                <asvg:svgBlip xmlns="" xmlns:asvg="http://schemas.microsoft.com/office/drawing/2016/SVG/main" r:embed="rId3"/>
              </a:ext>
            </a:extLst>
          </a:blip>
          <a:stretch>
            <a:fillRect/>
          </a:stretch>
        </p:blipFill>
        <p:spPr>
          <a:xfrm>
            <a:off x="4704715" y="3429000"/>
            <a:ext cx="914400" cy="914400"/>
          </a:xfrm>
          <a:prstGeom prst="rect">
            <a:avLst/>
          </a:prstGeom>
        </p:spPr>
      </p:pic>
      <p:sp>
        <p:nvSpPr>
          <p:cNvPr id="9" name="Rectangle 8">
            <a:extLst>
              <a:ext uri="{FF2B5EF4-FFF2-40B4-BE49-F238E27FC236}">
                <a16:creationId xmlns="" xmlns:a16="http://schemas.microsoft.com/office/drawing/2014/main" id="{3742674B-343E-4485-BFDF-8280560546AD}"/>
              </a:ext>
            </a:extLst>
          </p:cNvPr>
          <p:cNvSpPr/>
          <p:nvPr/>
        </p:nvSpPr>
        <p:spPr>
          <a:xfrm>
            <a:off x="2247583" y="3962400"/>
            <a:ext cx="299085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dirty="0">
                <a:solidFill>
                  <a:schemeClr val="tx1"/>
                </a:solidFill>
              </a:rPr>
              <a:t>Le CBMT s’appuie sur les hypothèses macro retenues pour déterminer les grandes masses budgétaires (recettes, dépenses, solde, etc.). </a:t>
            </a:r>
            <a:r>
              <a:rPr lang="fr-FR" sz="1100" b="1" dirty="0">
                <a:solidFill>
                  <a:srgbClr val="FF0000"/>
                </a:solidFill>
              </a:rPr>
              <a:t>Voir exemple</a:t>
            </a:r>
            <a:r>
              <a:rPr lang="fr-FR" sz="1100" dirty="0">
                <a:solidFill>
                  <a:schemeClr val="tx1"/>
                </a:solidFill>
              </a:rPr>
              <a:t>. </a:t>
            </a:r>
          </a:p>
        </p:txBody>
      </p:sp>
    </p:spTree>
    <p:extLst>
      <p:ext uri="{BB962C8B-B14F-4D97-AF65-F5344CB8AC3E}">
        <p14:creationId xmlns:p14="http://schemas.microsoft.com/office/powerpoint/2010/main" val="6853617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88151F-DB66-4524-A078-49C84E7C37EB}"/>
              </a:ext>
            </a:extLst>
          </p:cNvPr>
          <p:cNvSpPr>
            <a:spLocks noGrp="1"/>
          </p:cNvSpPr>
          <p:nvPr>
            <p:ph type="title"/>
          </p:nvPr>
        </p:nvSpPr>
        <p:spPr/>
        <p:txBody>
          <a:bodyPr/>
          <a:lstStyle/>
          <a:p>
            <a:r>
              <a:rPr lang="fr-FR" dirty="0"/>
              <a:t>Etape 3:</a:t>
            </a:r>
          </a:p>
        </p:txBody>
      </p:sp>
      <p:sp>
        <p:nvSpPr>
          <p:cNvPr id="3" name="Content Placeholder 2">
            <a:extLst>
              <a:ext uri="{FF2B5EF4-FFF2-40B4-BE49-F238E27FC236}">
                <a16:creationId xmlns="" xmlns:a16="http://schemas.microsoft.com/office/drawing/2014/main" id="{10D20728-7BCE-49C9-BCB1-1D8E5DA55A92}"/>
              </a:ext>
            </a:extLst>
          </p:cNvPr>
          <p:cNvSpPr>
            <a:spLocks noGrp="1"/>
          </p:cNvSpPr>
          <p:nvPr>
            <p:ph idx="1"/>
          </p:nvPr>
        </p:nvSpPr>
        <p:spPr>
          <a:xfrm>
            <a:off x="838200" y="685799"/>
            <a:ext cx="7010400" cy="6172201"/>
          </a:xfrm>
        </p:spPr>
        <p:txBody>
          <a:bodyPr>
            <a:normAutofit/>
          </a:bodyPr>
          <a:lstStyle/>
          <a:p>
            <a:pPr marL="0" indent="0">
              <a:buNone/>
            </a:pPr>
            <a:r>
              <a:rPr lang="fr-FR" b="1" dirty="0">
                <a:solidFill>
                  <a:srgbClr val="FF0000"/>
                </a:solidFill>
              </a:rPr>
              <a:t>DELAI: 1</a:t>
            </a:r>
            <a:r>
              <a:rPr lang="fr-FR" b="1" baseline="30000" dirty="0">
                <a:solidFill>
                  <a:srgbClr val="FF0000"/>
                </a:solidFill>
              </a:rPr>
              <a:t>er</a:t>
            </a:r>
            <a:r>
              <a:rPr lang="fr-FR" b="1" dirty="0">
                <a:solidFill>
                  <a:srgbClr val="FF0000"/>
                </a:solidFill>
              </a:rPr>
              <a:t> JUIN N (ANNEE EN COURS)</a:t>
            </a:r>
          </a:p>
          <a:p>
            <a:pPr marL="0" indent="0">
              <a:buNone/>
            </a:pPr>
            <a:endParaRPr lang="fr-FR" dirty="0"/>
          </a:p>
          <a:p>
            <a:pPr marL="0" indent="0">
              <a:buNone/>
            </a:pPr>
            <a:r>
              <a:rPr lang="fr-FR" dirty="0"/>
              <a:t>… une fois les CBMT/CDMT établis pour l’ensemble des départements ministériels, une séance d’environ 2 à 3 semaines est organisée sous l’égide du Premier Ministre pour arbitrer sur les allocations budgétaires.</a:t>
            </a:r>
          </a:p>
          <a:p>
            <a:pPr marL="0" indent="0">
              <a:buNone/>
            </a:pPr>
            <a:r>
              <a:rPr lang="fr-FR" dirty="0"/>
              <a:t>Les débats se font entre le Ministère du Budget et les représentants des autres département (en général le Ministre et son pool financier)</a:t>
            </a:r>
          </a:p>
          <a:p>
            <a:pPr marL="0" indent="0">
              <a:buNone/>
            </a:pPr>
            <a:endParaRPr lang="fr-FR" dirty="0"/>
          </a:p>
          <a:p>
            <a:pPr marL="0" indent="0">
              <a:buNone/>
            </a:pPr>
            <a:r>
              <a:rPr lang="fr-FR" dirty="0"/>
              <a:t>… chaque département vient défendre son CDMT avec les cadres du Min. Budget, donc la partie dépenses de son budget. Les recettes étant discutées avec les régies de recettes comme la douane, les impôts et le trésor</a:t>
            </a:r>
          </a:p>
          <a:p>
            <a:pPr marL="0" indent="0">
              <a:buNone/>
            </a:pPr>
            <a:r>
              <a:rPr lang="fr-FR" dirty="0"/>
              <a:t>… En cas de désaccord, ce qui est fréquemment le cas, le Premier Ministre reste l’ultime arbitre. (article 55 de la LORF)</a:t>
            </a:r>
          </a:p>
          <a:p>
            <a:pPr marL="0" indent="0">
              <a:buNone/>
            </a:pPr>
            <a:endParaRPr lang="fr-FR" dirty="0"/>
          </a:p>
          <a:p>
            <a:pPr marL="0" indent="0">
              <a:buNone/>
            </a:pPr>
            <a:endParaRPr lang="fr-FR" dirty="0"/>
          </a:p>
        </p:txBody>
      </p:sp>
      <p:sp>
        <p:nvSpPr>
          <p:cNvPr id="4" name="Text Placeholder 3">
            <a:extLst>
              <a:ext uri="{FF2B5EF4-FFF2-40B4-BE49-F238E27FC236}">
                <a16:creationId xmlns="" xmlns:a16="http://schemas.microsoft.com/office/drawing/2014/main" id="{D4089583-7A3F-4A66-9BCD-0C7D9A7F8261}"/>
              </a:ext>
            </a:extLst>
          </p:cNvPr>
          <p:cNvSpPr>
            <a:spLocks noGrp="1"/>
          </p:cNvSpPr>
          <p:nvPr>
            <p:ph type="body" sz="half" idx="2"/>
          </p:nvPr>
        </p:nvSpPr>
        <p:spPr/>
        <p:txBody>
          <a:bodyPr>
            <a:normAutofit/>
          </a:bodyPr>
          <a:lstStyle/>
          <a:p>
            <a:r>
              <a:rPr lang="fr-FR" sz="2800" dirty="0"/>
              <a:t>CONSEIL DES MINISTRES POUR LE DEBAT D’ARBITRAGE BUDGETAIRE </a:t>
            </a:r>
          </a:p>
        </p:txBody>
      </p:sp>
      <p:sp>
        <p:nvSpPr>
          <p:cNvPr id="5" name="Slide Number Placeholder 4">
            <a:extLst>
              <a:ext uri="{FF2B5EF4-FFF2-40B4-BE49-F238E27FC236}">
                <a16:creationId xmlns="" xmlns:a16="http://schemas.microsoft.com/office/drawing/2014/main" id="{2DA16AFF-BB37-4481-8CCD-26692F5C4DE7}"/>
              </a:ext>
            </a:extLst>
          </p:cNvPr>
          <p:cNvSpPr>
            <a:spLocks noGrp="1"/>
          </p:cNvSpPr>
          <p:nvPr>
            <p:ph type="sldNum" sz="quarter" idx="12"/>
          </p:nvPr>
        </p:nvSpPr>
        <p:spPr/>
        <p:txBody>
          <a:bodyPr/>
          <a:lstStyle/>
          <a:p>
            <a:fld id="{4FAB73BC-B049-4115-A692-8D63A059BFB8}" type="slidenum">
              <a:rPr lang="en-US" smtClean="0"/>
              <a:t>19</a:t>
            </a:fld>
            <a:endParaRPr lang="en-US" dirty="0"/>
          </a:p>
        </p:txBody>
      </p:sp>
    </p:spTree>
    <p:extLst>
      <p:ext uri="{BB962C8B-B14F-4D97-AF65-F5344CB8AC3E}">
        <p14:creationId xmlns:p14="http://schemas.microsoft.com/office/powerpoint/2010/main" val="4110052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69D49A-6DC1-42AA-9807-BC6C7E6C8A06}"/>
              </a:ext>
            </a:extLst>
          </p:cNvPr>
          <p:cNvSpPr>
            <a:spLocks noGrp="1"/>
          </p:cNvSpPr>
          <p:nvPr>
            <p:ph type="title"/>
          </p:nvPr>
        </p:nvSpPr>
        <p:spPr>
          <a:xfrm>
            <a:off x="1069848" y="484632"/>
            <a:ext cx="10058400" cy="910535"/>
          </a:xfrm>
        </p:spPr>
        <p:txBody>
          <a:bodyPr/>
          <a:lstStyle/>
          <a:p>
            <a:r>
              <a:rPr lang="fr-FR" dirty="0" smtClean="0"/>
              <a:t>objectifs</a:t>
            </a:r>
            <a:endParaRPr lang="fr-FR" dirty="0"/>
          </a:p>
        </p:txBody>
      </p:sp>
      <p:sp>
        <p:nvSpPr>
          <p:cNvPr id="4" name="Slide Number Placeholder 3">
            <a:extLst>
              <a:ext uri="{FF2B5EF4-FFF2-40B4-BE49-F238E27FC236}">
                <a16:creationId xmlns="" xmlns:a16="http://schemas.microsoft.com/office/drawing/2014/main" id="{D04A63C5-1238-449E-A6E5-F3F60A4A19EB}"/>
              </a:ext>
            </a:extLst>
          </p:cNvPr>
          <p:cNvSpPr>
            <a:spLocks noGrp="1"/>
          </p:cNvSpPr>
          <p:nvPr>
            <p:ph type="sldNum" sz="quarter" idx="12"/>
          </p:nvPr>
        </p:nvSpPr>
        <p:spPr/>
        <p:txBody>
          <a:bodyPr/>
          <a:lstStyle/>
          <a:p>
            <a:fld id="{4FAB73BC-B049-4115-A692-8D63A059BFB8}" type="slidenum">
              <a:rPr lang="en-US" smtClean="0"/>
              <a:t>2</a:t>
            </a:fld>
            <a:endParaRPr lang="en-US" dirty="0"/>
          </a:p>
        </p:txBody>
      </p:sp>
      <p:sp>
        <p:nvSpPr>
          <p:cNvPr id="3" name="TextBox 2">
            <a:extLst>
              <a:ext uri="{FF2B5EF4-FFF2-40B4-BE49-F238E27FC236}">
                <a16:creationId xmlns="" xmlns:a16="http://schemas.microsoft.com/office/drawing/2014/main" id="{E55D57EC-4173-43C9-B4B4-9A5B52EF0074}"/>
              </a:ext>
            </a:extLst>
          </p:cNvPr>
          <p:cNvSpPr txBox="1"/>
          <p:nvPr/>
        </p:nvSpPr>
        <p:spPr>
          <a:xfrm>
            <a:off x="192250" y="1315618"/>
            <a:ext cx="11666958" cy="5170646"/>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fr-FR" sz="2000" dirty="0" smtClean="0">
                <a:solidFill>
                  <a:srgbClr val="0070C0"/>
                </a:solidFill>
              </a:rPr>
              <a:t>Encourager</a:t>
            </a:r>
            <a:r>
              <a:rPr lang="fr-FR" sz="2000" dirty="0" smtClean="0"/>
              <a:t> la </a:t>
            </a:r>
            <a:r>
              <a:rPr lang="fr-FR" sz="2000" dirty="0">
                <a:solidFill>
                  <a:srgbClr val="0070C0"/>
                </a:solidFill>
              </a:rPr>
              <a:t>coordination</a:t>
            </a:r>
            <a:r>
              <a:rPr lang="fr-FR" sz="2000" dirty="0"/>
              <a:t> dans le processus de gestion des dépenses publiques ; </a:t>
            </a:r>
          </a:p>
          <a:p>
            <a:pPr marL="285750" lvl="0" indent="-285750">
              <a:lnSpc>
                <a:spcPct val="150000"/>
              </a:lnSpc>
              <a:buFont typeface="Arial" panose="020B0604020202020204" pitchFamily="34" charset="0"/>
              <a:buChar char="•"/>
            </a:pPr>
            <a:r>
              <a:rPr lang="fr-FR" sz="2000" dirty="0" smtClean="0"/>
              <a:t>Evacuer </a:t>
            </a:r>
            <a:r>
              <a:rPr lang="fr-FR" sz="2000" dirty="0"/>
              <a:t>les </a:t>
            </a:r>
            <a:r>
              <a:rPr lang="fr-FR" sz="2000" dirty="0" smtClean="0"/>
              <a:t>points d’ombres sur le </a:t>
            </a:r>
            <a:r>
              <a:rPr lang="fr-FR" sz="2000" dirty="0" smtClean="0">
                <a:solidFill>
                  <a:srgbClr val="0070C0"/>
                </a:solidFill>
              </a:rPr>
              <a:t>rôle</a:t>
            </a:r>
            <a:r>
              <a:rPr lang="fr-FR" sz="2000" dirty="0" smtClean="0"/>
              <a:t> de chaque organe pris isolement/ses</a:t>
            </a:r>
            <a:r>
              <a:rPr lang="fr-FR" sz="2000" dirty="0" smtClean="0">
                <a:solidFill>
                  <a:srgbClr val="0070C0"/>
                </a:solidFill>
              </a:rPr>
              <a:t> limites </a:t>
            </a:r>
            <a:r>
              <a:rPr lang="fr-FR" sz="2000" dirty="0" smtClean="0"/>
              <a:t>et son rôle dans son </a:t>
            </a:r>
            <a:r>
              <a:rPr lang="fr-FR" sz="2000" dirty="0" smtClean="0">
                <a:solidFill>
                  <a:srgbClr val="0070C0"/>
                </a:solidFill>
              </a:rPr>
              <a:t>interaction</a:t>
            </a:r>
            <a:r>
              <a:rPr lang="fr-FR" sz="2000" dirty="0" smtClean="0"/>
              <a:t> avec les autres organes financiers </a:t>
            </a:r>
            <a:r>
              <a:rPr lang="fr-FR" sz="2000" dirty="0"/>
              <a:t> </a:t>
            </a:r>
            <a:r>
              <a:rPr lang="fr-FR" sz="2000" dirty="0" smtClean="0"/>
              <a:t>;</a:t>
            </a:r>
          </a:p>
          <a:p>
            <a:pPr marL="285750" lvl="0" indent="-285750">
              <a:lnSpc>
                <a:spcPct val="150000"/>
              </a:lnSpc>
              <a:buFont typeface="Arial" panose="020B0604020202020204" pitchFamily="34" charset="0"/>
              <a:buChar char="•"/>
            </a:pPr>
            <a:r>
              <a:rPr lang="fr-FR" sz="2000" dirty="0" smtClean="0"/>
              <a:t>Initier </a:t>
            </a:r>
            <a:r>
              <a:rPr lang="fr-FR" sz="2000" dirty="0"/>
              <a:t>la </a:t>
            </a:r>
            <a:r>
              <a:rPr lang="fr-FR" sz="2000" dirty="0">
                <a:solidFill>
                  <a:srgbClr val="0070C0"/>
                </a:solidFill>
              </a:rPr>
              <a:t>transparence</a:t>
            </a:r>
            <a:r>
              <a:rPr lang="fr-FR" sz="2000" dirty="0"/>
              <a:t> et la </a:t>
            </a:r>
            <a:r>
              <a:rPr lang="fr-FR" sz="2000" dirty="0">
                <a:solidFill>
                  <a:srgbClr val="0070C0"/>
                </a:solidFill>
              </a:rPr>
              <a:t>bonne gouvernance </a:t>
            </a:r>
            <a:r>
              <a:rPr lang="fr-FR" sz="2000" dirty="0"/>
              <a:t>en facilitant la mise en place d'un système de communication efficace entre la </a:t>
            </a:r>
            <a:r>
              <a:rPr lang="fr-FR" sz="2000" dirty="0" smtClean="0"/>
              <a:t>DAF, la PRMP et les organes de contrôle (IGS, CF) afin d’</a:t>
            </a:r>
            <a:r>
              <a:rPr lang="fr-FR" sz="2000" dirty="0" smtClean="0">
                <a:solidFill>
                  <a:srgbClr val="0070C0"/>
                </a:solidFill>
              </a:rPr>
              <a:t>optimiser la performance </a:t>
            </a:r>
            <a:r>
              <a:rPr lang="fr-FR" sz="2000" dirty="0" smtClean="0"/>
              <a:t>;</a:t>
            </a:r>
            <a:endParaRPr lang="fr-FR" sz="2000" dirty="0"/>
          </a:p>
          <a:p>
            <a:pPr marL="285750" lvl="0" indent="-285750">
              <a:lnSpc>
                <a:spcPct val="150000"/>
              </a:lnSpc>
              <a:buFont typeface="Arial" panose="020B0604020202020204" pitchFamily="34" charset="0"/>
              <a:buChar char="•"/>
            </a:pPr>
            <a:r>
              <a:rPr lang="fr-FR" sz="2000" dirty="0" smtClean="0"/>
              <a:t>Promouvoir une </a:t>
            </a:r>
            <a:r>
              <a:rPr lang="fr-FR" sz="2000" dirty="0" smtClean="0">
                <a:solidFill>
                  <a:srgbClr val="0070C0"/>
                </a:solidFill>
              </a:rPr>
              <a:t>collaboration saine </a:t>
            </a:r>
            <a:r>
              <a:rPr lang="fr-FR" sz="2000" dirty="0" smtClean="0"/>
              <a:t>et </a:t>
            </a:r>
            <a:r>
              <a:rPr lang="fr-FR" sz="2000" dirty="0"/>
              <a:t>efficacement </a:t>
            </a:r>
            <a:r>
              <a:rPr lang="fr-FR" sz="2000" dirty="0" smtClean="0"/>
              <a:t>entre la DAF et la </a:t>
            </a:r>
            <a:r>
              <a:rPr lang="fr-FR" sz="2000" dirty="0"/>
              <a:t>PRMP dans le </a:t>
            </a:r>
            <a:r>
              <a:rPr lang="fr-FR" sz="2000" dirty="0">
                <a:solidFill>
                  <a:srgbClr val="0070C0"/>
                </a:solidFill>
              </a:rPr>
              <a:t>processus de planification </a:t>
            </a:r>
            <a:r>
              <a:rPr lang="fr-FR" sz="2000" dirty="0"/>
              <a:t>des activités de marchés </a:t>
            </a:r>
            <a:r>
              <a:rPr lang="fr-FR" sz="2000" dirty="0" smtClean="0"/>
              <a:t>publics.</a:t>
            </a:r>
            <a:endParaRPr lang="fr-FR" sz="2000" dirty="0"/>
          </a:p>
          <a:p>
            <a:pPr marL="285750" lvl="0" indent="-285750">
              <a:lnSpc>
                <a:spcPct val="150000"/>
              </a:lnSpc>
              <a:buFont typeface="Arial" panose="020B0604020202020204" pitchFamily="34" charset="0"/>
              <a:buChar char="•"/>
            </a:pPr>
            <a:endParaRPr lang="fr-FR" sz="2000" dirty="0"/>
          </a:p>
          <a:p>
            <a:pPr>
              <a:lnSpc>
                <a:spcPct val="150000"/>
              </a:lnSpc>
            </a:pPr>
            <a:endParaRPr lang="fr-FR" sz="2000" dirty="0"/>
          </a:p>
          <a:p>
            <a:pPr>
              <a:lnSpc>
                <a:spcPct val="150000"/>
              </a:lnSpc>
            </a:pPr>
            <a:endParaRPr lang="fr-FR" sz="2000" dirty="0"/>
          </a:p>
        </p:txBody>
      </p:sp>
    </p:spTree>
    <p:extLst>
      <p:ext uri="{BB962C8B-B14F-4D97-AF65-F5344CB8AC3E}">
        <p14:creationId xmlns:p14="http://schemas.microsoft.com/office/powerpoint/2010/main" val="3427392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88151F-DB66-4524-A078-49C84E7C37EB}"/>
              </a:ext>
            </a:extLst>
          </p:cNvPr>
          <p:cNvSpPr>
            <a:spLocks noGrp="1"/>
          </p:cNvSpPr>
          <p:nvPr>
            <p:ph type="title"/>
          </p:nvPr>
        </p:nvSpPr>
        <p:spPr/>
        <p:txBody>
          <a:bodyPr/>
          <a:lstStyle/>
          <a:p>
            <a:r>
              <a:rPr lang="fr-FR" dirty="0"/>
              <a:t>Etape 4:</a:t>
            </a:r>
          </a:p>
        </p:txBody>
      </p:sp>
      <p:sp>
        <p:nvSpPr>
          <p:cNvPr id="3" name="Content Placeholder 2">
            <a:extLst>
              <a:ext uri="{FF2B5EF4-FFF2-40B4-BE49-F238E27FC236}">
                <a16:creationId xmlns="" xmlns:a16="http://schemas.microsoft.com/office/drawing/2014/main" id="{10D20728-7BCE-49C9-BCB1-1D8E5DA55A92}"/>
              </a:ext>
            </a:extLst>
          </p:cNvPr>
          <p:cNvSpPr>
            <a:spLocks noGrp="1"/>
          </p:cNvSpPr>
          <p:nvPr>
            <p:ph idx="1"/>
          </p:nvPr>
        </p:nvSpPr>
        <p:spPr>
          <a:xfrm>
            <a:off x="838200" y="233680"/>
            <a:ext cx="7010400" cy="6888479"/>
          </a:xfrm>
        </p:spPr>
        <p:txBody>
          <a:bodyPr>
            <a:normAutofit lnSpcReduction="10000"/>
          </a:bodyPr>
          <a:lstStyle/>
          <a:p>
            <a:pPr marL="0" indent="0">
              <a:buNone/>
            </a:pPr>
            <a:r>
              <a:rPr lang="fr-FR" b="1" dirty="0">
                <a:solidFill>
                  <a:srgbClr val="FF0000"/>
                </a:solidFill>
              </a:rPr>
              <a:t>DELAI: 1</a:t>
            </a:r>
            <a:r>
              <a:rPr lang="fr-FR" b="1" baseline="30000" dirty="0">
                <a:solidFill>
                  <a:srgbClr val="FF0000"/>
                </a:solidFill>
              </a:rPr>
              <a:t>er</a:t>
            </a:r>
            <a:r>
              <a:rPr lang="fr-FR" b="1" dirty="0">
                <a:solidFill>
                  <a:srgbClr val="FF0000"/>
                </a:solidFill>
              </a:rPr>
              <a:t> JUILLET N (ENVOI LETTRE CADRAGE) ET FIN JUILLET (CONFERENCES BUDGETAIRES)</a:t>
            </a:r>
          </a:p>
          <a:p>
            <a:pPr marL="0" indent="0" algn="just">
              <a:lnSpc>
                <a:spcPct val="150000"/>
              </a:lnSpc>
              <a:buNone/>
            </a:pPr>
            <a:r>
              <a:rPr lang="fr-FR" i="1" dirty="0"/>
              <a:t>Pour permettre un débat clair et démocratique sur les grandes orientations de la politique de finances publiques et les priorités budgétaires du pays, les CBMT et CDMT sont présentés par le gouvernement à l’Assemblée Nationale. Le cadrage pluriannuel, macro-économique et budgétaire, précède ainsi, à la fois logiquement et chronologiquement, les budgets annuels</a:t>
            </a:r>
          </a:p>
          <a:p>
            <a:pPr marL="0" indent="0" algn="just">
              <a:lnSpc>
                <a:spcPct val="150000"/>
              </a:lnSpc>
              <a:buNone/>
            </a:pPr>
            <a:r>
              <a:rPr lang="fr-FR" i="1" dirty="0"/>
              <a:t>Les projets de lois de finances annuelles doivent être conformes à la première année de ces documents de cadrage à moyen terme. (</a:t>
            </a:r>
            <a:r>
              <a:rPr lang="fr-FR" b="1" i="1" dirty="0"/>
              <a:t>article 15 de la LORF</a:t>
            </a:r>
            <a:r>
              <a:rPr lang="fr-FR" i="1" dirty="0"/>
              <a:t>)</a:t>
            </a:r>
          </a:p>
          <a:p>
            <a:pPr marL="0" indent="0" algn="just">
              <a:lnSpc>
                <a:spcPct val="150000"/>
              </a:lnSpc>
              <a:buNone/>
            </a:pPr>
            <a:r>
              <a:rPr lang="fr-FR" i="1" u="sng" dirty="0">
                <a:solidFill>
                  <a:srgbClr val="00B0F0"/>
                </a:solidFill>
              </a:rPr>
              <a:t>NB: ces débats budgétaires sont tenus en séance publique (art.15) mais en réalité c’est surtout tenu par la commission Finances de l’AN</a:t>
            </a:r>
          </a:p>
          <a:p>
            <a:pPr marL="0" indent="0" algn="just">
              <a:lnSpc>
                <a:spcPct val="150000"/>
              </a:lnSpc>
              <a:buNone/>
            </a:pPr>
            <a:endParaRPr lang="fr-FR" i="1" dirty="0"/>
          </a:p>
        </p:txBody>
      </p:sp>
      <p:sp>
        <p:nvSpPr>
          <p:cNvPr id="4" name="Text Placeholder 3">
            <a:extLst>
              <a:ext uri="{FF2B5EF4-FFF2-40B4-BE49-F238E27FC236}">
                <a16:creationId xmlns="" xmlns:a16="http://schemas.microsoft.com/office/drawing/2014/main" id="{D4089583-7A3F-4A66-9BCD-0C7D9A7F8261}"/>
              </a:ext>
            </a:extLst>
          </p:cNvPr>
          <p:cNvSpPr>
            <a:spLocks noGrp="1"/>
          </p:cNvSpPr>
          <p:nvPr>
            <p:ph type="body" sz="half" idx="2"/>
          </p:nvPr>
        </p:nvSpPr>
        <p:spPr/>
        <p:txBody>
          <a:bodyPr>
            <a:normAutofit/>
          </a:bodyPr>
          <a:lstStyle/>
          <a:p>
            <a:r>
              <a:rPr lang="fr-FR" sz="2800" dirty="0"/>
              <a:t>ENVOI LETTRE DE CADRAGE ET DEBUT DES DEBATS BUDGETAIRES</a:t>
            </a:r>
          </a:p>
        </p:txBody>
      </p:sp>
      <p:sp>
        <p:nvSpPr>
          <p:cNvPr id="5" name="Slide Number Placeholder 4">
            <a:extLst>
              <a:ext uri="{FF2B5EF4-FFF2-40B4-BE49-F238E27FC236}">
                <a16:creationId xmlns="" xmlns:a16="http://schemas.microsoft.com/office/drawing/2014/main" id="{2DA16AFF-BB37-4481-8CCD-26692F5C4DE7}"/>
              </a:ext>
            </a:extLst>
          </p:cNvPr>
          <p:cNvSpPr>
            <a:spLocks noGrp="1"/>
          </p:cNvSpPr>
          <p:nvPr>
            <p:ph type="sldNum" sz="quarter" idx="12"/>
          </p:nvPr>
        </p:nvSpPr>
        <p:spPr/>
        <p:txBody>
          <a:bodyPr/>
          <a:lstStyle/>
          <a:p>
            <a:fld id="{4FAB73BC-B049-4115-A692-8D63A059BFB8}" type="slidenum">
              <a:rPr lang="en-US" smtClean="0"/>
              <a:t>20</a:t>
            </a:fld>
            <a:endParaRPr lang="en-US" dirty="0"/>
          </a:p>
        </p:txBody>
      </p:sp>
    </p:spTree>
    <p:extLst>
      <p:ext uri="{BB962C8B-B14F-4D97-AF65-F5344CB8AC3E}">
        <p14:creationId xmlns:p14="http://schemas.microsoft.com/office/powerpoint/2010/main" val="21914704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88151F-DB66-4524-A078-49C84E7C37EB}"/>
              </a:ext>
            </a:extLst>
          </p:cNvPr>
          <p:cNvSpPr>
            <a:spLocks noGrp="1"/>
          </p:cNvSpPr>
          <p:nvPr>
            <p:ph type="title"/>
          </p:nvPr>
        </p:nvSpPr>
        <p:spPr/>
        <p:txBody>
          <a:bodyPr/>
          <a:lstStyle/>
          <a:p>
            <a:r>
              <a:rPr lang="fr-FR" dirty="0"/>
              <a:t>Etape 5:</a:t>
            </a:r>
          </a:p>
        </p:txBody>
      </p:sp>
      <p:sp>
        <p:nvSpPr>
          <p:cNvPr id="3" name="Content Placeholder 2">
            <a:extLst>
              <a:ext uri="{FF2B5EF4-FFF2-40B4-BE49-F238E27FC236}">
                <a16:creationId xmlns="" xmlns:a16="http://schemas.microsoft.com/office/drawing/2014/main" id="{10D20728-7BCE-49C9-BCB1-1D8E5DA55A92}"/>
              </a:ext>
            </a:extLst>
          </p:cNvPr>
          <p:cNvSpPr>
            <a:spLocks noGrp="1"/>
          </p:cNvSpPr>
          <p:nvPr>
            <p:ph idx="1"/>
          </p:nvPr>
        </p:nvSpPr>
        <p:spPr>
          <a:xfrm>
            <a:off x="0" y="71120"/>
            <a:ext cx="8239760" cy="7051039"/>
          </a:xfrm>
        </p:spPr>
        <p:txBody>
          <a:bodyPr>
            <a:normAutofit fontScale="62500" lnSpcReduction="20000"/>
          </a:bodyPr>
          <a:lstStyle/>
          <a:p>
            <a:pPr marL="0" indent="0">
              <a:buNone/>
            </a:pPr>
            <a:r>
              <a:rPr lang="fr-FR" b="1" dirty="0">
                <a:solidFill>
                  <a:srgbClr val="FF0000"/>
                </a:solidFill>
              </a:rPr>
              <a:t>DELAI: AOUT </a:t>
            </a:r>
          </a:p>
          <a:p>
            <a:pPr marL="0" indent="0" algn="just">
              <a:lnSpc>
                <a:spcPct val="100000"/>
              </a:lnSpc>
              <a:buNone/>
            </a:pPr>
            <a:r>
              <a:rPr lang="fr-FR" dirty="0"/>
              <a:t>sont joints au projet de loi de finance, les analyses et documents suivants:</a:t>
            </a:r>
          </a:p>
          <a:p>
            <a:pPr marL="0" indent="0" algn="just">
              <a:lnSpc>
                <a:spcPct val="100000"/>
              </a:lnSpc>
              <a:buNone/>
            </a:pPr>
            <a:r>
              <a:rPr lang="fr-FR" dirty="0"/>
              <a:t>1)	une analyse des changements de la présentation budgétaire par rapport au précédent exercice faisant apparaitre leurs effets sur les recettes, les dépenses et le solde budgétaire de l'année concernée ;</a:t>
            </a:r>
          </a:p>
          <a:p>
            <a:pPr marL="0" indent="0" algn="just">
              <a:lnSpc>
                <a:spcPct val="100000"/>
              </a:lnSpc>
              <a:buNone/>
            </a:pPr>
            <a:r>
              <a:rPr lang="fr-FR" dirty="0"/>
              <a:t>2)	une analyse des prévisions de chaque recette budgétaire, évaluant les pertes de recettes liées aux dérogations fiscales ;</a:t>
            </a:r>
          </a:p>
          <a:p>
            <a:pPr marL="0" indent="0" algn="just">
              <a:lnSpc>
                <a:spcPct val="100000"/>
              </a:lnSpc>
              <a:buNone/>
            </a:pPr>
            <a:r>
              <a:rPr lang="fr-FR" dirty="0"/>
              <a:t>3)	un tableau des opérations financières de l'Etat retraçant l'ensemble des flux financiers des organismes publics ;</a:t>
            </a:r>
          </a:p>
          <a:p>
            <a:pPr marL="0" indent="0" algn="just">
              <a:lnSpc>
                <a:spcPct val="100000"/>
              </a:lnSpc>
              <a:buNone/>
            </a:pPr>
            <a:r>
              <a:rPr lang="fr-FR" dirty="0"/>
              <a:t>4)	un plan de trésorerie;</a:t>
            </a:r>
          </a:p>
          <a:p>
            <a:pPr marL="0" indent="0" algn="just">
              <a:lnSpc>
                <a:spcPct val="100000"/>
              </a:lnSpc>
              <a:buNone/>
            </a:pPr>
            <a:r>
              <a:rPr lang="fr-FR" dirty="0"/>
              <a:t>5)	des fascicules développant par ministère le montant des crédits, présentés par titre, chapitre et article budgétaires, pour l'année considérée ainsi que, à titre indicatif, au cours des deux années suivantes ;</a:t>
            </a:r>
          </a:p>
          <a:p>
            <a:pPr marL="0" indent="0" algn="just">
              <a:lnSpc>
                <a:spcPct val="100000"/>
              </a:lnSpc>
              <a:buNone/>
            </a:pPr>
            <a:r>
              <a:rPr lang="fr-FR" dirty="0"/>
              <a:t>6)	des projets annuels de performance présentant pour chaque programme les objectifs poursuivis, les activités envisagées, leurs coûts, les résultats attendus pour les années à venir mesurés au moyen d'indicateurs pertinents ;</a:t>
            </a:r>
          </a:p>
          <a:p>
            <a:pPr marL="0" indent="0" algn="just">
              <a:lnSpc>
                <a:spcPct val="100000"/>
              </a:lnSpc>
              <a:buNone/>
            </a:pPr>
            <a:r>
              <a:rPr lang="fr-FR" dirty="0"/>
              <a:t>7)	pour les investissements, l'échéancier des crédits de paiement associés aux autorisations d'engagement ;</a:t>
            </a:r>
          </a:p>
          <a:p>
            <a:pPr marL="0" indent="0" algn="just">
              <a:lnSpc>
                <a:spcPct val="100000"/>
              </a:lnSpc>
              <a:buNone/>
            </a:pPr>
            <a:r>
              <a:rPr lang="fr-FR" dirty="0"/>
              <a:t>8)	la répartition des emplois rémunérés par l'Etat, présentée par ministère;</a:t>
            </a:r>
          </a:p>
          <a:p>
            <a:pPr marL="0" indent="0" algn="just">
              <a:lnSpc>
                <a:spcPct val="100000"/>
              </a:lnSpc>
              <a:buNone/>
            </a:pPr>
            <a:r>
              <a:rPr lang="fr-FR" dirty="0"/>
              <a:t>9)	le contenu détaillé des budgets d'affectation spéciale ainsi que des comptes de commerce, de prêt et de garantie ;</a:t>
            </a:r>
          </a:p>
          <a:p>
            <a:pPr marL="0" indent="0" algn="just">
              <a:lnSpc>
                <a:spcPct val="100000"/>
              </a:lnSpc>
              <a:buNone/>
            </a:pPr>
            <a:r>
              <a:rPr lang="fr-FR" dirty="0"/>
              <a:t>10)	un récapitulatif détaillé de l'ensemble des fonds des bailleurs prévus dans le cadre de l'exercice budgétaire à venir précisant leur montant, leur objet et leurs modalités d'intégration au budget national et à ses procédures de gestion ;</a:t>
            </a:r>
          </a:p>
          <a:p>
            <a:pPr marL="0" indent="0" algn="just">
              <a:lnSpc>
                <a:spcPct val="100000"/>
              </a:lnSpc>
              <a:buNone/>
            </a:pPr>
            <a:r>
              <a:rPr lang="fr-FR" dirty="0"/>
              <a:t>11)	des états développés des restes à payer et des restes à recouvrer ;</a:t>
            </a:r>
          </a:p>
          <a:p>
            <a:pPr marL="0" indent="0" algn="just">
              <a:lnSpc>
                <a:spcPct val="100000"/>
              </a:lnSpc>
              <a:buNone/>
            </a:pPr>
            <a:r>
              <a:rPr lang="fr-FR" dirty="0"/>
              <a:t>12)	un état récapitulant la dette financière décomposée par nature, créancier et échéance accompagné d'une stratégie d'endettement ;</a:t>
            </a:r>
          </a:p>
          <a:p>
            <a:pPr marL="0" indent="0" algn="just">
              <a:lnSpc>
                <a:spcPct val="100000"/>
              </a:lnSpc>
              <a:buNone/>
            </a:pPr>
            <a:r>
              <a:rPr lang="fr-FR" dirty="0"/>
              <a:t>13)	un rapport faisant apparaître l'ensemble des recettes fiscales et non fiscales que l'Etat tire de l'exploitation et de la vente des produits de ses ressources naturelles.</a:t>
            </a:r>
          </a:p>
          <a:p>
            <a:pPr marL="0" indent="0" algn="just">
              <a:lnSpc>
                <a:spcPct val="100000"/>
              </a:lnSpc>
              <a:buNone/>
            </a:pPr>
            <a:endParaRPr lang="fr-FR" dirty="0"/>
          </a:p>
        </p:txBody>
      </p:sp>
      <p:sp>
        <p:nvSpPr>
          <p:cNvPr id="4" name="Text Placeholder 3">
            <a:extLst>
              <a:ext uri="{FF2B5EF4-FFF2-40B4-BE49-F238E27FC236}">
                <a16:creationId xmlns="" xmlns:a16="http://schemas.microsoft.com/office/drawing/2014/main" id="{D4089583-7A3F-4A66-9BCD-0C7D9A7F8261}"/>
              </a:ext>
            </a:extLst>
          </p:cNvPr>
          <p:cNvSpPr>
            <a:spLocks noGrp="1"/>
          </p:cNvSpPr>
          <p:nvPr>
            <p:ph type="body" sz="half" idx="2"/>
          </p:nvPr>
        </p:nvSpPr>
        <p:spPr/>
        <p:txBody>
          <a:bodyPr>
            <a:normAutofit/>
          </a:bodyPr>
          <a:lstStyle/>
          <a:p>
            <a:r>
              <a:rPr lang="fr-FR" sz="2800" dirty="0"/>
              <a:t>FINALISATION DU PLF ET DES DOCUMENTS ANNEXES</a:t>
            </a:r>
          </a:p>
        </p:txBody>
      </p:sp>
      <p:sp>
        <p:nvSpPr>
          <p:cNvPr id="5" name="Slide Number Placeholder 4">
            <a:extLst>
              <a:ext uri="{FF2B5EF4-FFF2-40B4-BE49-F238E27FC236}">
                <a16:creationId xmlns="" xmlns:a16="http://schemas.microsoft.com/office/drawing/2014/main" id="{2DA16AFF-BB37-4481-8CCD-26692F5C4DE7}"/>
              </a:ext>
            </a:extLst>
          </p:cNvPr>
          <p:cNvSpPr>
            <a:spLocks noGrp="1"/>
          </p:cNvSpPr>
          <p:nvPr>
            <p:ph type="sldNum" sz="quarter" idx="12"/>
          </p:nvPr>
        </p:nvSpPr>
        <p:spPr/>
        <p:txBody>
          <a:bodyPr/>
          <a:lstStyle/>
          <a:p>
            <a:fld id="{4FAB73BC-B049-4115-A692-8D63A059BFB8}" type="slidenum">
              <a:rPr lang="en-US" smtClean="0"/>
              <a:t>21</a:t>
            </a:fld>
            <a:endParaRPr lang="en-US" dirty="0"/>
          </a:p>
        </p:txBody>
      </p:sp>
    </p:spTree>
    <p:extLst>
      <p:ext uri="{BB962C8B-B14F-4D97-AF65-F5344CB8AC3E}">
        <p14:creationId xmlns:p14="http://schemas.microsoft.com/office/powerpoint/2010/main" val="2234748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88151F-DB66-4524-A078-49C84E7C37EB}"/>
              </a:ext>
            </a:extLst>
          </p:cNvPr>
          <p:cNvSpPr>
            <a:spLocks noGrp="1"/>
          </p:cNvSpPr>
          <p:nvPr>
            <p:ph type="title"/>
          </p:nvPr>
        </p:nvSpPr>
        <p:spPr/>
        <p:txBody>
          <a:bodyPr/>
          <a:lstStyle/>
          <a:p>
            <a:r>
              <a:rPr lang="fr-FR" dirty="0"/>
              <a:t>Etape 6:</a:t>
            </a:r>
          </a:p>
        </p:txBody>
      </p:sp>
      <p:sp>
        <p:nvSpPr>
          <p:cNvPr id="3" name="Content Placeholder 2">
            <a:extLst>
              <a:ext uri="{FF2B5EF4-FFF2-40B4-BE49-F238E27FC236}">
                <a16:creationId xmlns="" xmlns:a16="http://schemas.microsoft.com/office/drawing/2014/main" id="{10D20728-7BCE-49C9-BCB1-1D8E5DA55A92}"/>
              </a:ext>
            </a:extLst>
          </p:cNvPr>
          <p:cNvSpPr>
            <a:spLocks noGrp="1"/>
          </p:cNvSpPr>
          <p:nvPr>
            <p:ph idx="1"/>
          </p:nvPr>
        </p:nvSpPr>
        <p:spPr>
          <a:xfrm>
            <a:off x="0" y="71120"/>
            <a:ext cx="8239760" cy="7051039"/>
          </a:xfrm>
        </p:spPr>
        <p:txBody>
          <a:bodyPr>
            <a:normAutofit/>
          </a:bodyPr>
          <a:lstStyle/>
          <a:p>
            <a:pPr marL="0" indent="0">
              <a:buNone/>
            </a:pPr>
            <a:r>
              <a:rPr lang="fr-FR" b="1" dirty="0">
                <a:solidFill>
                  <a:srgbClr val="FF0000"/>
                </a:solidFill>
              </a:rPr>
              <a:t>DELAI: FIN AOUT (LRCRB) ET FIN SEPTEMBRE (AJUST.CBMT)</a:t>
            </a:r>
          </a:p>
          <a:p>
            <a:pPr marL="0" indent="0" algn="just">
              <a:lnSpc>
                <a:spcPct val="100000"/>
              </a:lnSpc>
              <a:buNone/>
            </a:pPr>
            <a:endParaRPr lang="fr-FR" dirty="0"/>
          </a:p>
          <a:p>
            <a:pPr marL="0" indent="0" algn="just">
              <a:lnSpc>
                <a:spcPct val="100000"/>
              </a:lnSpc>
              <a:buNone/>
            </a:pPr>
            <a:r>
              <a:rPr lang="fr-FR" dirty="0"/>
              <a:t>… après la finalisation du PLF, une actualisation du CBMT (et CDMT) reflétant les éventuelles modifications des grands agrégats macroéconomiques survenus lors des débats doit être faite</a:t>
            </a:r>
          </a:p>
          <a:p>
            <a:pPr marL="0" indent="0" algn="just">
              <a:lnSpc>
                <a:spcPct val="100000"/>
              </a:lnSpc>
              <a:buNone/>
            </a:pPr>
            <a:endParaRPr lang="fr-FR" dirty="0"/>
          </a:p>
          <a:p>
            <a:pPr marL="0" indent="0" algn="just">
              <a:lnSpc>
                <a:spcPct val="100000"/>
              </a:lnSpc>
              <a:buNone/>
            </a:pPr>
            <a:r>
              <a:rPr lang="fr-FR" dirty="0"/>
              <a:t>Le projet de loi de règlement et de compte rendu budgétaire est déposé à l'Assemblée Nationale au plus tard dans les huit mois de la clôture de l'exercice et, en tout état de cause, avant le dépôt du projet de loi de finances pour l'exercice à venir (article 60 de la LORF)</a:t>
            </a:r>
          </a:p>
          <a:p>
            <a:pPr marL="0" indent="0" algn="just">
              <a:lnSpc>
                <a:spcPct val="100000"/>
              </a:lnSpc>
              <a:buNone/>
            </a:pPr>
            <a:endParaRPr lang="fr-FR" dirty="0"/>
          </a:p>
          <a:p>
            <a:pPr marL="0" indent="0" algn="just">
              <a:lnSpc>
                <a:spcPct val="100000"/>
              </a:lnSpc>
              <a:buNone/>
            </a:pPr>
            <a:endParaRPr lang="fr-FR" dirty="0"/>
          </a:p>
          <a:p>
            <a:pPr marL="0" indent="0" algn="just">
              <a:lnSpc>
                <a:spcPct val="100000"/>
              </a:lnSpc>
              <a:buNone/>
            </a:pPr>
            <a:endParaRPr lang="fr-FR" dirty="0"/>
          </a:p>
        </p:txBody>
      </p:sp>
      <p:sp>
        <p:nvSpPr>
          <p:cNvPr id="4" name="Text Placeholder 3">
            <a:extLst>
              <a:ext uri="{FF2B5EF4-FFF2-40B4-BE49-F238E27FC236}">
                <a16:creationId xmlns="" xmlns:a16="http://schemas.microsoft.com/office/drawing/2014/main" id="{D4089583-7A3F-4A66-9BCD-0C7D9A7F8261}"/>
              </a:ext>
            </a:extLst>
          </p:cNvPr>
          <p:cNvSpPr>
            <a:spLocks noGrp="1"/>
          </p:cNvSpPr>
          <p:nvPr>
            <p:ph type="body" sz="half" idx="2"/>
          </p:nvPr>
        </p:nvSpPr>
        <p:spPr/>
        <p:txBody>
          <a:bodyPr>
            <a:normAutofit lnSpcReduction="10000"/>
          </a:bodyPr>
          <a:lstStyle/>
          <a:p>
            <a:r>
              <a:rPr lang="fr-FR" sz="2800" dirty="0"/>
              <a:t>AJUSTEMENT DES CBMT/CDMT et DEPOT DE LA LOI DE REGLEMENT ET DE COMPTE RENDU BUDGETAIRE (LRCRB)</a:t>
            </a:r>
          </a:p>
        </p:txBody>
      </p:sp>
      <p:sp>
        <p:nvSpPr>
          <p:cNvPr id="5" name="Slide Number Placeholder 4">
            <a:extLst>
              <a:ext uri="{FF2B5EF4-FFF2-40B4-BE49-F238E27FC236}">
                <a16:creationId xmlns="" xmlns:a16="http://schemas.microsoft.com/office/drawing/2014/main" id="{2DA16AFF-BB37-4481-8CCD-26692F5C4DE7}"/>
              </a:ext>
            </a:extLst>
          </p:cNvPr>
          <p:cNvSpPr>
            <a:spLocks noGrp="1"/>
          </p:cNvSpPr>
          <p:nvPr>
            <p:ph type="sldNum" sz="quarter" idx="12"/>
          </p:nvPr>
        </p:nvSpPr>
        <p:spPr/>
        <p:txBody>
          <a:bodyPr/>
          <a:lstStyle/>
          <a:p>
            <a:fld id="{4FAB73BC-B049-4115-A692-8D63A059BFB8}" type="slidenum">
              <a:rPr lang="en-US" smtClean="0"/>
              <a:t>22</a:t>
            </a:fld>
            <a:endParaRPr lang="en-US" dirty="0"/>
          </a:p>
        </p:txBody>
      </p:sp>
      <p:pic>
        <p:nvPicPr>
          <p:cNvPr id="7" name="Picture 6">
            <a:extLst>
              <a:ext uri="{FF2B5EF4-FFF2-40B4-BE49-F238E27FC236}">
                <a16:creationId xmlns="" xmlns:a16="http://schemas.microsoft.com/office/drawing/2014/main" id="{EC5E76A7-4F6A-4E3D-87E8-DC60FD2E866A}"/>
              </a:ext>
            </a:extLst>
          </p:cNvPr>
          <p:cNvPicPr>
            <a:picLocks noChangeAspect="1"/>
          </p:cNvPicPr>
          <p:nvPr/>
        </p:nvPicPr>
        <p:blipFill>
          <a:blip r:embed="rId2"/>
          <a:stretch>
            <a:fillRect/>
          </a:stretch>
        </p:blipFill>
        <p:spPr>
          <a:xfrm>
            <a:off x="240792" y="3808984"/>
            <a:ext cx="2329688" cy="1667256"/>
          </a:xfrm>
          <a:prstGeom prst="rect">
            <a:avLst/>
          </a:prstGeom>
        </p:spPr>
      </p:pic>
      <p:sp>
        <p:nvSpPr>
          <p:cNvPr id="8" name="Rectangle 7">
            <a:extLst>
              <a:ext uri="{FF2B5EF4-FFF2-40B4-BE49-F238E27FC236}">
                <a16:creationId xmlns="" xmlns:a16="http://schemas.microsoft.com/office/drawing/2014/main" id="{90035A0B-B5A1-4F56-9D95-0A305144478A}"/>
              </a:ext>
            </a:extLst>
          </p:cNvPr>
          <p:cNvSpPr/>
          <p:nvPr/>
        </p:nvSpPr>
        <p:spPr>
          <a:xfrm>
            <a:off x="3200400" y="3982720"/>
            <a:ext cx="4348480" cy="2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rPr>
              <a:t>La LRCRB veut:</a:t>
            </a:r>
          </a:p>
          <a:p>
            <a:pPr marL="285750" indent="-285750">
              <a:buFontTx/>
              <a:buChar char="-"/>
            </a:pPr>
            <a:r>
              <a:rPr lang="fr-FR" sz="1400" dirty="0">
                <a:solidFill>
                  <a:schemeClr val="tx1"/>
                </a:solidFill>
              </a:rPr>
              <a:t>Les comptes publics de N-1 soient CERTIFIES par la cour des comptes</a:t>
            </a:r>
          </a:p>
          <a:p>
            <a:pPr marL="285750" indent="-285750">
              <a:buFontTx/>
              <a:buChar char="-"/>
            </a:pPr>
            <a:r>
              <a:rPr lang="fr-FR" sz="1400" dirty="0">
                <a:solidFill>
                  <a:schemeClr val="tx1"/>
                </a:solidFill>
              </a:rPr>
              <a:t>Les variations de soldes des lignes budgétaires entre deux exercices sont expliquées</a:t>
            </a:r>
          </a:p>
          <a:p>
            <a:pPr marL="285750" indent="-285750">
              <a:buFontTx/>
              <a:buChar char="-"/>
            </a:pPr>
            <a:r>
              <a:rPr lang="fr-FR" sz="1400" dirty="0">
                <a:solidFill>
                  <a:schemeClr val="tx1"/>
                </a:solidFill>
              </a:rPr>
              <a:t>Les mesures envisagées pour régler les encours de dettes (nées à la suite d’un déficit) et recouvrer les restes à percevoir (en termes de recettes)</a:t>
            </a:r>
          </a:p>
          <a:p>
            <a:pPr marL="285750" indent="-285750">
              <a:buFontTx/>
              <a:buChar char="-"/>
            </a:pPr>
            <a:r>
              <a:rPr lang="fr-FR" sz="1400" dirty="0">
                <a:solidFill>
                  <a:schemeClr val="tx1"/>
                </a:solidFill>
              </a:rPr>
              <a:t>etc.</a:t>
            </a:r>
          </a:p>
          <a:p>
            <a:pPr marL="285750" indent="-285750">
              <a:buFontTx/>
              <a:buChar char="-"/>
            </a:pPr>
            <a:r>
              <a:rPr lang="fr-FR" sz="1400" b="1" dirty="0">
                <a:solidFill>
                  <a:srgbClr val="FF0000"/>
                </a:solidFill>
              </a:rPr>
              <a:t>Voir exemple</a:t>
            </a:r>
          </a:p>
          <a:p>
            <a:pPr marL="285750" indent="-285750">
              <a:buFontTx/>
              <a:buChar char="-"/>
            </a:pPr>
            <a:endParaRPr lang="fr-FR" sz="1400" dirty="0">
              <a:solidFill>
                <a:schemeClr val="tx1"/>
              </a:solidFill>
            </a:endParaRPr>
          </a:p>
        </p:txBody>
      </p:sp>
    </p:spTree>
    <p:extLst>
      <p:ext uri="{BB962C8B-B14F-4D97-AF65-F5344CB8AC3E}">
        <p14:creationId xmlns:p14="http://schemas.microsoft.com/office/powerpoint/2010/main" val="3832583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388151F-DB66-4524-A078-49C84E7C37EB}"/>
              </a:ext>
            </a:extLst>
          </p:cNvPr>
          <p:cNvSpPr>
            <a:spLocks noGrp="1"/>
          </p:cNvSpPr>
          <p:nvPr>
            <p:ph type="title"/>
          </p:nvPr>
        </p:nvSpPr>
        <p:spPr/>
        <p:txBody>
          <a:bodyPr/>
          <a:lstStyle/>
          <a:p>
            <a:r>
              <a:rPr lang="fr-FR" dirty="0"/>
              <a:t>Etape 7:</a:t>
            </a:r>
          </a:p>
        </p:txBody>
      </p:sp>
      <p:sp>
        <p:nvSpPr>
          <p:cNvPr id="3" name="Content Placeholder 2">
            <a:extLst>
              <a:ext uri="{FF2B5EF4-FFF2-40B4-BE49-F238E27FC236}">
                <a16:creationId xmlns="" xmlns:a16="http://schemas.microsoft.com/office/drawing/2014/main" id="{10D20728-7BCE-49C9-BCB1-1D8E5DA55A92}"/>
              </a:ext>
            </a:extLst>
          </p:cNvPr>
          <p:cNvSpPr>
            <a:spLocks noGrp="1"/>
          </p:cNvSpPr>
          <p:nvPr>
            <p:ph idx="1"/>
          </p:nvPr>
        </p:nvSpPr>
        <p:spPr>
          <a:xfrm>
            <a:off x="0" y="71120"/>
            <a:ext cx="8239760" cy="7051039"/>
          </a:xfrm>
        </p:spPr>
        <p:txBody>
          <a:bodyPr>
            <a:normAutofit/>
          </a:bodyPr>
          <a:lstStyle/>
          <a:p>
            <a:pPr marL="0" indent="0">
              <a:buNone/>
            </a:pPr>
            <a:r>
              <a:rPr lang="fr-FR" b="1" dirty="0">
                <a:solidFill>
                  <a:srgbClr val="FF0000"/>
                </a:solidFill>
              </a:rPr>
              <a:t>DELAI: 15 OCTOBRE N</a:t>
            </a:r>
          </a:p>
          <a:p>
            <a:pPr marL="0" indent="0" algn="just">
              <a:lnSpc>
                <a:spcPct val="100000"/>
              </a:lnSpc>
              <a:buNone/>
            </a:pPr>
            <a:endParaRPr lang="fr-FR" dirty="0"/>
          </a:p>
          <a:p>
            <a:pPr marL="0" indent="0" algn="just">
              <a:lnSpc>
                <a:spcPct val="100000"/>
              </a:lnSpc>
              <a:buNone/>
            </a:pPr>
            <a:r>
              <a:rPr lang="fr-FR" dirty="0"/>
              <a:t>Le projet de loi de finance est déposé par le Ministre en charge de l’Economie et des Finances au bureau de l’assemblée nationale au plus tard le 15 Octobre N…</a:t>
            </a:r>
          </a:p>
          <a:p>
            <a:pPr marL="0" indent="0" algn="just">
              <a:lnSpc>
                <a:spcPct val="100000"/>
              </a:lnSpc>
              <a:buNone/>
            </a:pPr>
            <a:endParaRPr lang="fr-FR" dirty="0"/>
          </a:p>
          <a:p>
            <a:pPr marL="0" indent="0" algn="just">
              <a:lnSpc>
                <a:spcPct val="100000"/>
              </a:lnSpc>
              <a:buNone/>
            </a:pPr>
            <a:r>
              <a:rPr lang="fr-FR" dirty="0"/>
              <a:t>… l’article 57 de la LORF stipule que « aucun article additionnel, aucun amendement à un PLF ne peut être proposé par un député, sauf s’il tend à supprimer ou à réduire une dépense, à créer ou à accroître une recette ou à renforcer les procédures de contrôle du budget et des comptes publics (…) ».</a:t>
            </a:r>
          </a:p>
          <a:p>
            <a:pPr marL="0" indent="0" algn="just">
              <a:lnSpc>
                <a:spcPct val="100000"/>
              </a:lnSpc>
              <a:buNone/>
            </a:pPr>
            <a:endParaRPr lang="fr-FR" dirty="0"/>
          </a:p>
          <a:p>
            <a:pPr marL="0" indent="0" algn="just">
              <a:lnSpc>
                <a:spcPct val="100000"/>
              </a:lnSpc>
              <a:buNone/>
            </a:pPr>
            <a:r>
              <a:rPr lang="fr-FR" dirty="0"/>
              <a:t>… L’AN vote la loi de Finances au plus tard le 31 décembre N.</a:t>
            </a:r>
          </a:p>
          <a:p>
            <a:pPr marL="0" indent="0" algn="just">
              <a:lnSpc>
                <a:spcPct val="100000"/>
              </a:lnSpc>
              <a:buNone/>
            </a:pPr>
            <a:endParaRPr lang="fr-FR" dirty="0"/>
          </a:p>
          <a:p>
            <a:pPr marL="0" indent="0" algn="just">
              <a:lnSpc>
                <a:spcPct val="100000"/>
              </a:lnSpc>
              <a:buNone/>
            </a:pPr>
            <a:r>
              <a:rPr lang="fr-FR" dirty="0"/>
              <a:t>En cas de retard du vote, se référer aux articles 75,76 et 85 de la constitution Guinéenne pour savoir les possibilités de vote par ordonnance.</a:t>
            </a:r>
          </a:p>
        </p:txBody>
      </p:sp>
      <p:sp>
        <p:nvSpPr>
          <p:cNvPr id="4" name="Text Placeholder 3">
            <a:extLst>
              <a:ext uri="{FF2B5EF4-FFF2-40B4-BE49-F238E27FC236}">
                <a16:creationId xmlns="" xmlns:a16="http://schemas.microsoft.com/office/drawing/2014/main" id="{D4089583-7A3F-4A66-9BCD-0C7D9A7F8261}"/>
              </a:ext>
            </a:extLst>
          </p:cNvPr>
          <p:cNvSpPr>
            <a:spLocks noGrp="1"/>
          </p:cNvSpPr>
          <p:nvPr>
            <p:ph type="body" sz="half" idx="2"/>
          </p:nvPr>
        </p:nvSpPr>
        <p:spPr/>
        <p:txBody>
          <a:bodyPr>
            <a:normAutofit/>
          </a:bodyPr>
          <a:lstStyle/>
          <a:p>
            <a:r>
              <a:rPr lang="fr-FR" sz="2800" dirty="0"/>
              <a:t>DEPÔT DU PROJET DE LOI DE FINANCE INITIALE N+1</a:t>
            </a:r>
          </a:p>
        </p:txBody>
      </p:sp>
      <p:sp>
        <p:nvSpPr>
          <p:cNvPr id="5" name="Slide Number Placeholder 4">
            <a:extLst>
              <a:ext uri="{FF2B5EF4-FFF2-40B4-BE49-F238E27FC236}">
                <a16:creationId xmlns="" xmlns:a16="http://schemas.microsoft.com/office/drawing/2014/main" id="{2DA16AFF-BB37-4481-8CCD-26692F5C4DE7}"/>
              </a:ext>
            </a:extLst>
          </p:cNvPr>
          <p:cNvSpPr>
            <a:spLocks noGrp="1"/>
          </p:cNvSpPr>
          <p:nvPr>
            <p:ph type="sldNum" sz="quarter" idx="12"/>
          </p:nvPr>
        </p:nvSpPr>
        <p:spPr/>
        <p:txBody>
          <a:bodyPr/>
          <a:lstStyle/>
          <a:p>
            <a:fld id="{4FAB73BC-B049-4115-A692-8D63A059BFB8}" type="slidenum">
              <a:rPr lang="en-US" smtClean="0"/>
              <a:t>23</a:t>
            </a:fld>
            <a:endParaRPr lang="en-US" dirty="0"/>
          </a:p>
        </p:txBody>
      </p:sp>
    </p:spTree>
    <p:extLst>
      <p:ext uri="{BB962C8B-B14F-4D97-AF65-F5344CB8AC3E}">
        <p14:creationId xmlns:p14="http://schemas.microsoft.com/office/powerpoint/2010/main" val="830454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FB53BC-98BA-471C-9342-FEDF915D3143}"/>
              </a:ext>
            </a:extLst>
          </p:cNvPr>
          <p:cNvSpPr>
            <a:spLocks noGrp="1"/>
          </p:cNvSpPr>
          <p:nvPr>
            <p:ph type="title"/>
          </p:nvPr>
        </p:nvSpPr>
        <p:spPr/>
        <p:txBody>
          <a:bodyPr>
            <a:normAutofit/>
          </a:bodyPr>
          <a:lstStyle/>
          <a:p>
            <a:r>
              <a:rPr lang="fr-FR" sz="4400" dirty="0"/>
              <a:t>SIMULATION DE PREPARATION DU BUDGET DE CERTAINS TITRES DU MINISTERE DE LA SANTE</a:t>
            </a:r>
          </a:p>
        </p:txBody>
      </p:sp>
      <p:sp>
        <p:nvSpPr>
          <p:cNvPr id="3" name="Text Placeholder 2">
            <a:extLst>
              <a:ext uri="{FF2B5EF4-FFF2-40B4-BE49-F238E27FC236}">
                <a16:creationId xmlns="" xmlns:a16="http://schemas.microsoft.com/office/drawing/2014/main" id="{08410E7D-33C9-403F-B9D2-B59D33975C4E}"/>
              </a:ext>
            </a:extLst>
          </p:cNvPr>
          <p:cNvSpPr>
            <a:spLocks noGrp="1"/>
          </p:cNvSpPr>
          <p:nvPr>
            <p:ph type="body" idx="1"/>
          </p:nvPr>
        </p:nvSpPr>
        <p:spPr/>
        <p:txBody>
          <a:bodyPr/>
          <a:lstStyle/>
          <a:p>
            <a:r>
              <a:rPr lang="fr-FR" dirty="0"/>
              <a:t>CETTE SIMULATION SE TRADUIT PAR LA MISE EN PLACE DE QUATRE (4) GROUPES DE TRAVAIL</a:t>
            </a:r>
          </a:p>
        </p:txBody>
      </p:sp>
      <p:sp>
        <p:nvSpPr>
          <p:cNvPr id="4" name="Slide Number Placeholder 3">
            <a:extLst>
              <a:ext uri="{FF2B5EF4-FFF2-40B4-BE49-F238E27FC236}">
                <a16:creationId xmlns="" xmlns:a16="http://schemas.microsoft.com/office/drawing/2014/main" id="{FEEB28F6-11B2-4F49-A511-A9543FF145F9}"/>
              </a:ext>
            </a:extLst>
          </p:cNvPr>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2572035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521D83-55E3-4BD9-8648-D8967B0FC66E}"/>
              </a:ext>
            </a:extLst>
          </p:cNvPr>
          <p:cNvSpPr>
            <a:spLocks noGrp="1"/>
          </p:cNvSpPr>
          <p:nvPr>
            <p:ph type="title"/>
          </p:nvPr>
        </p:nvSpPr>
        <p:spPr>
          <a:xfrm>
            <a:off x="1069848" y="484632"/>
            <a:ext cx="10058400" cy="1239393"/>
          </a:xfrm>
        </p:spPr>
        <p:txBody>
          <a:bodyPr>
            <a:normAutofit/>
          </a:bodyPr>
          <a:lstStyle/>
          <a:p>
            <a:pPr algn="ctr"/>
            <a:r>
              <a:rPr lang="fr-FR" sz="4400" dirty="0"/>
              <a:t>GROUPES DE TRAVAIL</a:t>
            </a:r>
          </a:p>
        </p:txBody>
      </p:sp>
      <p:sp>
        <p:nvSpPr>
          <p:cNvPr id="3" name="Text Placeholder 2">
            <a:extLst>
              <a:ext uri="{FF2B5EF4-FFF2-40B4-BE49-F238E27FC236}">
                <a16:creationId xmlns="" xmlns:a16="http://schemas.microsoft.com/office/drawing/2014/main" id="{C23C8858-AF53-4AE6-84A6-651C8586CE7C}"/>
              </a:ext>
            </a:extLst>
          </p:cNvPr>
          <p:cNvSpPr>
            <a:spLocks noGrp="1"/>
          </p:cNvSpPr>
          <p:nvPr>
            <p:ph type="body" idx="1"/>
          </p:nvPr>
        </p:nvSpPr>
        <p:spPr/>
        <p:txBody>
          <a:bodyPr/>
          <a:lstStyle/>
          <a:p>
            <a:r>
              <a:rPr lang="fr-FR" dirty="0"/>
              <a:t>  GROUPE</a:t>
            </a:r>
          </a:p>
        </p:txBody>
      </p:sp>
      <p:sp>
        <p:nvSpPr>
          <p:cNvPr id="4" name="Content Placeholder 3">
            <a:extLst>
              <a:ext uri="{FF2B5EF4-FFF2-40B4-BE49-F238E27FC236}">
                <a16:creationId xmlns="" xmlns:a16="http://schemas.microsoft.com/office/drawing/2014/main" id="{F5811A00-6501-4E9F-A6E1-FD8632B1DC3F}"/>
              </a:ext>
            </a:extLst>
          </p:cNvPr>
          <p:cNvSpPr>
            <a:spLocks noGrp="1"/>
          </p:cNvSpPr>
          <p:nvPr>
            <p:ph sz="half" idx="2"/>
          </p:nvPr>
        </p:nvSpPr>
        <p:spPr/>
        <p:txBody>
          <a:bodyPr>
            <a:normAutofit fontScale="92500"/>
          </a:bodyPr>
          <a:lstStyle/>
          <a:p>
            <a:r>
              <a:rPr lang="fr-FR" sz="1400" dirty="0"/>
              <a:t>GROUPE 1: TRAITEMENTS ET SALAIRES</a:t>
            </a:r>
          </a:p>
          <a:p>
            <a:endParaRPr lang="fr-FR" sz="1400" dirty="0"/>
          </a:p>
          <a:p>
            <a:endParaRPr lang="fr-FR" sz="1400" dirty="0"/>
          </a:p>
          <a:p>
            <a:r>
              <a:rPr lang="fr-FR" sz="1400" dirty="0"/>
              <a:t>GROUPE 2: FONCTIONNEMENTS/BIENS ET SERVICES</a:t>
            </a:r>
          </a:p>
          <a:p>
            <a:pPr marL="0" indent="0">
              <a:buNone/>
            </a:pPr>
            <a:endParaRPr lang="fr-FR" sz="1400" dirty="0"/>
          </a:p>
          <a:p>
            <a:endParaRPr lang="fr-FR" sz="1400" dirty="0"/>
          </a:p>
          <a:p>
            <a:r>
              <a:rPr lang="fr-FR" sz="1400" dirty="0"/>
              <a:t>GROUPE 3: SUBVENTION</a:t>
            </a:r>
          </a:p>
          <a:p>
            <a:pPr marL="0" indent="0">
              <a:buNone/>
            </a:pPr>
            <a:endParaRPr lang="fr-FR" sz="1400" dirty="0"/>
          </a:p>
          <a:p>
            <a:endParaRPr lang="fr-FR" sz="1400" dirty="0"/>
          </a:p>
          <a:p>
            <a:r>
              <a:rPr lang="fr-FR" sz="1400" dirty="0"/>
              <a:t>GROUPE 4: INVESTISSEMENT</a:t>
            </a:r>
          </a:p>
        </p:txBody>
      </p:sp>
      <p:sp>
        <p:nvSpPr>
          <p:cNvPr id="5" name="Text Placeholder 4">
            <a:extLst>
              <a:ext uri="{FF2B5EF4-FFF2-40B4-BE49-F238E27FC236}">
                <a16:creationId xmlns="" xmlns:a16="http://schemas.microsoft.com/office/drawing/2014/main" id="{1673F283-9CAA-4EFA-9EEB-911E4BEC0D95}"/>
              </a:ext>
            </a:extLst>
          </p:cNvPr>
          <p:cNvSpPr>
            <a:spLocks noGrp="1"/>
          </p:cNvSpPr>
          <p:nvPr>
            <p:ph type="body" sz="quarter" idx="3"/>
          </p:nvPr>
        </p:nvSpPr>
        <p:spPr/>
        <p:txBody>
          <a:bodyPr/>
          <a:lstStyle/>
          <a:p>
            <a:r>
              <a:rPr lang="fr-FR" dirty="0"/>
              <a:t>   DEPENSES</a:t>
            </a:r>
          </a:p>
        </p:txBody>
      </p:sp>
      <p:sp>
        <p:nvSpPr>
          <p:cNvPr id="6" name="Content Placeholder 5">
            <a:extLst>
              <a:ext uri="{FF2B5EF4-FFF2-40B4-BE49-F238E27FC236}">
                <a16:creationId xmlns="" xmlns:a16="http://schemas.microsoft.com/office/drawing/2014/main" id="{2DE85152-59C2-475B-A796-0C8D0957E1E2}"/>
              </a:ext>
            </a:extLst>
          </p:cNvPr>
          <p:cNvSpPr>
            <a:spLocks noGrp="1"/>
          </p:cNvSpPr>
          <p:nvPr>
            <p:ph sz="quarter" idx="4"/>
          </p:nvPr>
        </p:nvSpPr>
        <p:spPr/>
        <p:txBody>
          <a:bodyPr>
            <a:normAutofit/>
          </a:bodyPr>
          <a:lstStyle/>
          <a:p>
            <a:pPr marL="0" indent="0">
              <a:buNone/>
            </a:pPr>
            <a:endParaRPr lang="fr-FR" sz="1600" dirty="0"/>
          </a:p>
          <a:p>
            <a:r>
              <a:rPr lang="fr-FR" dirty="0"/>
              <a:t>Titre 2: </a:t>
            </a:r>
            <a:r>
              <a:rPr lang="fr-FR" sz="1600" dirty="0"/>
              <a:t>Traitements et salaires</a:t>
            </a:r>
          </a:p>
          <a:p>
            <a:r>
              <a:rPr lang="fr-FR" dirty="0"/>
              <a:t>Titre 3: </a:t>
            </a:r>
            <a:r>
              <a:rPr lang="fr-FR" sz="1600" dirty="0"/>
              <a:t>Fonctionnements/biens et services</a:t>
            </a:r>
          </a:p>
          <a:p>
            <a:r>
              <a:rPr lang="fr-FR" dirty="0"/>
              <a:t>Titre 4: </a:t>
            </a:r>
            <a:r>
              <a:rPr lang="fr-FR" sz="1600" dirty="0"/>
              <a:t>Dépenses de transferts/subvention</a:t>
            </a:r>
          </a:p>
          <a:p>
            <a:r>
              <a:rPr lang="fr-FR" dirty="0"/>
              <a:t>Titre 5: </a:t>
            </a:r>
            <a:r>
              <a:rPr lang="fr-FR" sz="1600" dirty="0"/>
              <a:t>Investissement/</a:t>
            </a:r>
            <a:r>
              <a:rPr lang="fr-FR" sz="1600" dirty="0" err="1"/>
              <a:t>Dep</a:t>
            </a:r>
            <a:r>
              <a:rPr lang="fr-FR" sz="1600" dirty="0"/>
              <a:t>. En capital BND</a:t>
            </a:r>
          </a:p>
          <a:p>
            <a:endParaRPr lang="fr-FR" sz="1600" dirty="0"/>
          </a:p>
          <a:p>
            <a:pPr marL="0" indent="0">
              <a:buNone/>
            </a:pPr>
            <a:r>
              <a:rPr lang="fr-FR" sz="1100" i="1" dirty="0"/>
              <a:t>Voir en attaché ci-dessous le plan de travail</a:t>
            </a:r>
          </a:p>
          <a:p>
            <a:pPr marL="0" indent="0">
              <a:buNone/>
            </a:pPr>
            <a:endParaRPr lang="fr-FR" sz="1600" dirty="0"/>
          </a:p>
          <a:p>
            <a:endParaRPr lang="fr-FR" sz="1600" dirty="0"/>
          </a:p>
          <a:p>
            <a:pPr marL="0" indent="0">
              <a:buNone/>
            </a:pPr>
            <a:endParaRPr lang="fr-FR" sz="1600" dirty="0"/>
          </a:p>
          <a:p>
            <a:pPr marL="0" indent="0">
              <a:buNone/>
            </a:pPr>
            <a:endParaRPr lang="fr-FR" sz="1600" dirty="0"/>
          </a:p>
          <a:p>
            <a:pPr marL="0" indent="0">
              <a:buNone/>
            </a:pPr>
            <a:endParaRPr lang="fr-FR" sz="1600" dirty="0"/>
          </a:p>
        </p:txBody>
      </p:sp>
      <p:sp>
        <p:nvSpPr>
          <p:cNvPr id="7" name="Slide Number Placeholder 6">
            <a:extLst>
              <a:ext uri="{FF2B5EF4-FFF2-40B4-BE49-F238E27FC236}">
                <a16:creationId xmlns="" xmlns:a16="http://schemas.microsoft.com/office/drawing/2014/main" id="{1471AB0A-1FF8-43F4-B7C6-964B31C84E5A}"/>
              </a:ext>
            </a:extLst>
          </p:cNvPr>
          <p:cNvSpPr>
            <a:spLocks noGrp="1"/>
          </p:cNvSpPr>
          <p:nvPr>
            <p:ph type="sldNum" sz="quarter" idx="12"/>
          </p:nvPr>
        </p:nvSpPr>
        <p:spPr/>
        <p:txBody>
          <a:bodyPr/>
          <a:lstStyle/>
          <a:p>
            <a:fld id="{4FAB73BC-B049-4115-A692-8D63A059BFB8}" type="slidenum">
              <a:rPr lang="en-US" smtClean="0"/>
              <a:t>25</a:t>
            </a:fld>
            <a:endParaRPr lang="en-US" dirty="0"/>
          </a:p>
        </p:txBody>
      </p:sp>
      <mc:AlternateContent xmlns:mc="http://schemas.openxmlformats.org/markup-compatibility/2006" xmlns:p14="http://schemas.microsoft.com/office/powerpoint/2010/main">
        <mc:Choice Requires="p14">
          <p:contentPart p14:bwMode="auto" r:id="rId3">
            <p14:nvContentPartPr>
              <p14:cNvPr id="8" name="Ink 7">
                <a:extLst>
                  <a:ext uri="{FF2B5EF4-FFF2-40B4-BE49-F238E27FC236}">
                    <a16:creationId xmlns="" xmlns:a16="http://schemas.microsoft.com/office/drawing/2014/main" id="{34A8B790-1EA2-4E1C-B0C4-C72C831CAC4E}"/>
                  </a:ext>
                </a:extLst>
              </p14:cNvPr>
              <p14:cNvContentPartPr/>
              <p14:nvPr/>
            </p14:nvContentPartPr>
            <p14:xfrm>
              <a:off x="6008715" y="3046725"/>
              <a:ext cx="4955760" cy="1764240"/>
            </p14:xfrm>
          </p:contentPart>
        </mc:Choice>
        <mc:Fallback xmlns="">
          <p:pic>
            <p:nvPicPr>
              <p:cNvPr id="8" name="Ink 7">
                <a:extLst>
                  <a:ext uri="{FF2B5EF4-FFF2-40B4-BE49-F238E27FC236}">
                    <a16:creationId xmlns:a16="http://schemas.microsoft.com/office/drawing/2014/main" id="{34A8B790-1EA2-4E1C-B0C4-C72C831CAC4E}"/>
                  </a:ext>
                </a:extLst>
              </p:cNvPr>
              <p:cNvPicPr/>
              <p:nvPr/>
            </p:nvPicPr>
            <p:blipFill>
              <a:blip r:embed="rId4"/>
              <a:stretch>
                <a:fillRect/>
              </a:stretch>
            </p:blipFill>
            <p:spPr>
              <a:xfrm>
                <a:off x="5973075" y="2974745"/>
                <a:ext cx="5027400" cy="1907841"/>
              </a:xfrm>
              <a:prstGeom prst="rect">
                <a:avLst/>
              </a:prstGeom>
            </p:spPr>
          </p:pic>
        </mc:Fallback>
      </mc:AlternateContent>
      <p:graphicFrame>
        <p:nvGraphicFramePr>
          <p:cNvPr id="9" name="Object 8">
            <a:extLst>
              <a:ext uri="{FF2B5EF4-FFF2-40B4-BE49-F238E27FC236}">
                <a16:creationId xmlns="" xmlns:a16="http://schemas.microsoft.com/office/drawing/2014/main" id="{BE570111-53EA-445D-86C5-3CA89FD15F6E}"/>
              </a:ext>
            </a:extLst>
          </p:cNvPr>
          <p:cNvGraphicFramePr>
            <a:graphicFrameLocks noChangeAspect="1"/>
          </p:cNvGraphicFramePr>
          <p:nvPr>
            <p:extLst>
              <p:ext uri="{D42A27DB-BD31-4B8C-83A1-F6EECF244321}">
                <p14:modId xmlns:p14="http://schemas.microsoft.com/office/powerpoint/2010/main" val="2554160183"/>
              </p:ext>
            </p:extLst>
          </p:nvPr>
        </p:nvGraphicFramePr>
        <p:xfrm>
          <a:off x="7267575" y="5437402"/>
          <a:ext cx="914400" cy="806450"/>
        </p:xfrm>
        <a:graphic>
          <a:graphicData uri="http://schemas.openxmlformats.org/presentationml/2006/ole">
            <mc:AlternateContent xmlns:mc="http://schemas.openxmlformats.org/markup-compatibility/2006">
              <mc:Choice xmlns:v="urn:schemas-microsoft-com:vml" Requires="v">
                <p:oleObj spid="_x0000_s1044" name="Worksheet" showAsIcon="1" r:id="rId6" imgW="914400" imgH="806400" progId="Excel.Sheet.12">
                  <p:embed/>
                </p:oleObj>
              </mc:Choice>
              <mc:Fallback>
                <p:oleObj name="Worksheet" showAsIcon="1" r:id="rId6" imgW="914400" imgH="806400" progId="Excel.Sheet.12">
                  <p:embed/>
                  <p:pic>
                    <p:nvPicPr>
                      <p:cNvPr id="0" name=""/>
                      <p:cNvPicPr/>
                      <p:nvPr/>
                    </p:nvPicPr>
                    <p:blipFill>
                      <a:blip r:embed="rId7"/>
                      <a:stretch>
                        <a:fillRect/>
                      </a:stretch>
                    </p:blipFill>
                    <p:spPr>
                      <a:xfrm>
                        <a:off x="7267575" y="5437402"/>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562046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D6E4EE-2292-438A-8601-28C2EEF849BC}"/>
              </a:ext>
            </a:extLst>
          </p:cNvPr>
          <p:cNvSpPr>
            <a:spLocks noGrp="1"/>
          </p:cNvSpPr>
          <p:nvPr>
            <p:ph type="ctrTitle"/>
          </p:nvPr>
        </p:nvSpPr>
        <p:spPr/>
        <p:txBody>
          <a:bodyPr/>
          <a:lstStyle/>
          <a:p>
            <a:pPr marL="342900" indent="-342900">
              <a:lnSpc>
                <a:spcPct val="150000"/>
              </a:lnSpc>
            </a:pPr>
            <a:r>
              <a:rPr lang="fr-FR" sz="4800" u="sng" dirty="0" smtClean="0"/>
              <a:t>Séance 3</a:t>
            </a:r>
            <a:r>
              <a:rPr lang="fr-FR" sz="4800" dirty="0" smtClean="0"/>
              <a:t>: </a:t>
            </a:r>
            <a:r>
              <a:rPr lang="fr-FR" sz="4800" u="sng" dirty="0"/>
              <a:t>Panel DAF</a:t>
            </a:r>
            <a:r>
              <a:rPr lang="fr-FR" sz="4800" dirty="0"/>
              <a:t> : L’exécution budgétaire, documentation par </a:t>
            </a:r>
            <a:r>
              <a:rPr lang="fr-FR" sz="4800" dirty="0" smtClean="0"/>
              <a:t>activité</a:t>
            </a:r>
            <a:endParaRPr lang="fr-FR" sz="4800" u="sng" dirty="0"/>
          </a:p>
        </p:txBody>
      </p:sp>
      <p:sp>
        <p:nvSpPr>
          <p:cNvPr id="4" name="Slide Number Placeholder 3">
            <a:extLst>
              <a:ext uri="{FF2B5EF4-FFF2-40B4-BE49-F238E27FC236}">
                <a16:creationId xmlns="" xmlns:a16="http://schemas.microsoft.com/office/drawing/2014/main" id="{2592FB78-4605-4205-B70F-563058FB8FB6}"/>
              </a:ext>
            </a:extLst>
          </p:cNvPr>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26249839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D6E4EE-2292-438A-8601-28C2EEF849BC}"/>
              </a:ext>
            </a:extLst>
          </p:cNvPr>
          <p:cNvSpPr>
            <a:spLocks noGrp="1"/>
          </p:cNvSpPr>
          <p:nvPr>
            <p:ph type="ctrTitle"/>
          </p:nvPr>
        </p:nvSpPr>
        <p:spPr>
          <a:xfrm>
            <a:off x="1051560" y="1338917"/>
            <a:ext cx="9966960" cy="3035808"/>
          </a:xfrm>
        </p:spPr>
        <p:txBody>
          <a:bodyPr/>
          <a:lstStyle/>
          <a:p>
            <a:pPr marL="342900" indent="-342900">
              <a:lnSpc>
                <a:spcPct val="150000"/>
              </a:lnSpc>
            </a:pPr>
            <a:r>
              <a:rPr lang="fr-FR" sz="4200" u="sng" dirty="0" smtClean="0"/>
              <a:t/>
            </a:r>
            <a:br>
              <a:rPr lang="fr-FR" sz="4200" u="sng" dirty="0" smtClean="0"/>
            </a:br>
            <a:r>
              <a:rPr lang="fr-FR" sz="4200" u="sng" dirty="0"/>
              <a:t/>
            </a:r>
            <a:br>
              <a:rPr lang="fr-FR" sz="4200" u="sng" dirty="0"/>
            </a:br>
            <a:r>
              <a:rPr lang="fr-FR" sz="4200" u="sng" dirty="0" smtClean="0"/>
              <a:t>Séance 4</a:t>
            </a:r>
            <a:r>
              <a:rPr lang="fr-FR" sz="4200" dirty="0" smtClean="0"/>
              <a:t>: </a:t>
            </a:r>
            <a:r>
              <a:rPr lang="fr-FR" sz="4200" u="sng" dirty="0" smtClean="0"/>
              <a:t>Panel </a:t>
            </a:r>
            <a:r>
              <a:rPr lang="fr-FR" sz="4200" u="sng" dirty="0"/>
              <a:t>PRMP</a:t>
            </a:r>
            <a:r>
              <a:rPr lang="fr-FR" sz="4200" dirty="0"/>
              <a:t> : Processus de planification et de passation des marchés, documentation par </a:t>
            </a:r>
            <a:r>
              <a:rPr lang="fr-FR" sz="4200" dirty="0" smtClean="0"/>
              <a:t>activité</a:t>
            </a:r>
            <a:r>
              <a:rPr lang="fr-FR" sz="4200" u="sng" dirty="0"/>
              <a:t/>
            </a:r>
            <a:br>
              <a:rPr lang="fr-FR" sz="4200" u="sng" dirty="0"/>
            </a:br>
            <a:r>
              <a:rPr lang="fr-FR" sz="4200" dirty="0"/>
              <a:t/>
            </a:r>
            <a:br>
              <a:rPr lang="fr-FR" sz="4200" dirty="0"/>
            </a:br>
            <a:endParaRPr lang="fr-FR" sz="4200" dirty="0"/>
          </a:p>
        </p:txBody>
      </p:sp>
      <p:sp>
        <p:nvSpPr>
          <p:cNvPr id="4" name="Slide Number Placeholder 3">
            <a:extLst>
              <a:ext uri="{FF2B5EF4-FFF2-40B4-BE49-F238E27FC236}">
                <a16:creationId xmlns="" xmlns:a16="http://schemas.microsoft.com/office/drawing/2014/main" id="{2592FB78-4605-4205-B70F-563058FB8FB6}"/>
              </a:ext>
            </a:extLst>
          </p:cNvPr>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42160738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D6E4EE-2292-438A-8601-28C2EEF849BC}"/>
              </a:ext>
            </a:extLst>
          </p:cNvPr>
          <p:cNvSpPr>
            <a:spLocks noGrp="1"/>
          </p:cNvSpPr>
          <p:nvPr>
            <p:ph type="ctrTitle"/>
          </p:nvPr>
        </p:nvSpPr>
        <p:spPr/>
        <p:txBody>
          <a:bodyPr/>
          <a:lstStyle/>
          <a:p>
            <a:pPr marL="342900" indent="-342900">
              <a:lnSpc>
                <a:spcPct val="150000"/>
              </a:lnSpc>
            </a:pPr>
            <a:r>
              <a:rPr lang="fr-FR" sz="4800" u="sng" dirty="0" smtClean="0"/>
              <a:t>Séance 5</a:t>
            </a:r>
            <a:r>
              <a:rPr lang="fr-FR" sz="4800" dirty="0" smtClean="0"/>
              <a:t>: </a:t>
            </a:r>
            <a:r>
              <a:rPr lang="fr-FR" sz="4800" u="sng" dirty="0" smtClean="0"/>
              <a:t>Panel IGS</a:t>
            </a:r>
            <a:r>
              <a:rPr lang="fr-FR" sz="4800" dirty="0" smtClean="0"/>
              <a:t> : processus de contrôle à postériori</a:t>
            </a:r>
            <a:endParaRPr lang="fr-FR" sz="4800" u="sng" dirty="0"/>
          </a:p>
        </p:txBody>
      </p:sp>
      <p:sp>
        <p:nvSpPr>
          <p:cNvPr id="4" name="Slide Number Placeholder 3">
            <a:extLst>
              <a:ext uri="{FF2B5EF4-FFF2-40B4-BE49-F238E27FC236}">
                <a16:creationId xmlns="" xmlns:a16="http://schemas.microsoft.com/office/drawing/2014/main" id="{2592FB78-4605-4205-B70F-563058FB8FB6}"/>
              </a:ext>
            </a:extLst>
          </p:cNvPr>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1837917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D6E4EE-2292-438A-8601-28C2EEF849BC}"/>
              </a:ext>
            </a:extLst>
          </p:cNvPr>
          <p:cNvSpPr>
            <a:spLocks noGrp="1"/>
          </p:cNvSpPr>
          <p:nvPr>
            <p:ph type="ctrTitle"/>
          </p:nvPr>
        </p:nvSpPr>
        <p:spPr/>
        <p:txBody>
          <a:bodyPr/>
          <a:lstStyle/>
          <a:p>
            <a:pPr marL="342900" indent="-342900">
              <a:lnSpc>
                <a:spcPct val="150000"/>
              </a:lnSpc>
            </a:pPr>
            <a:r>
              <a:rPr lang="fr-FR" sz="4800" u="sng" dirty="0" smtClean="0"/>
              <a:t>Séance 6</a:t>
            </a:r>
            <a:r>
              <a:rPr lang="fr-FR" sz="4800" dirty="0" smtClean="0"/>
              <a:t>: </a:t>
            </a:r>
            <a:r>
              <a:rPr lang="fr-FR" sz="4800" u="sng" dirty="0" smtClean="0"/>
              <a:t>Panel </a:t>
            </a:r>
            <a:r>
              <a:rPr lang="fr-FR" sz="4800" u="sng" dirty="0"/>
              <a:t>CF</a:t>
            </a:r>
            <a:r>
              <a:rPr lang="fr-FR" sz="4800" dirty="0"/>
              <a:t> : processus de contrôle à priori</a:t>
            </a:r>
            <a:r>
              <a:rPr lang="fr-FR" sz="4800" u="sng" dirty="0"/>
              <a:t/>
            </a:r>
            <a:br>
              <a:rPr lang="fr-FR" sz="4800" u="sng" dirty="0"/>
            </a:br>
            <a:endParaRPr lang="fr-FR" sz="4800" dirty="0"/>
          </a:p>
        </p:txBody>
      </p:sp>
      <p:sp>
        <p:nvSpPr>
          <p:cNvPr id="4" name="Slide Number Placeholder 3">
            <a:extLst>
              <a:ext uri="{FF2B5EF4-FFF2-40B4-BE49-F238E27FC236}">
                <a16:creationId xmlns="" xmlns:a16="http://schemas.microsoft.com/office/drawing/2014/main" id="{2592FB78-4605-4205-B70F-563058FB8FB6}"/>
              </a:ext>
            </a:extLst>
          </p:cNvPr>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2231578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69D49A-6DC1-42AA-9807-BC6C7E6C8A06}"/>
              </a:ext>
            </a:extLst>
          </p:cNvPr>
          <p:cNvSpPr>
            <a:spLocks noGrp="1"/>
          </p:cNvSpPr>
          <p:nvPr>
            <p:ph type="title"/>
          </p:nvPr>
        </p:nvSpPr>
        <p:spPr>
          <a:xfrm>
            <a:off x="1069848" y="484632"/>
            <a:ext cx="10058400" cy="910535"/>
          </a:xfrm>
        </p:spPr>
        <p:txBody>
          <a:bodyPr/>
          <a:lstStyle/>
          <a:p>
            <a:pPr algn="ctr"/>
            <a:r>
              <a:rPr lang="fr-FR" dirty="0" smtClean="0"/>
              <a:t>contenu</a:t>
            </a:r>
            <a:endParaRPr lang="fr-FR" dirty="0"/>
          </a:p>
        </p:txBody>
      </p:sp>
      <p:sp>
        <p:nvSpPr>
          <p:cNvPr id="4" name="Slide Number Placeholder 3">
            <a:extLst>
              <a:ext uri="{FF2B5EF4-FFF2-40B4-BE49-F238E27FC236}">
                <a16:creationId xmlns="" xmlns:a16="http://schemas.microsoft.com/office/drawing/2014/main" id="{D04A63C5-1238-449E-A6E5-F3F60A4A19EB}"/>
              </a:ext>
            </a:extLst>
          </p:cNvPr>
          <p:cNvSpPr>
            <a:spLocks noGrp="1"/>
          </p:cNvSpPr>
          <p:nvPr>
            <p:ph type="sldNum" sz="quarter" idx="12"/>
          </p:nvPr>
        </p:nvSpPr>
        <p:spPr/>
        <p:txBody>
          <a:bodyPr/>
          <a:lstStyle/>
          <a:p>
            <a:fld id="{4FAB73BC-B049-4115-A692-8D63A059BFB8}" type="slidenum">
              <a:rPr lang="en-US" smtClean="0"/>
              <a:t>3</a:t>
            </a:fld>
            <a:endParaRPr lang="en-US" dirty="0"/>
          </a:p>
        </p:txBody>
      </p:sp>
      <p:sp>
        <p:nvSpPr>
          <p:cNvPr id="3" name="TextBox 2">
            <a:extLst>
              <a:ext uri="{FF2B5EF4-FFF2-40B4-BE49-F238E27FC236}">
                <a16:creationId xmlns="" xmlns:a16="http://schemas.microsoft.com/office/drawing/2014/main" id="{E55D57EC-4173-43C9-B4B4-9A5B52EF0074}"/>
              </a:ext>
            </a:extLst>
          </p:cNvPr>
          <p:cNvSpPr txBox="1"/>
          <p:nvPr/>
        </p:nvSpPr>
        <p:spPr>
          <a:xfrm>
            <a:off x="425515" y="1679510"/>
            <a:ext cx="11648297" cy="3831818"/>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fr-FR" u="sng" dirty="0" smtClean="0"/>
              <a:t>Justification</a:t>
            </a:r>
          </a:p>
          <a:p>
            <a:pPr marL="342900" indent="-342900">
              <a:lnSpc>
                <a:spcPct val="150000"/>
              </a:lnSpc>
              <a:buFont typeface="Arial" panose="020B0604020202020204" pitchFamily="34" charset="0"/>
              <a:buChar char="•"/>
            </a:pPr>
            <a:r>
              <a:rPr lang="fr-FR" u="sng" dirty="0" smtClean="0"/>
              <a:t>Le Budget de l’Etat (Notions théoriques)</a:t>
            </a:r>
          </a:p>
          <a:p>
            <a:pPr marL="342900" indent="-342900">
              <a:lnSpc>
                <a:spcPct val="150000"/>
              </a:lnSpc>
              <a:buFont typeface="Arial" panose="020B0604020202020204" pitchFamily="34" charset="0"/>
              <a:buChar char="•"/>
            </a:pPr>
            <a:r>
              <a:rPr lang="fr-FR" u="sng" dirty="0" smtClean="0"/>
              <a:t>Ordonnateur et comptable public</a:t>
            </a:r>
            <a:endParaRPr lang="fr-FR" dirty="0"/>
          </a:p>
          <a:p>
            <a:pPr marL="342900" indent="-342900">
              <a:lnSpc>
                <a:spcPct val="150000"/>
              </a:lnSpc>
              <a:buFont typeface="Arial" panose="020B0604020202020204" pitchFamily="34" charset="0"/>
              <a:buChar char="•"/>
            </a:pPr>
            <a:r>
              <a:rPr lang="fr-FR" u="sng" dirty="0" smtClean="0"/>
              <a:t>Panel DAF</a:t>
            </a:r>
            <a:r>
              <a:rPr lang="fr-FR" dirty="0" smtClean="0"/>
              <a:t> : L’exécution budgétaire, documentation par </a:t>
            </a:r>
            <a:r>
              <a:rPr lang="fr-FR" dirty="0"/>
              <a:t>a</a:t>
            </a:r>
            <a:r>
              <a:rPr lang="fr-FR" dirty="0" smtClean="0"/>
              <a:t>ctivité</a:t>
            </a:r>
          </a:p>
          <a:p>
            <a:pPr marL="342900" indent="-342900">
              <a:lnSpc>
                <a:spcPct val="150000"/>
              </a:lnSpc>
              <a:buFont typeface="Arial" panose="020B0604020202020204" pitchFamily="34" charset="0"/>
              <a:buChar char="•"/>
            </a:pPr>
            <a:r>
              <a:rPr lang="fr-FR" u="sng" dirty="0" smtClean="0"/>
              <a:t>Panel PRMP</a:t>
            </a:r>
            <a:r>
              <a:rPr lang="fr-FR" dirty="0" smtClean="0"/>
              <a:t> : Processus de planification et de passation des marchés, documentation par activité</a:t>
            </a:r>
            <a:endParaRPr lang="fr-FR" u="sng" dirty="0" smtClean="0"/>
          </a:p>
          <a:p>
            <a:pPr marL="342900" indent="-342900">
              <a:lnSpc>
                <a:spcPct val="150000"/>
              </a:lnSpc>
              <a:buFont typeface="Arial" panose="020B0604020202020204" pitchFamily="34" charset="0"/>
              <a:buChar char="•"/>
            </a:pPr>
            <a:r>
              <a:rPr lang="fr-FR" u="sng" dirty="0" smtClean="0"/>
              <a:t>Panel IGS</a:t>
            </a:r>
            <a:r>
              <a:rPr lang="fr-FR" dirty="0" smtClean="0"/>
              <a:t> : processus de contrôle à postériori</a:t>
            </a:r>
            <a:endParaRPr lang="fr-FR" u="sng" dirty="0" smtClean="0"/>
          </a:p>
          <a:p>
            <a:pPr marL="342900" indent="-342900">
              <a:lnSpc>
                <a:spcPct val="150000"/>
              </a:lnSpc>
              <a:buFont typeface="Arial" panose="020B0604020202020204" pitchFamily="34" charset="0"/>
              <a:buChar char="•"/>
            </a:pPr>
            <a:r>
              <a:rPr lang="fr-FR" u="sng" dirty="0" smtClean="0"/>
              <a:t>Panel CF</a:t>
            </a:r>
            <a:r>
              <a:rPr lang="fr-FR" dirty="0" smtClean="0"/>
              <a:t> : processus de contrôle à priori</a:t>
            </a:r>
            <a:endParaRPr lang="fr-FR" u="sng" dirty="0" smtClean="0"/>
          </a:p>
          <a:p>
            <a:pPr marL="342900" indent="-342900">
              <a:lnSpc>
                <a:spcPct val="150000"/>
              </a:lnSpc>
              <a:buFont typeface="Arial" panose="020B0604020202020204" pitchFamily="34" charset="0"/>
              <a:buChar char="•"/>
            </a:pPr>
            <a:r>
              <a:rPr lang="fr-FR" u="sng" dirty="0" smtClean="0"/>
              <a:t>Synthèse:</a:t>
            </a:r>
          </a:p>
          <a:p>
            <a:pPr marL="342900" indent="-342900">
              <a:lnSpc>
                <a:spcPct val="150000"/>
              </a:lnSpc>
              <a:buFont typeface="Arial" panose="020B0604020202020204" pitchFamily="34" charset="0"/>
              <a:buChar char="•"/>
            </a:pPr>
            <a:r>
              <a:rPr lang="fr-FR" u="sng" dirty="0" smtClean="0"/>
              <a:t>Ordonnateur et comptable public</a:t>
            </a:r>
            <a:endParaRPr lang="fr-FR" u="sng" dirty="0"/>
          </a:p>
        </p:txBody>
      </p:sp>
    </p:spTree>
    <p:extLst>
      <p:ext uri="{BB962C8B-B14F-4D97-AF65-F5344CB8AC3E}">
        <p14:creationId xmlns:p14="http://schemas.microsoft.com/office/powerpoint/2010/main" val="30339170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D6E4EE-2292-438A-8601-28C2EEF849BC}"/>
              </a:ext>
            </a:extLst>
          </p:cNvPr>
          <p:cNvSpPr>
            <a:spLocks noGrp="1"/>
          </p:cNvSpPr>
          <p:nvPr>
            <p:ph type="ctrTitle"/>
          </p:nvPr>
        </p:nvSpPr>
        <p:spPr/>
        <p:txBody>
          <a:bodyPr/>
          <a:lstStyle/>
          <a:p>
            <a:pPr algn="ctr"/>
            <a:r>
              <a:rPr lang="fr-FR" sz="7200" u="sng" dirty="0" smtClean="0"/>
              <a:t>Séance 7</a:t>
            </a:r>
            <a:r>
              <a:rPr lang="fr-FR" sz="7200" dirty="0" smtClean="0"/>
              <a:t>: Synthèse</a:t>
            </a:r>
            <a:r>
              <a:rPr lang="fr-FR" sz="7200" dirty="0"/>
              <a:t/>
            </a:r>
            <a:br>
              <a:rPr lang="fr-FR" sz="7200" dirty="0"/>
            </a:br>
            <a:endParaRPr lang="fr-FR" sz="7200" dirty="0"/>
          </a:p>
        </p:txBody>
      </p:sp>
      <p:sp>
        <p:nvSpPr>
          <p:cNvPr id="4" name="Slide Number Placeholder 3">
            <a:extLst>
              <a:ext uri="{FF2B5EF4-FFF2-40B4-BE49-F238E27FC236}">
                <a16:creationId xmlns="" xmlns:a16="http://schemas.microsoft.com/office/drawing/2014/main" id="{2592FB78-4605-4205-B70F-563058FB8FB6}"/>
              </a:ext>
            </a:extLst>
          </p:cNvPr>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20388059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D6E4EE-2292-438A-8601-28C2EEF849BC}"/>
              </a:ext>
            </a:extLst>
          </p:cNvPr>
          <p:cNvSpPr>
            <a:spLocks noGrp="1"/>
          </p:cNvSpPr>
          <p:nvPr>
            <p:ph type="ctrTitle"/>
          </p:nvPr>
        </p:nvSpPr>
        <p:spPr/>
        <p:txBody>
          <a:bodyPr/>
          <a:lstStyle/>
          <a:p>
            <a:pPr algn="ctr"/>
            <a:r>
              <a:rPr lang="fr-FR" sz="7200" u="sng" dirty="0" smtClean="0"/>
              <a:t>Séance 8</a:t>
            </a:r>
            <a:r>
              <a:rPr lang="fr-FR" sz="7200" dirty="0" smtClean="0"/>
              <a:t>: Ordonnateur et comptable public</a:t>
            </a:r>
            <a:r>
              <a:rPr lang="fr-FR" sz="7200" dirty="0"/>
              <a:t/>
            </a:r>
            <a:br>
              <a:rPr lang="fr-FR" sz="7200" dirty="0"/>
            </a:br>
            <a:endParaRPr lang="fr-FR" sz="7200" dirty="0"/>
          </a:p>
        </p:txBody>
      </p:sp>
      <p:sp>
        <p:nvSpPr>
          <p:cNvPr id="4" name="Slide Number Placeholder 3">
            <a:extLst>
              <a:ext uri="{FF2B5EF4-FFF2-40B4-BE49-F238E27FC236}">
                <a16:creationId xmlns="" xmlns:a16="http://schemas.microsoft.com/office/drawing/2014/main" id="{2592FB78-4605-4205-B70F-563058FB8FB6}"/>
              </a:ext>
            </a:extLst>
          </p:cNvPr>
          <p:cNvSpPr>
            <a:spLocks noGrp="1"/>
          </p:cNvSpPr>
          <p:nvPr>
            <p:ph type="sldNum" sz="quarter" idx="12"/>
          </p:nvPr>
        </p:nvSpPr>
        <p:spPr/>
        <p:txBody>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7355418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0043" y="802433"/>
            <a:ext cx="11346528" cy="4011758"/>
          </a:xfrm>
        </p:spPr>
        <p:txBody>
          <a:bodyPr>
            <a:noAutofit/>
          </a:bodyPr>
          <a:lstStyle/>
          <a:p>
            <a:pPr marL="0" indent="0">
              <a:buNone/>
            </a:pPr>
            <a:r>
              <a:rPr lang="fr-FR" sz="2000" b="1" dirty="0" smtClean="0">
                <a:solidFill>
                  <a:schemeClr val="accent6">
                    <a:lumMod val="75000"/>
                  </a:schemeClr>
                </a:solidFill>
              </a:rPr>
              <a:t> </a:t>
            </a:r>
            <a:r>
              <a:rPr lang="fr-FR" sz="2000" dirty="0" smtClean="0">
                <a:solidFill>
                  <a:schemeClr val="accent6">
                    <a:lumMod val="75000"/>
                  </a:schemeClr>
                </a:solidFill>
              </a:rPr>
              <a:t>Règles fondamentales en comptabilité publique</a:t>
            </a:r>
          </a:p>
          <a:p>
            <a:pPr marL="0" indent="0">
              <a:buNone/>
            </a:pPr>
            <a:endParaRPr lang="fr-FR" sz="2000" dirty="0">
              <a:solidFill>
                <a:schemeClr val="accent6">
                  <a:lumMod val="75000"/>
                </a:schemeClr>
              </a:solidFill>
            </a:endParaRPr>
          </a:p>
          <a:p>
            <a:pPr marL="342900" lvl="0" indent="-342900" defTabSz="457200">
              <a:lnSpc>
                <a:spcPct val="150000"/>
              </a:lnSpc>
              <a:spcBef>
                <a:spcPts val="0"/>
              </a:spcBef>
              <a:buClrTx/>
              <a:buSzTx/>
              <a:buAutoNum type="arabicPeriod"/>
            </a:pPr>
            <a:r>
              <a:rPr lang="fr-FR" sz="1800" b="1" dirty="0" smtClean="0">
                <a:solidFill>
                  <a:prstClr val="black"/>
                </a:solidFill>
              </a:rPr>
              <a:t>Le principe de la séparation de l’ordonnateur et du comptable public</a:t>
            </a:r>
            <a:endParaRPr lang="fr-FR" sz="1400" b="1" dirty="0" smtClean="0">
              <a:solidFill>
                <a:prstClr val="black"/>
              </a:solidFill>
            </a:endParaRPr>
          </a:p>
          <a:p>
            <a:pPr marL="342900" lvl="0" indent="-342900" defTabSz="457200">
              <a:lnSpc>
                <a:spcPct val="150000"/>
              </a:lnSpc>
              <a:spcBef>
                <a:spcPts val="0"/>
              </a:spcBef>
              <a:buClrTx/>
              <a:buSzTx/>
              <a:buAutoNum type="arabicPeriod"/>
            </a:pPr>
            <a:r>
              <a:rPr lang="fr-FR" sz="1800" b="1" dirty="0" smtClean="0">
                <a:solidFill>
                  <a:prstClr val="black"/>
                </a:solidFill>
              </a:rPr>
              <a:t>Le principe de la responsabilité personnelle et pécuniaire du comptable public</a:t>
            </a:r>
            <a:endParaRPr lang="fr-FR" sz="1000" b="1" dirty="0" smtClean="0">
              <a:solidFill>
                <a:schemeClr val="tx2">
                  <a:lumMod val="60000"/>
                  <a:lumOff val="40000"/>
                </a:schemeClr>
              </a:solidFill>
              <a:latin typeface="Times New Roman" panose="02020603050405020304" pitchFamily="18" charset="0"/>
              <a:cs typeface="Times New Roman" panose="02020603050405020304" pitchFamily="18" charset="0"/>
            </a:endParaRPr>
          </a:p>
          <a:p>
            <a:pPr marL="0" indent="0">
              <a:lnSpc>
                <a:spcPct val="220000"/>
              </a:lnSpc>
              <a:buNone/>
            </a:pPr>
            <a:endParaRPr lang="fr-FR" sz="1000" b="1" dirty="0" smtClean="0">
              <a:latin typeface="Times New Roman" panose="02020603050405020304" pitchFamily="18" charset="0"/>
              <a:cs typeface="Times New Roman" panose="02020603050405020304" pitchFamily="18" charset="0"/>
            </a:endParaRPr>
          </a:p>
          <a:p>
            <a:pPr marL="0" indent="0">
              <a:lnSpc>
                <a:spcPct val="220000"/>
              </a:lnSpc>
              <a:buNone/>
            </a:pPr>
            <a:r>
              <a:rPr lang="fr-FR" sz="1000" b="1" dirty="0" smtClean="0">
                <a:latin typeface="Times New Roman" panose="02020603050405020304" pitchFamily="18" charset="0"/>
                <a:cs typeface="Times New Roman" panose="02020603050405020304" pitchFamily="18" charset="0"/>
              </a:rPr>
              <a:t> </a:t>
            </a:r>
            <a:r>
              <a:rPr lang="fr-FR" sz="1000" dirty="0" smtClean="0">
                <a:solidFill>
                  <a:schemeClr val="tx1"/>
                </a:solidFill>
                <a:latin typeface="Times New Roman" panose="02020603050405020304" pitchFamily="18" charset="0"/>
                <a:ea typeface="Times New Roman"/>
                <a:cs typeface="Times New Roman" panose="02020603050405020304" pitchFamily="18" charset="0"/>
              </a:rPr>
              <a:t>        </a:t>
            </a:r>
          </a:p>
        </p:txBody>
      </p:sp>
    </p:spTree>
    <p:extLst>
      <p:ext uri="{BB962C8B-B14F-4D97-AF65-F5344CB8AC3E}">
        <p14:creationId xmlns:p14="http://schemas.microsoft.com/office/powerpoint/2010/main" val="158450368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par>
                          <p:cTn id="18" fill="hold">
                            <p:stCondLst>
                              <p:cond delay="500"/>
                            </p:stCondLst>
                            <p:childTnLst>
                              <p:par>
                                <p:cTn id="19" presetID="14" presetClass="entr" presetSubtype="10" fill="hold" grpId="0" nodeType="after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0043" y="802433"/>
            <a:ext cx="11346528" cy="5337110"/>
          </a:xfrm>
        </p:spPr>
        <p:txBody>
          <a:bodyPr>
            <a:noAutofit/>
          </a:bodyPr>
          <a:lstStyle/>
          <a:p>
            <a:pPr marL="0" lvl="0" indent="0" defTabSz="457200">
              <a:lnSpc>
                <a:spcPct val="150000"/>
              </a:lnSpc>
              <a:spcBef>
                <a:spcPts val="0"/>
              </a:spcBef>
              <a:buClrTx/>
              <a:buSzTx/>
              <a:buNone/>
            </a:pPr>
            <a:r>
              <a:rPr lang="fr-FR" sz="2800" b="1" dirty="0" smtClean="0">
                <a:solidFill>
                  <a:prstClr val="black"/>
                </a:solidFill>
              </a:rPr>
              <a:t>(i) Le principe de la séparation de l’ordonnateur et du comptable public</a:t>
            </a:r>
            <a:endParaRPr lang="fr-FR" sz="2800" b="1" dirty="0">
              <a:solidFill>
                <a:prstClr val="black"/>
              </a:solidFill>
            </a:endParaRPr>
          </a:p>
          <a:p>
            <a:pPr marL="0" lvl="0" indent="0" defTabSz="457200">
              <a:lnSpc>
                <a:spcPct val="150000"/>
              </a:lnSpc>
              <a:spcBef>
                <a:spcPts val="0"/>
              </a:spcBef>
              <a:buClrTx/>
              <a:buSzTx/>
              <a:buNone/>
            </a:pPr>
            <a:r>
              <a:rPr lang="en-US" sz="2800" b="1" u="sng" dirty="0" smtClean="0">
                <a:solidFill>
                  <a:prstClr val="black"/>
                </a:solidFill>
                <a:latin typeface="Times New Roman" panose="02020603050405020304" pitchFamily="18" charset="0"/>
                <a:cs typeface="Times New Roman" panose="02020603050405020304" pitchFamily="18" charset="0"/>
              </a:rPr>
              <a:t>Objectifs</a:t>
            </a:r>
          </a:p>
          <a:p>
            <a:pPr defTabSz="457200">
              <a:lnSpc>
                <a:spcPct val="150000"/>
              </a:lnSpc>
              <a:spcBef>
                <a:spcPts val="0"/>
              </a:spcBef>
              <a:buClrTx/>
              <a:buSzTx/>
            </a:pPr>
            <a:r>
              <a:rPr lang="en-US" sz="2800" dirty="0" smtClean="0">
                <a:latin typeface="Times New Roman" panose="02020603050405020304" pitchFamily="18" charset="0"/>
                <a:cs typeface="Times New Roman" panose="02020603050405020304" pitchFamily="18" charset="0"/>
              </a:rPr>
              <a:t>S</a:t>
            </a:r>
            <a:r>
              <a:rPr lang="fr-FR" sz="2800" dirty="0" err="1" smtClean="0">
                <a:latin typeface="Times New Roman" panose="02020603050405020304" pitchFamily="18" charset="0"/>
                <a:cs typeface="Times New Roman" panose="02020603050405020304" pitchFamily="18" charset="0"/>
              </a:rPr>
              <a:t>écurité</a:t>
            </a:r>
            <a:r>
              <a:rPr lang="fr-FR" sz="2800" dirty="0" smtClean="0">
                <a:latin typeface="Times New Roman" panose="02020603050405020304" pitchFamily="18" charset="0"/>
                <a:cs typeface="Times New Roman" panose="02020603050405020304" pitchFamily="18" charset="0"/>
              </a:rPr>
              <a:t> dans la gestion des fonds publics ;</a:t>
            </a:r>
          </a:p>
          <a:p>
            <a:pPr defTabSz="457200">
              <a:lnSpc>
                <a:spcPct val="150000"/>
              </a:lnSpc>
              <a:spcBef>
                <a:spcPts val="0"/>
              </a:spcBef>
              <a:buClrTx/>
              <a:buSzTx/>
            </a:pPr>
            <a:r>
              <a:rPr lang="fr-FR" sz="2800" dirty="0" smtClean="0">
                <a:latin typeface="Times New Roman" panose="02020603050405020304" pitchFamily="18" charset="0"/>
                <a:cs typeface="Times New Roman" panose="02020603050405020304" pitchFamily="18" charset="0"/>
              </a:rPr>
              <a:t>Répartition rationnelle des rôles et des tâches dans l’exécution du Budget.</a:t>
            </a:r>
          </a:p>
          <a:p>
            <a:pPr marL="0" indent="0" defTabSz="457200">
              <a:lnSpc>
                <a:spcPct val="150000"/>
              </a:lnSpc>
              <a:spcBef>
                <a:spcPts val="0"/>
              </a:spcBef>
              <a:buClrTx/>
              <a:buSzTx/>
              <a:buNone/>
            </a:pPr>
            <a:endParaRPr lang="fr-FR" sz="2800" dirty="0" smtClean="0">
              <a:latin typeface="Times New Roman" panose="02020603050405020304" pitchFamily="18" charset="0"/>
              <a:cs typeface="Times New Roman" panose="02020603050405020304" pitchFamily="18" charset="0"/>
            </a:endParaRPr>
          </a:p>
          <a:p>
            <a:pPr marL="0" indent="0" defTabSz="457200">
              <a:lnSpc>
                <a:spcPct val="150000"/>
              </a:lnSpc>
              <a:spcBef>
                <a:spcPts val="0"/>
              </a:spcBef>
              <a:buClrTx/>
              <a:buSzTx/>
              <a:buNone/>
            </a:pPr>
            <a:r>
              <a:rPr lang="fr-FR" sz="2800" dirty="0" smtClean="0">
                <a:latin typeface="Times New Roman" panose="02020603050405020304" pitchFamily="18" charset="0"/>
                <a:cs typeface="Times New Roman" panose="02020603050405020304" pitchFamily="18" charset="0"/>
              </a:rPr>
              <a:t>Ceci apporte une garantie dans la bonne tenue des fonds publics.</a:t>
            </a:r>
          </a:p>
          <a:p>
            <a:pPr marL="0" indent="0" defTabSz="457200">
              <a:lnSpc>
                <a:spcPct val="150000"/>
              </a:lnSpc>
              <a:spcBef>
                <a:spcPts val="0"/>
              </a:spcBef>
              <a:buClrTx/>
              <a:buSzTx/>
              <a:buNone/>
            </a:pPr>
            <a:endParaRPr lang="fr-F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0316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2721" y="186613"/>
            <a:ext cx="11346528" cy="5337110"/>
          </a:xfrm>
        </p:spPr>
        <p:txBody>
          <a:bodyPr>
            <a:noAutofit/>
          </a:bodyPr>
          <a:lstStyle/>
          <a:p>
            <a:pPr marL="0" lvl="0" indent="0" defTabSz="457200">
              <a:lnSpc>
                <a:spcPct val="150000"/>
              </a:lnSpc>
              <a:spcBef>
                <a:spcPts val="0"/>
              </a:spcBef>
              <a:buClrTx/>
              <a:buSzTx/>
              <a:buNone/>
            </a:pPr>
            <a:r>
              <a:rPr lang="fr-FR" sz="2400" b="1" dirty="0" smtClean="0">
                <a:solidFill>
                  <a:prstClr val="black"/>
                </a:solidFill>
              </a:rPr>
              <a:t>(i) Le principe de la séparation de l’ordonnateur et du comptable public (suite)</a:t>
            </a:r>
            <a:endParaRPr lang="fr-FR" sz="2400" b="1" dirty="0">
              <a:solidFill>
                <a:prstClr val="black"/>
              </a:solidFill>
            </a:endParaRPr>
          </a:p>
          <a:p>
            <a:pPr marL="0" lvl="0" indent="0" defTabSz="457200">
              <a:lnSpc>
                <a:spcPct val="150000"/>
              </a:lnSpc>
              <a:spcBef>
                <a:spcPts val="0"/>
              </a:spcBef>
              <a:buClrTx/>
              <a:buSzTx/>
              <a:buNone/>
            </a:pPr>
            <a:r>
              <a:rPr lang="en-US" sz="2400" b="1" dirty="0" err="1" smtClean="0">
                <a:solidFill>
                  <a:prstClr val="black"/>
                </a:solidFill>
                <a:latin typeface="Times New Roman" panose="02020603050405020304" pitchFamily="18" charset="0"/>
                <a:cs typeface="Times New Roman" panose="02020603050405020304" pitchFamily="18" charset="0"/>
              </a:rPr>
              <a:t>Exemple</a:t>
            </a:r>
            <a:r>
              <a:rPr lang="en-US" sz="2400" b="1" u="sng" dirty="0" smtClean="0">
                <a:solidFill>
                  <a:prstClr val="black"/>
                </a:solidFill>
                <a:latin typeface="Times New Roman" panose="02020603050405020304" pitchFamily="18" charset="0"/>
                <a:cs typeface="Times New Roman" panose="02020603050405020304" pitchFamily="18" charset="0"/>
              </a:rPr>
              <a:t> </a:t>
            </a:r>
            <a:r>
              <a:rPr lang="en-US" sz="2400" b="1" dirty="0" smtClean="0">
                <a:solidFill>
                  <a:prstClr val="black"/>
                </a:solidFill>
                <a:latin typeface="Times New Roman" panose="02020603050405020304" pitchFamily="18" charset="0"/>
                <a:cs typeface="Times New Roman" panose="02020603050405020304" pitchFamily="18" charset="0"/>
              </a:rPr>
              <a:t>:</a:t>
            </a:r>
          </a:p>
          <a:p>
            <a:pPr marL="0" indent="0" defTabSz="457200">
              <a:lnSpc>
                <a:spcPct val="150000"/>
              </a:lnSpc>
              <a:spcBef>
                <a:spcPts val="0"/>
              </a:spcBef>
              <a:buClrTx/>
              <a:buSzTx/>
              <a:buNone/>
            </a:pPr>
            <a:r>
              <a:rPr lang="fr-FR" sz="2400" u="sng" dirty="0" smtClean="0">
                <a:latin typeface="Times New Roman" panose="02020603050405020304" pitchFamily="18" charset="0"/>
                <a:cs typeface="Times New Roman" panose="02020603050405020304" pitchFamily="18" charset="0"/>
              </a:rPr>
              <a:t>En matière des recettes</a:t>
            </a:r>
            <a:r>
              <a:rPr lang="fr-FR" sz="2400" dirty="0" smtClean="0">
                <a:latin typeface="Times New Roman" panose="02020603050405020304" pitchFamily="18" charset="0"/>
                <a:cs typeface="Times New Roman" panose="02020603050405020304" pitchFamily="18" charset="0"/>
              </a:rPr>
              <a:t>,</a:t>
            </a:r>
          </a:p>
          <a:p>
            <a:pPr defTabSz="457200">
              <a:lnSpc>
                <a:spcPct val="150000"/>
              </a:lnSpc>
              <a:spcBef>
                <a:spcPts val="0"/>
              </a:spcBef>
              <a:buClrTx/>
              <a:buSzTx/>
            </a:pPr>
            <a:r>
              <a:rPr lang="fr-FR" sz="2400" dirty="0" smtClean="0">
                <a:latin typeface="Times New Roman" panose="02020603050405020304" pitchFamily="18" charset="0"/>
                <a:cs typeface="Times New Roman" panose="02020603050405020304" pitchFamily="18" charset="0"/>
              </a:rPr>
              <a:t>L’ordonnateur arrête la créance et émet le titre de perception ;</a:t>
            </a:r>
          </a:p>
          <a:p>
            <a:pPr defTabSz="457200">
              <a:lnSpc>
                <a:spcPct val="150000"/>
              </a:lnSpc>
              <a:spcBef>
                <a:spcPts val="0"/>
              </a:spcBef>
              <a:buClrTx/>
              <a:buSzTx/>
            </a:pPr>
            <a:r>
              <a:rPr lang="fr-FR" sz="2400" dirty="0" smtClean="0">
                <a:latin typeface="Times New Roman" panose="02020603050405020304" pitchFamily="18" charset="0"/>
                <a:cs typeface="Times New Roman" panose="02020603050405020304" pitchFamily="18" charset="0"/>
              </a:rPr>
              <a:t>Le comptable public prend en charge le titre de perception, procède au recouvrement et à l’encaissement.</a:t>
            </a:r>
          </a:p>
          <a:p>
            <a:pPr marL="0" indent="0" defTabSz="457200">
              <a:lnSpc>
                <a:spcPct val="150000"/>
              </a:lnSpc>
              <a:spcBef>
                <a:spcPts val="0"/>
              </a:spcBef>
              <a:buClrTx/>
              <a:buSzTx/>
              <a:buNone/>
            </a:pPr>
            <a:r>
              <a:rPr lang="fr-FR" sz="2400" u="sng" dirty="0" smtClean="0">
                <a:latin typeface="Times New Roman" panose="02020603050405020304" pitchFamily="18" charset="0"/>
                <a:cs typeface="Times New Roman" panose="02020603050405020304" pitchFamily="18" charset="0"/>
              </a:rPr>
              <a:t>En matière de dépenses</a:t>
            </a:r>
            <a:endParaRPr lang="fr-FR" sz="2400" u="sng" dirty="0">
              <a:latin typeface="Times New Roman" panose="02020603050405020304" pitchFamily="18" charset="0"/>
              <a:cs typeface="Times New Roman" panose="02020603050405020304" pitchFamily="18" charset="0"/>
            </a:endParaRPr>
          </a:p>
          <a:p>
            <a:pPr defTabSz="457200">
              <a:lnSpc>
                <a:spcPct val="150000"/>
              </a:lnSpc>
              <a:spcBef>
                <a:spcPts val="0"/>
              </a:spcBef>
              <a:buClrTx/>
              <a:buSzTx/>
            </a:pPr>
            <a:r>
              <a:rPr lang="fr-FR" sz="2400" dirty="0" smtClean="0">
                <a:latin typeface="Times New Roman" panose="02020603050405020304" pitchFamily="18" charset="0"/>
                <a:cs typeface="Times New Roman" panose="02020603050405020304" pitchFamily="18" charset="0"/>
              </a:rPr>
              <a:t>L’ordonnateur fait l’engagement, procède à la liquidation et émet le mandat qu’il doit transmettre au comptable public</a:t>
            </a:r>
          </a:p>
          <a:p>
            <a:pPr defTabSz="457200">
              <a:lnSpc>
                <a:spcPct val="150000"/>
              </a:lnSpc>
              <a:spcBef>
                <a:spcPts val="0"/>
              </a:spcBef>
              <a:buClrTx/>
              <a:buSzTx/>
            </a:pPr>
            <a:r>
              <a:rPr lang="fr-FR" sz="2400" dirty="0" smtClean="0">
                <a:latin typeface="Times New Roman" panose="02020603050405020304" pitchFamily="18" charset="0"/>
                <a:cs typeface="Times New Roman" panose="02020603050405020304" pitchFamily="18" charset="0"/>
              </a:rPr>
              <a:t>Le comptable public procède au paiement</a:t>
            </a:r>
            <a:endParaRPr lang="fr-F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589870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0043" y="802433"/>
            <a:ext cx="11346528" cy="4011758"/>
          </a:xfrm>
        </p:spPr>
        <p:txBody>
          <a:bodyPr>
            <a:noAutofit/>
          </a:bodyPr>
          <a:lstStyle/>
          <a:p>
            <a:pPr marL="0" lvl="0" indent="0" defTabSz="457200">
              <a:lnSpc>
                <a:spcPct val="150000"/>
              </a:lnSpc>
              <a:spcBef>
                <a:spcPts val="0"/>
              </a:spcBef>
              <a:buClrTx/>
              <a:buSzTx/>
              <a:buNone/>
            </a:pPr>
            <a:r>
              <a:rPr lang="fr-FR" sz="2400" b="1" dirty="0" smtClean="0">
                <a:solidFill>
                  <a:prstClr val="black"/>
                </a:solidFill>
              </a:rPr>
              <a:t>(ii) Le principe de la responsabilité personnelle et pécuniaire du comptable public</a:t>
            </a:r>
          </a:p>
          <a:p>
            <a:pPr marL="0" lvl="0" indent="0" defTabSz="457200">
              <a:lnSpc>
                <a:spcPct val="150000"/>
              </a:lnSpc>
              <a:spcBef>
                <a:spcPts val="0"/>
              </a:spcBef>
              <a:buClrTx/>
              <a:buSzTx/>
              <a:buNone/>
            </a:pPr>
            <a:endParaRPr lang="fr-FR" sz="2400" dirty="0" smtClean="0">
              <a:solidFill>
                <a:prstClr val="black"/>
              </a:solidFill>
              <a:latin typeface="Times New Roman" panose="02020603050405020304" pitchFamily="18" charset="0"/>
              <a:cs typeface="Times New Roman" panose="02020603050405020304" pitchFamily="18" charset="0"/>
            </a:endParaRPr>
          </a:p>
          <a:p>
            <a:pPr marL="0" lvl="0" indent="0" defTabSz="457200">
              <a:lnSpc>
                <a:spcPct val="150000"/>
              </a:lnSpc>
              <a:spcBef>
                <a:spcPts val="0"/>
              </a:spcBef>
              <a:buClrTx/>
              <a:buSzTx/>
              <a:buNone/>
            </a:pPr>
            <a:r>
              <a:rPr lang="fr-FR" sz="2400" dirty="0" smtClean="0">
                <a:solidFill>
                  <a:prstClr val="black"/>
                </a:solidFill>
                <a:latin typeface="Times New Roman" panose="02020603050405020304" pitchFamily="18" charset="0"/>
                <a:cs typeface="Times New Roman" panose="02020603050405020304" pitchFamily="18" charset="0"/>
              </a:rPr>
              <a:t>En payant la dépense, le comptable public engage sa responsabilité tant personnel que pécuniaire. Cela signifie qu’en cas de manque, le comptable public doit obligatoirement rembourser les fonds.</a:t>
            </a:r>
            <a:endParaRPr lang="fr-FR" sz="2400" dirty="0">
              <a:solidFill>
                <a:prstClr val="black"/>
              </a:solidFill>
              <a:latin typeface="Times New Roman" panose="02020603050405020304" pitchFamily="18" charset="0"/>
              <a:cs typeface="Times New Roman" panose="02020603050405020304" pitchFamily="18" charset="0"/>
            </a:endParaRPr>
          </a:p>
          <a:p>
            <a:pPr marL="0" lvl="0" indent="0" defTabSz="457200">
              <a:lnSpc>
                <a:spcPct val="150000"/>
              </a:lnSpc>
              <a:spcBef>
                <a:spcPts val="0"/>
              </a:spcBef>
              <a:buClrTx/>
              <a:buSzTx/>
              <a:buNone/>
            </a:pPr>
            <a:endParaRPr lang="fr-FR" sz="2400" b="1" dirty="0" smtClean="0">
              <a:solidFill>
                <a:schemeClr val="tx2">
                  <a:lumMod val="60000"/>
                  <a:lumOff val="40000"/>
                </a:schemeClr>
              </a:solidFill>
              <a:latin typeface="Times New Roman" panose="02020603050405020304" pitchFamily="18" charset="0"/>
              <a:cs typeface="Times New Roman" panose="02020603050405020304" pitchFamily="18" charset="0"/>
            </a:endParaRPr>
          </a:p>
          <a:p>
            <a:pPr marL="0" indent="0">
              <a:lnSpc>
                <a:spcPct val="220000"/>
              </a:lnSpc>
              <a:buNone/>
            </a:pPr>
            <a:endParaRPr lang="fr-FR" sz="2400" b="1" dirty="0" smtClean="0">
              <a:latin typeface="Times New Roman" panose="02020603050405020304" pitchFamily="18" charset="0"/>
              <a:cs typeface="Times New Roman" panose="02020603050405020304" pitchFamily="18" charset="0"/>
            </a:endParaRPr>
          </a:p>
          <a:p>
            <a:pPr marL="0" indent="0">
              <a:lnSpc>
                <a:spcPct val="220000"/>
              </a:lnSpc>
              <a:buNone/>
            </a:pPr>
            <a:r>
              <a:rPr lang="fr-FR" sz="2400" b="1" dirty="0" smtClean="0">
                <a:latin typeface="Times New Roman" panose="02020603050405020304" pitchFamily="18" charset="0"/>
                <a:cs typeface="Times New Roman" panose="02020603050405020304" pitchFamily="18" charset="0"/>
              </a:rPr>
              <a:t> </a:t>
            </a:r>
            <a:r>
              <a:rPr lang="fr-FR" sz="2400" dirty="0" smtClean="0">
                <a:solidFill>
                  <a:schemeClr val="tx1"/>
                </a:solidFill>
                <a:latin typeface="Times New Roman" panose="02020603050405020304" pitchFamily="18" charset="0"/>
                <a:ea typeface="Times New Roman"/>
                <a:cs typeface="Times New Roman" panose="02020603050405020304" pitchFamily="18" charset="0"/>
              </a:rPr>
              <a:t>        </a:t>
            </a:r>
          </a:p>
        </p:txBody>
      </p:sp>
    </p:spTree>
    <p:extLst>
      <p:ext uri="{BB962C8B-B14F-4D97-AF65-F5344CB8AC3E}">
        <p14:creationId xmlns:p14="http://schemas.microsoft.com/office/powerpoint/2010/main" val="187404947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par>
                          <p:cTn id="13" fill="hold">
                            <p:stCondLst>
                              <p:cond delay="500"/>
                            </p:stCondLst>
                            <p:childTnLst>
                              <p:par>
                                <p:cTn id="14" presetID="14" presetClass="entr" presetSubtype="10" fill="hold" grpId="0" nodeType="after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0043" y="802433"/>
            <a:ext cx="11346528" cy="4011758"/>
          </a:xfrm>
        </p:spPr>
        <p:txBody>
          <a:bodyPr>
            <a:noAutofit/>
          </a:bodyPr>
          <a:lstStyle/>
          <a:p>
            <a:pPr marL="0" lvl="0" indent="0" defTabSz="457200">
              <a:lnSpc>
                <a:spcPct val="150000"/>
              </a:lnSpc>
              <a:spcBef>
                <a:spcPts val="0"/>
              </a:spcBef>
              <a:buClrTx/>
              <a:buSzTx/>
              <a:buNone/>
            </a:pPr>
            <a:r>
              <a:rPr lang="fr-FR" sz="2400" b="1" dirty="0" smtClean="0">
                <a:solidFill>
                  <a:prstClr val="black"/>
                </a:solidFill>
              </a:rPr>
              <a:t>2. Le comptable public doit procéder à l’ensemble de </a:t>
            </a:r>
            <a:r>
              <a:rPr lang="fr-FR" sz="2400" b="1" dirty="0" smtClean="0">
                <a:solidFill>
                  <a:srgbClr val="00B050"/>
                </a:solidFill>
              </a:rPr>
              <a:t>vérifications</a:t>
            </a:r>
            <a:r>
              <a:rPr lang="fr-FR" sz="2400" b="1" dirty="0" smtClean="0">
                <a:solidFill>
                  <a:prstClr val="black"/>
                </a:solidFill>
              </a:rPr>
              <a:t> qui lui permet de constater la </a:t>
            </a:r>
            <a:r>
              <a:rPr lang="fr-FR" sz="2400" b="1" dirty="0" smtClean="0">
                <a:solidFill>
                  <a:srgbClr val="00B050"/>
                </a:solidFill>
              </a:rPr>
              <a:t>régularité</a:t>
            </a:r>
            <a:r>
              <a:rPr lang="fr-FR" sz="2400" b="1" dirty="0" smtClean="0">
                <a:solidFill>
                  <a:prstClr val="black"/>
                </a:solidFill>
              </a:rPr>
              <a:t> de la dépense. Ses contrôles sont entre autre :</a:t>
            </a:r>
          </a:p>
          <a:p>
            <a:pPr defTabSz="457200">
              <a:lnSpc>
                <a:spcPct val="150000"/>
              </a:lnSpc>
              <a:spcBef>
                <a:spcPts val="0"/>
              </a:spcBef>
              <a:buClrTx/>
              <a:buSzTx/>
            </a:pPr>
            <a:r>
              <a:rPr lang="fr-FR" sz="2400" dirty="0" smtClean="0">
                <a:solidFill>
                  <a:srgbClr val="0070C0"/>
                </a:solidFill>
                <a:latin typeface="Times New Roman" panose="02020603050405020304" pitchFamily="18" charset="0"/>
                <a:cs typeface="Times New Roman" panose="02020603050405020304" pitchFamily="18" charset="0"/>
              </a:rPr>
              <a:t>La qualité de l’ordonnateur</a:t>
            </a:r>
          </a:p>
          <a:p>
            <a:pPr defTabSz="457200">
              <a:lnSpc>
                <a:spcPct val="150000"/>
              </a:lnSpc>
              <a:spcBef>
                <a:spcPts val="0"/>
              </a:spcBef>
              <a:buClrTx/>
              <a:buSzTx/>
            </a:pPr>
            <a:r>
              <a:rPr lang="fr-FR" sz="2400" dirty="0" smtClean="0">
                <a:solidFill>
                  <a:srgbClr val="0070C0"/>
                </a:solidFill>
                <a:latin typeface="Times New Roman" panose="02020603050405020304" pitchFamily="18" charset="0"/>
                <a:cs typeface="Times New Roman" panose="02020603050405020304" pitchFamily="18" charset="0"/>
              </a:rPr>
              <a:t>L’ensemble des pièces justificatives (manquements?)</a:t>
            </a:r>
          </a:p>
          <a:p>
            <a:pPr defTabSz="457200">
              <a:lnSpc>
                <a:spcPct val="150000"/>
              </a:lnSpc>
              <a:spcBef>
                <a:spcPts val="0"/>
              </a:spcBef>
              <a:buClrTx/>
              <a:buSzTx/>
            </a:pPr>
            <a:r>
              <a:rPr lang="fr-FR" sz="2400" dirty="0" smtClean="0">
                <a:solidFill>
                  <a:srgbClr val="0070C0"/>
                </a:solidFill>
                <a:latin typeface="Times New Roman" panose="02020603050405020304" pitchFamily="18" charset="0"/>
                <a:cs typeface="Times New Roman" panose="02020603050405020304" pitchFamily="18" charset="0"/>
              </a:rPr>
              <a:t>L’imputation des comptes (est ce que la dépense a été imputée au bon compte?)</a:t>
            </a:r>
          </a:p>
          <a:p>
            <a:pPr defTabSz="457200">
              <a:lnSpc>
                <a:spcPct val="150000"/>
              </a:lnSpc>
              <a:spcBef>
                <a:spcPts val="0"/>
              </a:spcBef>
              <a:buClrTx/>
              <a:buSzTx/>
            </a:pPr>
            <a:r>
              <a:rPr lang="fr-FR" sz="2400" dirty="0" smtClean="0">
                <a:solidFill>
                  <a:srgbClr val="0070C0"/>
                </a:solidFill>
                <a:latin typeface="Times New Roman" panose="02020603050405020304" pitchFamily="18" charset="0"/>
                <a:cs typeface="Times New Roman" panose="02020603050405020304" pitchFamily="18" charset="0"/>
              </a:rPr>
              <a:t>S’il y’a suffisamment de crédit pour couvrir la dépense en question.</a:t>
            </a:r>
          </a:p>
          <a:p>
            <a:pPr marL="0" indent="0">
              <a:lnSpc>
                <a:spcPct val="220000"/>
              </a:lnSpc>
              <a:buNone/>
            </a:pPr>
            <a:endParaRPr lang="fr-FR" sz="2400" b="1" dirty="0" smtClean="0">
              <a:latin typeface="Times New Roman" panose="02020603050405020304" pitchFamily="18" charset="0"/>
              <a:cs typeface="Times New Roman" panose="02020603050405020304" pitchFamily="18" charset="0"/>
            </a:endParaRPr>
          </a:p>
          <a:p>
            <a:pPr marL="0" indent="0">
              <a:lnSpc>
                <a:spcPct val="220000"/>
              </a:lnSpc>
              <a:buNone/>
            </a:pPr>
            <a:r>
              <a:rPr lang="fr-FR" sz="2400" b="1" dirty="0" smtClean="0">
                <a:latin typeface="Times New Roman" panose="02020603050405020304" pitchFamily="18" charset="0"/>
                <a:cs typeface="Times New Roman" panose="02020603050405020304" pitchFamily="18" charset="0"/>
              </a:rPr>
              <a:t> </a:t>
            </a:r>
            <a:r>
              <a:rPr lang="fr-FR" sz="2400" dirty="0" smtClean="0">
                <a:solidFill>
                  <a:schemeClr val="tx1"/>
                </a:solidFill>
                <a:latin typeface="Times New Roman" panose="02020603050405020304" pitchFamily="18" charset="0"/>
                <a:ea typeface="Times New Roman"/>
                <a:cs typeface="Times New Roman" panose="02020603050405020304" pitchFamily="18" charset="0"/>
              </a:rPr>
              <a:t>        </a:t>
            </a:r>
          </a:p>
        </p:txBody>
      </p:sp>
    </p:spTree>
    <p:extLst>
      <p:ext uri="{BB962C8B-B14F-4D97-AF65-F5344CB8AC3E}">
        <p14:creationId xmlns:p14="http://schemas.microsoft.com/office/powerpoint/2010/main" val="78855193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par>
                          <p:cTn id="28" fill="hold">
                            <p:stCondLst>
                              <p:cond delay="500"/>
                            </p:stCondLst>
                            <p:childTnLst>
                              <p:par>
                                <p:cTn id="29" presetID="14" presetClass="entr" presetSubtype="1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normAutofit/>
          </a:bodyPr>
          <a:lstStyle/>
          <a:p>
            <a:pPr>
              <a:defRPr/>
            </a:pPr>
            <a:fld id="{5585D5E3-93DD-4F52-95E6-97F0EF9A3EF6}" type="slidenum">
              <a:rPr lang="nl-NL" smtClean="0"/>
              <a:pPr>
                <a:defRPr/>
              </a:pPr>
              <a:t>4</a:t>
            </a:fld>
            <a:endParaRPr lang="nl-NL" dirty="0"/>
          </a:p>
        </p:txBody>
      </p:sp>
      <p:pic>
        <p:nvPicPr>
          <p:cNvPr id="7" name="Picture 4" descr="bd07213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795463"/>
            <a:ext cx="2004484"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PE01561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00" y="1894114"/>
            <a:ext cx="4186543" cy="19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descr="BD00028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0" y="1643064"/>
            <a:ext cx="1854200" cy="125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1" name="Object 8"/>
          <p:cNvGraphicFramePr>
            <a:graphicFrameLocks noGrp="1" noChangeAspect="1"/>
          </p:cNvGraphicFramePr>
          <p:nvPr>
            <p:ph idx="1"/>
          </p:nvPr>
        </p:nvGraphicFramePr>
        <p:xfrm>
          <a:off x="9855200" y="1795463"/>
          <a:ext cx="1930400" cy="2286000"/>
        </p:xfrm>
        <a:graphic>
          <a:graphicData uri="http://schemas.openxmlformats.org/presentationml/2006/ole">
            <mc:AlternateContent xmlns:mc="http://schemas.openxmlformats.org/markup-compatibility/2006">
              <mc:Choice xmlns:v="urn:schemas-microsoft-com:vml" Requires="v">
                <p:oleObj spid="_x0000_s2058" name="Clip" r:id="rId6" imgW="1106280" imgH="1827720" progId="">
                  <p:embed/>
                </p:oleObj>
              </mc:Choice>
              <mc:Fallback>
                <p:oleObj name="Clip" r:id="rId6" imgW="1106280" imgH="1827720"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1795463"/>
                        <a:ext cx="1930400" cy="2286000"/>
                      </a:xfrm>
                      <a:prstGeom prst="rect">
                        <a:avLst/>
                      </a:prstGeom>
                    </p:spPr>
                  </p:pic>
                </p:oleObj>
              </mc:Fallback>
            </mc:AlternateContent>
          </a:graphicData>
        </a:graphic>
      </p:graphicFrame>
      <p:grpSp>
        <p:nvGrpSpPr>
          <p:cNvPr id="2" name="Group 11"/>
          <p:cNvGrpSpPr>
            <a:grpSpLocks/>
          </p:cNvGrpSpPr>
          <p:nvPr/>
        </p:nvGrpSpPr>
        <p:grpSpPr bwMode="auto">
          <a:xfrm>
            <a:off x="4674008" y="3773677"/>
            <a:ext cx="2607624" cy="2660650"/>
            <a:chOff x="6973" y="1151"/>
            <a:chExt cx="1558" cy="1512"/>
          </a:xfrm>
        </p:grpSpPr>
        <p:grpSp>
          <p:nvGrpSpPr>
            <p:cNvPr id="1036" name="Group 12"/>
            <p:cNvGrpSpPr>
              <a:grpSpLocks/>
            </p:cNvGrpSpPr>
            <p:nvPr/>
          </p:nvGrpSpPr>
          <p:grpSpPr bwMode="auto">
            <a:xfrm>
              <a:off x="6973" y="1151"/>
              <a:ext cx="907" cy="1484"/>
              <a:chOff x="6973" y="1151"/>
              <a:chExt cx="907" cy="1484"/>
            </a:xfrm>
          </p:grpSpPr>
          <p:sp>
            <p:nvSpPr>
              <p:cNvPr id="1044" name="Freeform 13"/>
              <p:cNvSpPr>
                <a:spLocks/>
              </p:cNvSpPr>
              <p:nvPr/>
            </p:nvSpPr>
            <p:spPr bwMode="auto">
              <a:xfrm>
                <a:off x="7026" y="1267"/>
                <a:ext cx="854" cy="1034"/>
              </a:xfrm>
              <a:custGeom>
                <a:avLst/>
                <a:gdLst>
                  <a:gd name="T0" fmla="*/ 1 w 1708"/>
                  <a:gd name="T1" fmla="*/ 1 h 2068"/>
                  <a:gd name="T2" fmla="*/ 1 w 1708"/>
                  <a:gd name="T3" fmla="*/ 1 h 2068"/>
                  <a:gd name="T4" fmla="*/ 1 w 1708"/>
                  <a:gd name="T5" fmla="*/ 1 h 2068"/>
                  <a:gd name="T6" fmla="*/ 1 w 1708"/>
                  <a:gd name="T7" fmla="*/ 1 h 2068"/>
                  <a:gd name="T8" fmla="*/ 1 w 1708"/>
                  <a:gd name="T9" fmla="*/ 1 h 2068"/>
                  <a:gd name="T10" fmla="*/ 1 w 1708"/>
                  <a:gd name="T11" fmla="*/ 1 h 2068"/>
                  <a:gd name="T12" fmla="*/ 1 w 1708"/>
                  <a:gd name="T13" fmla="*/ 1 h 2068"/>
                  <a:gd name="T14" fmla="*/ 1 w 1708"/>
                  <a:gd name="T15" fmla="*/ 1 h 2068"/>
                  <a:gd name="T16" fmla="*/ 1 w 1708"/>
                  <a:gd name="T17" fmla="*/ 1 h 2068"/>
                  <a:gd name="T18" fmla="*/ 1 w 1708"/>
                  <a:gd name="T19" fmla="*/ 1 h 2068"/>
                  <a:gd name="T20" fmla="*/ 1 w 1708"/>
                  <a:gd name="T21" fmla="*/ 1 h 2068"/>
                  <a:gd name="T22" fmla="*/ 1 w 1708"/>
                  <a:gd name="T23" fmla="*/ 1 h 2068"/>
                  <a:gd name="T24" fmla="*/ 1 w 1708"/>
                  <a:gd name="T25" fmla="*/ 1 h 2068"/>
                  <a:gd name="T26" fmla="*/ 1 w 1708"/>
                  <a:gd name="T27" fmla="*/ 1 h 2068"/>
                  <a:gd name="T28" fmla="*/ 1 w 1708"/>
                  <a:gd name="T29" fmla="*/ 1 h 2068"/>
                  <a:gd name="T30" fmla="*/ 1 w 1708"/>
                  <a:gd name="T31" fmla="*/ 1 h 2068"/>
                  <a:gd name="T32" fmla="*/ 1 w 1708"/>
                  <a:gd name="T33" fmla="*/ 1 h 2068"/>
                  <a:gd name="T34" fmla="*/ 1 w 1708"/>
                  <a:gd name="T35" fmla="*/ 1 h 2068"/>
                  <a:gd name="T36" fmla="*/ 1 w 1708"/>
                  <a:gd name="T37" fmla="*/ 1 h 2068"/>
                  <a:gd name="T38" fmla="*/ 1 w 1708"/>
                  <a:gd name="T39" fmla="*/ 1 h 2068"/>
                  <a:gd name="T40" fmla="*/ 1 w 1708"/>
                  <a:gd name="T41" fmla="*/ 1 h 2068"/>
                  <a:gd name="T42" fmla="*/ 1 w 1708"/>
                  <a:gd name="T43" fmla="*/ 1 h 2068"/>
                  <a:gd name="T44" fmla="*/ 1 w 1708"/>
                  <a:gd name="T45" fmla="*/ 1 h 2068"/>
                  <a:gd name="T46" fmla="*/ 1 w 1708"/>
                  <a:gd name="T47" fmla="*/ 1 h 2068"/>
                  <a:gd name="T48" fmla="*/ 1 w 1708"/>
                  <a:gd name="T49" fmla="*/ 1 h 2068"/>
                  <a:gd name="T50" fmla="*/ 1 w 1708"/>
                  <a:gd name="T51" fmla="*/ 1 h 2068"/>
                  <a:gd name="T52" fmla="*/ 1 w 1708"/>
                  <a:gd name="T53" fmla="*/ 1 h 2068"/>
                  <a:gd name="T54" fmla="*/ 1 w 1708"/>
                  <a:gd name="T55" fmla="*/ 1 h 2068"/>
                  <a:gd name="T56" fmla="*/ 1 w 1708"/>
                  <a:gd name="T57" fmla="*/ 1 h 2068"/>
                  <a:gd name="T58" fmla="*/ 1 w 1708"/>
                  <a:gd name="T59" fmla="*/ 1 h 2068"/>
                  <a:gd name="T60" fmla="*/ 1 w 1708"/>
                  <a:gd name="T61" fmla="*/ 1 h 2068"/>
                  <a:gd name="T62" fmla="*/ 1 w 1708"/>
                  <a:gd name="T63" fmla="*/ 1 h 2068"/>
                  <a:gd name="T64" fmla="*/ 1 w 1708"/>
                  <a:gd name="T65" fmla="*/ 1 h 2068"/>
                  <a:gd name="T66" fmla="*/ 1 w 1708"/>
                  <a:gd name="T67" fmla="*/ 1 h 2068"/>
                  <a:gd name="T68" fmla="*/ 1 w 1708"/>
                  <a:gd name="T69" fmla="*/ 1 h 2068"/>
                  <a:gd name="T70" fmla="*/ 1 w 1708"/>
                  <a:gd name="T71" fmla="*/ 1 h 2068"/>
                  <a:gd name="T72" fmla="*/ 1 w 1708"/>
                  <a:gd name="T73" fmla="*/ 1 h 2068"/>
                  <a:gd name="T74" fmla="*/ 1 w 1708"/>
                  <a:gd name="T75" fmla="*/ 1 h 2068"/>
                  <a:gd name="T76" fmla="*/ 1 w 1708"/>
                  <a:gd name="T77" fmla="*/ 1 h 2068"/>
                  <a:gd name="T78" fmla="*/ 1 w 1708"/>
                  <a:gd name="T79" fmla="*/ 1 h 2068"/>
                  <a:gd name="T80" fmla="*/ 1 w 1708"/>
                  <a:gd name="T81" fmla="*/ 1 h 2068"/>
                  <a:gd name="T82" fmla="*/ 1 w 1708"/>
                  <a:gd name="T83" fmla="*/ 1 h 2068"/>
                  <a:gd name="T84" fmla="*/ 1 w 1708"/>
                  <a:gd name="T85" fmla="*/ 1 h 2068"/>
                  <a:gd name="T86" fmla="*/ 1 w 1708"/>
                  <a:gd name="T87" fmla="*/ 1 h 2068"/>
                  <a:gd name="T88" fmla="*/ 1 w 1708"/>
                  <a:gd name="T89" fmla="*/ 1 h 2068"/>
                  <a:gd name="T90" fmla="*/ 1 w 1708"/>
                  <a:gd name="T91" fmla="*/ 1 h 2068"/>
                  <a:gd name="T92" fmla="*/ 1 w 1708"/>
                  <a:gd name="T93" fmla="*/ 1 h 2068"/>
                  <a:gd name="T94" fmla="*/ 1 w 1708"/>
                  <a:gd name="T95" fmla="*/ 1 h 2068"/>
                  <a:gd name="T96" fmla="*/ 1 w 1708"/>
                  <a:gd name="T97" fmla="*/ 1 h 2068"/>
                  <a:gd name="T98" fmla="*/ 1 w 1708"/>
                  <a:gd name="T99" fmla="*/ 1 h 2068"/>
                  <a:gd name="T100" fmla="*/ 1 w 1708"/>
                  <a:gd name="T101" fmla="*/ 1 h 2068"/>
                  <a:gd name="T102" fmla="*/ 1 w 1708"/>
                  <a:gd name="T103" fmla="*/ 1 h 2068"/>
                  <a:gd name="T104" fmla="*/ 1 w 1708"/>
                  <a:gd name="T105" fmla="*/ 1 h 2068"/>
                  <a:gd name="T106" fmla="*/ 1 w 1708"/>
                  <a:gd name="T107" fmla="*/ 1 h 2068"/>
                  <a:gd name="T108" fmla="*/ 1 w 1708"/>
                  <a:gd name="T109" fmla="*/ 1 h 2068"/>
                  <a:gd name="T110" fmla="*/ 1 w 1708"/>
                  <a:gd name="T111" fmla="*/ 1 h 2068"/>
                  <a:gd name="T112" fmla="*/ 1 w 1708"/>
                  <a:gd name="T113" fmla="*/ 1 h 2068"/>
                  <a:gd name="T114" fmla="*/ 1 w 1708"/>
                  <a:gd name="T115" fmla="*/ 0 h 206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708"/>
                  <a:gd name="T175" fmla="*/ 0 h 2068"/>
                  <a:gd name="T176" fmla="*/ 1708 w 1708"/>
                  <a:gd name="T177" fmla="*/ 2068 h 206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708" h="2068">
                    <a:moveTo>
                      <a:pt x="1179" y="57"/>
                    </a:moveTo>
                    <a:lnTo>
                      <a:pt x="1242" y="342"/>
                    </a:lnTo>
                    <a:lnTo>
                      <a:pt x="1303" y="566"/>
                    </a:lnTo>
                    <a:lnTo>
                      <a:pt x="1384" y="810"/>
                    </a:lnTo>
                    <a:lnTo>
                      <a:pt x="1453" y="991"/>
                    </a:lnTo>
                    <a:lnTo>
                      <a:pt x="1528" y="1165"/>
                    </a:lnTo>
                    <a:lnTo>
                      <a:pt x="1571" y="1271"/>
                    </a:lnTo>
                    <a:lnTo>
                      <a:pt x="1242" y="1488"/>
                    </a:lnTo>
                    <a:lnTo>
                      <a:pt x="961" y="1670"/>
                    </a:lnTo>
                    <a:lnTo>
                      <a:pt x="725" y="1820"/>
                    </a:lnTo>
                    <a:lnTo>
                      <a:pt x="586" y="1932"/>
                    </a:lnTo>
                    <a:lnTo>
                      <a:pt x="550" y="1926"/>
                    </a:lnTo>
                    <a:lnTo>
                      <a:pt x="499" y="1851"/>
                    </a:lnTo>
                    <a:lnTo>
                      <a:pt x="419" y="1476"/>
                    </a:lnTo>
                    <a:lnTo>
                      <a:pt x="275" y="1077"/>
                    </a:lnTo>
                    <a:lnTo>
                      <a:pt x="138" y="798"/>
                    </a:lnTo>
                    <a:lnTo>
                      <a:pt x="157" y="754"/>
                    </a:lnTo>
                    <a:lnTo>
                      <a:pt x="507" y="560"/>
                    </a:lnTo>
                    <a:lnTo>
                      <a:pt x="774" y="399"/>
                    </a:lnTo>
                    <a:lnTo>
                      <a:pt x="1011" y="269"/>
                    </a:lnTo>
                    <a:lnTo>
                      <a:pt x="1166" y="137"/>
                    </a:lnTo>
                    <a:lnTo>
                      <a:pt x="1142" y="106"/>
                    </a:lnTo>
                    <a:lnTo>
                      <a:pt x="1079" y="100"/>
                    </a:lnTo>
                    <a:lnTo>
                      <a:pt x="1061" y="106"/>
                    </a:lnTo>
                    <a:lnTo>
                      <a:pt x="1042" y="118"/>
                    </a:lnTo>
                    <a:lnTo>
                      <a:pt x="1036" y="137"/>
                    </a:lnTo>
                    <a:lnTo>
                      <a:pt x="1030" y="157"/>
                    </a:lnTo>
                    <a:lnTo>
                      <a:pt x="1018" y="175"/>
                    </a:lnTo>
                    <a:lnTo>
                      <a:pt x="998" y="187"/>
                    </a:lnTo>
                    <a:lnTo>
                      <a:pt x="979" y="187"/>
                    </a:lnTo>
                    <a:lnTo>
                      <a:pt x="961" y="187"/>
                    </a:lnTo>
                    <a:lnTo>
                      <a:pt x="942" y="181"/>
                    </a:lnTo>
                    <a:lnTo>
                      <a:pt x="924" y="181"/>
                    </a:lnTo>
                    <a:lnTo>
                      <a:pt x="904" y="193"/>
                    </a:lnTo>
                    <a:lnTo>
                      <a:pt x="904" y="212"/>
                    </a:lnTo>
                    <a:lnTo>
                      <a:pt x="892" y="230"/>
                    </a:lnTo>
                    <a:lnTo>
                      <a:pt x="873" y="249"/>
                    </a:lnTo>
                    <a:lnTo>
                      <a:pt x="855" y="269"/>
                    </a:lnTo>
                    <a:lnTo>
                      <a:pt x="837" y="269"/>
                    </a:lnTo>
                    <a:lnTo>
                      <a:pt x="812" y="269"/>
                    </a:lnTo>
                    <a:lnTo>
                      <a:pt x="792" y="269"/>
                    </a:lnTo>
                    <a:lnTo>
                      <a:pt x="774" y="255"/>
                    </a:lnTo>
                    <a:lnTo>
                      <a:pt x="755" y="263"/>
                    </a:lnTo>
                    <a:lnTo>
                      <a:pt x="737" y="275"/>
                    </a:lnTo>
                    <a:lnTo>
                      <a:pt x="725" y="293"/>
                    </a:lnTo>
                    <a:lnTo>
                      <a:pt x="712" y="312"/>
                    </a:lnTo>
                    <a:lnTo>
                      <a:pt x="706" y="330"/>
                    </a:lnTo>
                    <a:lnTo>
                      <a:pt x="686" y="348"/>
                    </a:lnTo>
                    <a:lnTo>
                      <a:pt x="668" y="348"/>
                    </a:lnTo>
                    <a:lnTo>
                      <a:pt x="649" y="348"/>
                    </a:lnTo>
                    <a:lnTo>
                      <a:pt x="631" y="342"/>
                    </a:lnTo>
                    <a:lnTo>
                      <a:pt x="613" y="342"/>
                    </a:lnTo>
                    <a:lnTo>
                      <a:pt x="593" y="355"/>
                    </a:lnTo>
                    <a:lnTo>
                      <a:pt x="574" y="381"/>
                    </a:lnTo>
                    <a:lnTo>
                      <a:pt x="568" y="399"/>
                    </a:lnTo>
                    <a:lnTo>
                      <a:pt x="556" y="417"/>
                    </a:lnTo>
                    <a:lnTo>
                      <a:pt x="531" y="430"/>
                    </a:lnTo>
                    <a:lnTo>
                      <a:pt x="513" y="430"/>
                    </a:lnTo>
                    <a:lnTo>
                      <a:pt x="493" y="411"/>
                    </a:lnTo>
                    <a:lnTo>
                      <a:pt x="474" y="411"/>
                    </a:lnTo>
                    <a:lnTo>
                      <a:pt x="456" y="411"/>
                    </a:lnTo>
                    <a:lnTo>
                      <a:pt x="438" y="411"/>
                    </a:lnTo>
                    <a:lnTo>
                      <a:pt x="419" y="430"/>
                    </a:lnTo>
                    <a:lnTo>
                      <a:pt x="407" y="448"/>
                    </a:lnTo>
                    <a:lnTo>
                      <a:pt x="399" y="468"/>
                    </a:lnTo>
                    <a:lnTo>
                      <a:pt x="387" y="487"/>
                    </a:lnTo>
                    <a:lnTo>
                      <a:pt x="381" y="505"/>
                    </a:lnTo>
                    <a:lnTo>
                      <a:pt x="362" y="511"/>
                    </a:lnTo>
                    <a:lnTo>
                      <a:pt x="344" y="511"/>
                    </a:lnTo>
                    <a:lnTo>
                      <a:pt x="326" y="505"/>
                    </a:lnTo>
                    <a:lnTo>
                      <a:pt x="313" y="523"/>
                    </a:lnTo>
                    <a:lnTo>
                      <a:pt x="293" y="536"/>
                    </a:lnTo>
                    <a:lnTo>
                      <a:pt x="281" y="560"/>
                    </a:lnTo>
                    <a:lnTo>
                      <a:pt x="269" y="580"/>
                    </a:lnTo>
                    <a:lnTo>
                      <a:pt x="244" y="580"/>
                    </a:lnTo>
                    <a:lnTo>
                      <a:pt x="226" y="580"/>
                    </a:lnTo>
                    <a:lnTo>
                      <a:pt x="207" y="566"/>
                    </a:lnTo>
                    <a:lnTo>
                      <a:pt x="188" y="566"/>
                    </a:lnTo>
                    <a:lnTo>
                      <a:pt x="169" y="580"/>
                    </a:lnTo>
                    <a:lnTo>
                      <a:pt x="169" y="605"/>
                    </a:lnTo>
                    <a:lnTo>
                      <a:pt x="169" y="623"/>
                    </a:lnTo>
                    <a:lnTo>
                      <a:pt x="163" y="642"/>
                    </a:lnTo>
                    <a:lnTo>
                      <a:pt x="151" y="660"/>
                    </a:lnTo>
                    <a:lnTo>
                      <a:pt x="132" y="660"/>
                    </a:lnTo>
                    <a:lnTo>
                      <a:pt x="114" y="660"/>
                    </a:lnTo>
                    <a:lnTo>
                      <a:pt x="94" y="654"/>
                    </a:lnTo>
                    <a:lnTo>
                      <a:pt x="76" y="648"/>
                    </a:lnTo>
                    <a:lnTo>
                      <a:pt x="57" y="648"/>
                    </a:lnTo>
                    <a:lnTo>
                      <a:pt x="33" y="648"/>
                    </a:lnTo>
                    <a:lnTo>
                      <a:pt x="14" y="660"/>
                    </a:lnTo>
                    <a:lnTo>
                      <a:pt x="0" y="680"/>
                    </a:lnTo>
                    <a:lnTo>
                      <a:pt x="0" y="698"/>
                    </a:lnTo>
                    <a:lnTo>
                      <a:pt x="0" y="717"/>
                    </a:lnTo>
                    <a:lnTo>
                      <a:pt x="8" y="735"/>
                    </a:lnTo>
                    <a:lnTo>
                      <a:pt x="33" y="754"/>
                    </a:lnTo>
                    <a:lnTo>
                      <a:pt x="51" y="760"/>
                    </a:lnTo>
                    <a:lnTo>
                      <a:pt x="63" y="780"/>
                    </a:lnTo>
                    <a:lnTo>
                      <a:pt x="57" y="798"/>
                    </a:lnTo>
                    <a:lnTo>
                      <a:pt x="45" y="816"/>
                    </a:lnTo>
                    <a:lnTo>
                      <a:pt x="33" y="835"/>
                    </a:lnTo>
                    <a:lnTo>
                      <a:pt x="33" y="853"/>
                    </a:lnTo>
                    <a:lnTo>
                      <a:pt x="33" y="872"/>
                    </a:lnTo>
                    <a:lnTo>
                      <a:pt x="51" y="885"/>
                    </a:lnTo>
                    <a:lnTo>
                      <a:pt x="69" y="898"/>
                    </a:lnTo>
                    <a:lnTo>
                      <a:pt x="88" y="910"/>
                    </a:lnTo>
                    <a:lnTo>
                      <a:pt x="108" y="922"/>
                    </a:lnTo>
                    <a:lnTo>
                      <a:pt x="114" y="947"/>
                    </a:lnTo>
                    <a:lnTo>
                      <a:pt x="100" y="965"/>
                    </a:lnTo>
                    <a:lnTo>
                      <a:pt x="88" y="991"/>
                    </a:lnTo>
                    <a:lnTo>
                      <a:pt x="82" y="1010"/>
                    </a:lnTo>
                    <a:lnTo>
                      <a:pt x="82" y="1034"/>
                    </a:lnTo>
                    <a:lnTo>
                      <a:pt x="94" y="1053"/>
                    </a:lnTo>
                    <a:lnTo>
                      <a:pt x="114" y="1053"/>
                    </a:lnTo>
                    <a:lnTo>
                      <a:pt x="132" y="1059"/>
                    </a:lnTo>
                    <a:lnTo>
                      <a:pt x="151" y="1065"/>
                    </a:lnTo>
                    <a:lnTo>
                      <a:pt x="169" y="1077"/>
                    </a:lnTo>
                    <a:lnTo>
                      <a:pt x="207" y="1083"/>
                    </a:lnTo>
                    <a:lnTo>
                      <a:pt x="232" y="1103"/>
                    </a:lnTo>
                    <a:lnTo>
                      <a:pt x="238" y="1122"/>
                    </a:lnTo>
                    <a:lnTo>
                      <a:pt x="232" y="1140"/>
                    </a:lnTo>
                    <a:lnTo>
                      <a:pt x="226" y="1159"/>
                    </a:lnTo>
                    <a:lnTo>
                      <a:pt x="220" y="1177"/>
                    </a:lnTo>
                    <a:lnTo>
                      <a:pt x="207" y="1197"/>
                    </a:lnTo>
                    <a:lnTo>
                      <a:pt x="207" y="1215"/>
                    </a:lnTo>
                    <a:lnTo>
                      <a:pt x="214" y="1234"/>
                    </a:lnTo>
                    <a:lnTo>
                      <a:pt x="238" y="1258"/>
                    </a:lnTo>
                    <a:lnTo>
                      <a:pt x="250" y="1277"/>
                    </a:lnTo>
                    <a:lnTo>
                      <a:pt x="263" y="1297"/>
                    </a:lnTo>
                    <a:lnTo>
                      <a:pt x="263" y="1315"/>
                    </a:lnTo>
                    <a:lnTo>
                      <a:pt x="257" y="1340"/>
                    </a:lnTo>
                    <a:lnTo>
                      <a:pt x="250" y="1364"/>
                    </a:lnTo>
                    <a:lnTo>
                      <a:pt x="244" y="1383"/>
                    </a:lnTo>
                    <a:lnTo>
                      <a:pt x="244" y="1403"/>
                    </a:lnTo>
                    <a:lnTo>
                      <a:pt x="257" y="1427"/>
                    </a:lnTo>
                    <a:lnTo>
                      <a:pt x="275" y="1439"/>
                    </a:lnTo>
                    <a:lnTo>
                      <a:pt x="300" y="1452"/>
                    </a:lnTo>
                    <a:lnTo>
                      <a:pt x="350" y="1464"/>
                    </a:lnTo>
                    <a:lnTo>
                      <a:pt x="369" y="1470"/>
                    </a:lnTo>
                    <a:lnTo>
                      <a:pt x="350" y="1488"/>
                    </a:lnTo>
                    <a:lnTo>
                      <a:pt x="332" y="1508"/>
                    </a:lnTo>
                    <a:lnTo>
                      <a:pt x="307" y="1533"/>
                    </a:lnTo>
                    <a:lnTo>
                      <a:pt x="293" y="1558"/>
                    </a:lnTo>
                    <a:lnTo>
                      <a:pt x="293" y="1582"/>
                    </a:lnTo>
                    <a:lnTo>
                      <a:pt x="338" y="1608"/>
                    </a:lnTo>
                    <a:lnTo>
                      <a:pt x="375" y="1645"/>
                    </a:lnTo>
                    <a:lnTo>
                      <a:pt x="393" y="1657"/>
                    </a:lnTo>
                    <a:lnTo>
                      <a:pt x="407" y="1676"/>
                    </a:lnTo>
                    <a:lnTo>
                      <a:pt x="413" y="1694"/>
                    </a:lnTo>
                    <a:lnTo>
                      <a:pt x="399" y="1714"/>
                    </a:lnTo>
                    <a:lnTo>
                      <a:pt x="387" y="1739"/>
                    </a:lnTo>
                    <a:lnTo>
                      <a:pt x="381" y="1763"/>
                    </a:lnTo>
                    <a:lnTo>
                      <a:pt x="381" y="1782"/>
                    </a:lnTo>
                    <a:lnTo>
                      <a:pt x="399" y="1800"/>
                    </a:lnTo>
                    <a:lnTo>
                      <a:pt x="419" y="1806"/>
                    </a:lnTo>
                    <a:lnTo>
                      <a:pt x="438" y="1820"/>
                    </a:lnTo>
                    <a:lnTo>
                      <a:pt x="450" y="1838"/>
                    </a:lnTo>
                    <a:lnTo>
                      <a:pt x="444" y="1857"/>
                    </a:lnTo>
                    <a:lnTo>
                      <a:pt x="438" y="1875"/>
                    </a:lnTo>
                    <a:lnTo>
                      <a:pt x="431" y="1894"/>
                    </a:lnTo>
                    <a:lnTo>
                      <a:pt x="431" y="1912"/>
                    </a:lnTo>
                    <a:lnTo>
                      <a:pt x="431" y="1938"/>
                    </a:lnTo>
                    <a:lnTo>
                      <a:pt x="431" y="1963"/>
                    </a:lnTo>
                    <a:lnTo>
                      <a:pt x="444" y="1981"/>
                    </a:lnTo>
                    <a:lnTo>
                      <a:pt x="456" y="1999"/>
                    </a:lnTo>
                    <a:lnTo>
                      <a:pt x="474" y="2006"/>
                    </a:lnTo>
                    <a:lnTo>
                      <a:pt x="493" y="1999"/>
                    </a:lnTo>
                    <a:lnTo>
                      <a:pt x="513" y="1999"/>
                    </a:lnTo>
                    <a:lnTo>
                      <a:pt x="531" y="1999"/>
                    </a:lnTo>
                    <a:lnTo>
                      <a:pt x="550" y="2012"/>
                    </a:lnTo>
                    <a:lnTo>
                      <a:pt x="562" y="2038"/>
                    </a:lnTo>
                    <a:lnTo>
                      <a:pt x="568" y="2062"/>
                    </a:lnTo>
                    <a:lnTo>
                      <a:pt x="586" y="2068"/>
                    </a:lnTo>
                    <a:lnTo>
                      <a:pt x="606" y="2068"/>
                    </a:lnTo>
                    <a:lnTo>
                      <a:pt x="625" y="2068"/>
                    </a:lnTo>
                    <a:lnTo>
                      <a:pt x="643" y="2068"/>
                    </a:lnTo>
                    <a:lnTo>
                      <a:pt x="662" y="2062"/>
                    </a:lnTo>
                    <a:lnTo>
                      <a:pt x="668" y="2044"/>
                    </a:lnTo>
                    <a:lnTo>
                      <a:pt x="692" y="2032"/>
                    </a:lnTo>
                    <a:lnTo>
                      <a:pt x="712" y="2012"/>
                    </a:lnTo>
                    <a:lnTo>
                      <a:pt x="718" y="1987"/>
                    </a:lnTo>
                    <a:lnTo>
                      <a:pt x="718" y="1969"/>
                    </a:lnTo>
                    <a:lnTo>
                      <a:pt x="725" y="1950"/>
                    </a:lnTo>
                    <a:lnTo>
                      <a:pt x="731" y="1932"/>
                    </a:lnTo>
                    <a:lnTo>
                      <a:pt x="755" y="1912"/>
                    </a:lnTo>
                    <a:lnTo>
                      <a:pt x="774" y="1906"/>
                    </a:lnTo>
                    <a:lnTo>
                      <a:pt x="792" y="1920"/>
                    </a:lnTo>
                    <a:lnTo>
                      <a:pt x="806" y="1938"/>
                    </a:lnTo>
                    <a:lnTo>
                      <a:pt x="824" y="1938"/>
                    </a:lnTo>
                    <a:lnTo>
                      <a:pt x="843" y="1926"/>
                    </a:lnTo>
                    <a:lnTo>
                      <a:pt x="855" y="1906"/>
                    </a:lnTo>
                    <a:lnTo>
                      <a:pt x="855" y="1887"/>
                    </a:lnTo>
                    <a:lnTo>
                      <a:pt x="849" y="1869"/>
                    </a:lnTo>
                    <a:lnTo>
                      <a:pt x="849" y="1851"/>
                    </a:lnTo>
                    <a:lnTo>
                      <a:pt x="1441" y="1458"/>
                    </a:lnTo>
                    <a:lnTo>
                      <a:pt x="1472" y="1502"/>
                    </a:lnTo>
                    <a:lnTo>
                      <a:pt x="1490" y="1508"/>
                    </a:lnTo>
                    <a:lnTo>
                      <a:pt x="1510" y="1508"/>
                    </a:lnTo>
                    <a:lnTo>
                      <a:pt x="1516" y="1488"/>
                    </a:lnTo>
                    <a:lnTo>
                      <a:pt x="1522" y="1470"/>
                    </a:lnTo>
                    <a:lnTo>
                      <a:pt x="1541" y="1458"/>
                    </a:lnTo>
                    <a:lnTo>
                      <a:pt x="1565" y="1446"/>
                    </a:lnTo>
                    <a:lnTo>
                      <a:pt x="1584" y="1446"/>
                    </a:lnTo>
                    <a:lnTo>
                      <a:pt x="1602" y="1446"/>
                    </a:lnTo>
                    <a:lnTo>
                      <a:pt x="1622" y="1439"/>
                    </a:lnTo>
                    <a:lnTo>
                      <a:pt x="1640" y="1421"/>
                    </a:lnTo>
                    <a:lnTo>
                      <a:pt x="1634" y="1403"/>
                    </a:lnTo>
                    <a:lnTo>
                      <a:pt x="1634" y="1383"/>
                    </a:lnTo>
                    <a:lnTo>
                      <a:pt x="1659" y="1370"/>
                    </a:lnTo>
                    <a:lnTo>
                      <a:pt x="1677" y="1370"/>
                    </a:lnTo>
                    <a:lnTo>
                      <a:pt x="1696" y="1370"/>
                    </a:lnTo>
                    <a:lnTo>
                      <a:pt x="1708" y="1352"/>
                    </a:lnTo>
                    <a:lnTo>
                      <a:pt x="1708" y="1334"/>
                    </a:lnTo>
                    <a:lnTo>
                      <a:pt x="1708" y="1315"/>
                    </a:lnTo>
                    <a:lnTo>
                      <a:pt x="1708" y="1297"/>
                    </a:lnTo>
                    <a:lnTo>
                      <a:pt x="1708" y="1271"/>
                    </a:lnTo>
                    <a:lnTo>
                      <a:pt x="1702" y="1252"/>
                    </a:lnTo>
                    <a:lnTo>
                      <a:pt x="1683" y="1234"/>
                    </a:lnTo>
                    <a:lnTo>
                      <a:pt x="1659" y="1222"/>
                    </a:lnTo>
                    <a:lnTo>
                      <a:pt x="1640" y="1209"/>
                    </a:lnTo>
                    <a:lnTo>
                      <a:pt x="1628" y="1191"/>
                    </a:lnTo>
                    <a:lnTo>
                      <a:pt x="1628" y="1171"/>
                    </a:lnTo>
                    <a:lnTo>
                      <a:pt x="1628" y="1152"/>
                    </a:lnTo>
                    <a:lnTo>
                      <a:pt x="1640" y="1134"/>
                    </a:lnTo>
                    <a:lnTo>
                      <a:pt x="1640" y="1109"/>
                    </a:lnTo>
                    <a:lnTo>
                      <a:pt x="1628" y="1091"/>
                    </a:lnTo>
                    <a:lnTo>
                      <a:pt x="1610" y="1077"/>
                    </a:lnTo>
                    <a:lnTo>
                      <a:pt x="1590" y="1071"/>
                    </a:lnTo>
                    <a:lnTo>
                      <a:pt x="1571" y="1065"/>
                    </a:lnTo>
                    <a:lnTo>
                      <a:pt x="1565" y="1047"/>
                    </a:lnTo>
                    <a:lnTo>
                      <a:pt x="1565" y="1028"/>
                    </a:lnTo>
                    <a:lnTo>
                      <a:pt x="1571" y="1010"/>
                    </a:lnTo>
                    <a:lnTo>
                      <a:pt x="1565" y="991"/>
                    </a:lnTo>
                    <a:lnTo>
                      <a:pt x="1565" y="953"/>
                    </a:lnTo>
                    <a:lnTo>
                      <a:pt x="1559" y="928"/>
                    </a:lnTo>
                    <a:lnTo>
                      <a:pt x="1541" y="922"/>
                    </a:lnTo>
                    <a:lnTo>
                      <a:pt x="1522" y="916"/>
                    </a:lnTo>
                    <a:lnTo>
                      <a:pt x="1502" y="904"/>
                    </a:lnTo>
                    <a:lnTo>
                      <a:pt x="1496" y="885"/>
                    </a:lnTo>
                    <a:lnTo>
                      <a:pt x="1496" y="866"/>
                    </a:lnTo>
                    <a:lnTo>
                      <a:pt x="1502" y="847"/>
                    </a:lnTo>
                    <a:lnTo>
                      <a:pt x="1516" y="829"/>
                    </a:lnTo>
                    <a:lnTo>
                      <a:pt x="1516" y="804"/>
                    </a:lnTo>
                    <a:lnTo>
                      <a:pt x="1516" y="786"/>
                    </a:lnTo>
                    <a:lnTo>
                      <a:pt x="1496" y="766"/>
                    </a:lnTo>
                    <a:lnTo>
                      <a:pt x="1478" y="754"/>
                    </a:lnTo>
                    <a:lnTo>
                      <a:pt x="1453" y="735"/>
                    </a:lnTo>
                    <a:lnTo>
                      <a:pt x="1435" y="729"/>
                    </a:lnTo>
                    <a:lnTo>
                      <a:pt x="1416" y="711"/>
                    </a:lnTo>
                    <a:lnTo>
                      <a:pt x="1410" y="692"/>
                    </a:lnTo>
                    <a:lnTo>
                      <a:pt x="1416" y="674"/>
                    </a:lnTo>
                    <a:lnTo>
                      <a:pt x="1423" y="654"/>
                    </a:lnTo>
                    <a:lnTo>
                      <a:pt x="1423" y="635"/>
                    </a:lnTo>
                    <a:lnTo>
                      <a:pt x="1429" y="617"/>
                    </a:lnTo>
                    <a:lnTo>
                      <a:pt x="1429" y="599"/>
                    </a:lnTo>
                    <a:lnTo>
                      <a:pt x="1423" y="580"/>
                    </a:lnTo>
                    <a:lnTo>
                      <a:pt x="1423" y="560"/>
                    </a:lnTo>
                    <a:lnTo>
                      <a:pt x="1397" y="542"/>
                    </a:lnTo>
                    <a:lnTo>
                      <a:pt x="1378" y="530"/>
                    </a:lnTo>
                    <a:lnTo>
                      <a:pt x="1360" y="523"/>
                    </a:lnTo>
                    <a:lnTo>
                      <a:pt x="1360" y="505"/>
                    </a:lnTo>
                    <a:lnTo>
                      <a:pt x="1360" y="487"/>
                    </a:lnTo>
                    <a:lnTo>
                      <a:pt x="1360" y="468"/>
                    </a:lnTo>
                    <a:lnTo>
                      <a:pt x="1360" y="448"/>
                    </a:lnTo>
                    <a:lnTo>
                      <a:pt x="1366" y="424"/>
                    </a:lnTo>
                    <a:lnTo>
                      <a:pt x="1360" y="405"/>
                    </a:lnTo>
                    <a:lnTo>
                      <a:pt x="1347" y="387"/>
                    </a:lnTo>
                    <a:lnTo>
                      <a:pt x="1329" y="375"/>
                    </a:lnTo>
                    <a:lnTo>
                      <a:pt x="1311" y="368"/>
                    </a:lnTo>
                    <a:lnTo>
                      <a:pt x="1311" y="348"/>
                    </a:lnTo>
                    <a:lnTo>
                      <a:pt x="1311" y="330"/>
                    </a:lnTo>
                    <a:lnTo>
                      <a:pt x="1317" y="312"/>
                    </a:lnTo>
                    <a:lnTo>
                      <a:pt x="1323" y="293"/>
                    </a:lnTo>
                    <a:lnTo>
                      <a:pt x="1323" y="275"/>
                    </a:lnTo>
                    <a:lnTo>
                      <a:pt x="1323" y="255"/>
                    </a:lnTo>
                    <a:lnTo>
                      <a:pt x="1317" y="236"/>
                    </a:lnTo>
                    <a:lnTo>
                      <a:pt x="1297" y="224"/>
                    </a:lnTo>
                    <a:lnTo>
                      <a:pt x="1278" y="206"/>
                    </a:lnTo>
                    <a:lnTo>
                      <a:pt x="1260" y="193"/>
                    </a:lnTo>
                    <a:lnTo>
                      <a:pt x="1272" y="169"/>
                    </a:lnTo>
                    <a:lnTo>
                      <a:pt x="1272" y="149"/>
                    </a:lnTo>
                    <a:lnTo>
                      <a:pt x="1272" y="131"/>
                    </a:lnTo>
                    <a:lnTo>
                      <a:pt x="1278" y="112"/>
                    </a:lnTo>
                    <a:lnTo>
                      <a:pt x="1291" y="94"/>
                    </a:lnTo>
                    <a:lnTo>
                      <a:pt x="1291" y="69"/>
                    </a:lnTo>
                    <a:lnTo>
                      <a:pt x="1285" y="49"/>
                    </a:lnTo>
                    <a:lnTo>
                      <a:pt x="1278" y="31"/>
                    </a:lnTo>
                    <a:lnTo>
                      <a:pt x="1266" y="12"/>
                    </a:lnTo>
                    <a:lnTo>
                      <a:pt x="1248" y="6"/>
                    </a:lnTo>
                    <a:lnTo>
                      <a:pt x="1229" y="0"/>
                    </a:lnTo>
                    <a:lnTo>
                      <a:pt x="1211" y="0"/>
                    </a:lnTo>
                    <a:lnTo>
                      <a:pt x="1191" y="12"/>
                    </a:lnTo>
                    <a:lnTo>
                      <a:pt x="1173" y="25"/>
                    </a:lnTo>
                    <a:lnTo>
                      <a:pt x="1179" y="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045" name="Freeform 14"/>
              <p:cNvSpPr>
                <a:spLocks/>
              </p:cNvSpPr>
              <p:nvPr/>
            </p:nvSpPr>
            <p:spPr bwMode="auto">
              <a:xfrm>
                <a:off x="7167" y="1414"/>
                <a:ext cx="588" cy="735"/>
              </a:xfrm>
              <a:custGeom>
                <a:avLst/>
                <a:gdLst>
                  <a:gd name="T0" fmla="*/ 0 w 1177"/>
                  <a:gd name="T1" fmla="*/ 0 h 1470"/>
                  <a:gd name="T2" fmla="*/ 0 w 1177"/>
                  <a:gd name="T3" fmla="*/ 1 h 1470"/>
                  <a:gd name="T4" fmla="*/ 0 w 1177"/>
                  <a:gd name="T5" fmla="*/ 1 h 1470"/>
                  <a:gd name="T6" fmla="*/ 0 w 1177"/>
                  <a:gd name="T7" fmla="*/ 1 h 1470"/>
                  <a:gd name="T8" fmla="*/ 0 w 1177"/>
                  <a:gd name="T9" fmla="*/ 1 h 1470"/>
                  <a:gd name="T10" fmla="*/ 0 w 1177"/>
                  <a:gd name="T11" fmla="*/ 1 h 1470"/>
                  <a:gd name="T12" fmla="*/ 0 w 1177"/>
                  <a:gd name="T13" fmla="*/ 1 h 1470"/>
                  <a:gd name="T14" fmla="*/ 0 w 1177"/>
                  <a:gd name="T15" fmla="*/ 1 h 1470"/>
                  <a:gd name="T16" fmla="*/ 0 w 1177"/>
                  <a:gd name="T17" fmla="*/ 1 h 1470"/>
                  <a:gd name="T18" fmla="*/ 0 w 1177"/>
                  <a:gd name="T19" fmla="*/ 1 h 1470"/>
                  <a:gd name="T20" fmla="*/ 0 w 1177"/>
                  <a:gd name="T21" fmla="*/ 1 h 1470"/>
                  <a:gd name="T22" fmla="*/ 0 w 1177"/>
                  <a:gd name="T23" fmla="*/ 1 h 1470"/>
                  <a:gd name="T24" fmla="*/ 0 w 1177"/>
                  <a:gd name="T25" fmla="*/ 1 h 1470"/>
                  <a:gd name="T26" fmla="*/ 0 w 1177"/>
                  <a:gd name="T27" fmla="*/ 1 h 1470"/>
                  <a:gd name="T28" fmla="*/ 0 w 1177"/>
                  <a:gd name="T29" fmla="*/ 1 h 1470"/>
                  <a:gd name="T30" fmla="*/ 0 w 1177"/>
                  <a:gd name="T31" fmla="*/ 1 h 1470"/>
                  <a:gd name="T32" fmla="*/ 0 w 1177"/>
                  <a:gd name="T33" fmla="*/ 1 h 1470"/>
                  <a:gd name="T34" fmla="*/ 0 w 1177"/>
                  <a:gd name="T35" fmla="*/ 1 h 1470"/>
                  <a:gd name="T36" fmla="*/ 0 w 1177"/>
                  <a:gd name="T37" fmla="*/ 1 h 1470"/>
                  <a:gd name="T38" fmla="*/ 0 w 1177"/>
                  <a:gd name="T39" fmla="*/ 1 h 1470"/>
                  <a:gd name="T40" fmla="*/ 0 w 1177"/>
                  <a:gd name="T41" fmla="*/ 1 h 1470"/>
                  <a:gd name="T42" fmla="*/ 0 w 1177"/>
                  <a:gd name="T43" fmla="*/ 1 h 1470"/>
                  <a:gd name="T44" fmla="*/ 0 w 1177"/>
                  <a:gd name="T45" fmla="*/ 1 h 1470"/>
                  <a:gd name="T46" fmla="*/ 0 w 1177"/>
                  <a:gd name="T47" fmla="*/ 1 h 1470"/>
                  <a:gd name="T48" fmla="*/ 0 w 1177"/>
                  <a:gd name="T49" fmla="*/ 1 h 1470"/>
                  <a:gd name="T50" fmla="*/ 0 w 1177"/>
                  <a:gd name="T51" fmla="*/ 1 h 1470"/>
                  <a:gd name="T52" fmla="*/ 0 w 1177"/>
                  <a:gd name="T53" fmla="*/ 1 h 1470"/>
                  <a:gd name="T54" fmla="*/ 0 w 1177"/>
                  <a:gd name="T55" fmla="*/ 1 h 1470"/>
                  <a:gd name="T56" fmla="*/ 0 w 1177"/>
                  <a:gd name="T57" fmla="*/ 1 h 1470"/>
                  <a:gd name="T58" fmla="*/ 0 w 1177"/>
                  <a:gd name="T59" fmla="*/ 1 h 1470"/>
                  <a:gd name="T60" fmla="*/ 0 w 1177"/>
                  <a:gd name="T61" fmla="*/ 1 h 1470"/>
                  <a:gd name="T62" fmla="*/ 0 w 1177"/>
                  <a:gd name="T63" fmla="*/ 1 h 1470"/>
                  <a:gd name="T64" fmla="*/ 0 w 1177"/>
                  <a:gd name="T65" fmla="*/ 1 h 1470"/>
                  <a:gd name="T66" fmla="*/ 0 w 1177"/>
                  <a:gd name="T67" fmla="*/ 1 h 1470"/>
                  <a:gd name="T68" fmla="*/ 0 w 1177"/>
                  <a:gd name="T69" fmla="*/ 0 h 14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77"/>
                  <a:gd name="T106" fmla="*/ 0 h 1470"/>
                  <a:gd name="T107" fmla="*/ 1177 w 1177"/>
                  <a:gd name="T108" fmla="*/ 1470 h 147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77" h="1470">
                    <a:moveTo>
                      <a:pt x="861" y="0"/>
                    </a:moveTo>
                    <a:lnTo>
                      <a:pt x="947" y="312"/>
                    </a:lnTo>
                    <a:lnTo>
                      <a:pt x="1016" y="523"/>
                    </a:lnTo>
                    <a:lnTo>
                      <a:pt x="1103" y="754"/>
                    </a:lnTo>
                    <a:lnTo>
                      <a:pt x="1177" y="941"/>
                    </a:lnTo>
                    <a:lnTo>
                      <a:pt x="1158" y="959"/>
                    </a:lnTo>
                    <a:lnTo>
                      <a:pt x="922" y="1116"/>
                    </a:lnTo>
                    <a:lnTo>
                      <a:pt x="623" y="1295"/>
                    </a:lnTo>
                    <a:lnTo>
                      <a:pt x="368" y="1446"/>
                    </a:lnTo>
                    <a:lnTo>
                      <a:pt x="325" y="1470"/>
                    </a:lnTo>
                    <a:lnTo>
                      <a:pt x="305" y="1458"/>
                    </a:lnTo>
                    <a:lnTo>
                      <a:pt x="212" y="1102"/>
                    </a:lnTo>
                    <a:lnTo>
                      <a:pt x="94" y="766"/>
                    </a:lnTo>
                    <a:lnTo>
                      <a:pt x="0" y="523"/>
                    </a:lnTo>
                    <a:lnTo>
                      <a:pt x="0" y="493"/>
                    </a:lnTo>
                    <a:lnTo>
                      <a:pt x="387" y="275"/>
                    </a:lnTo>
                    <a:lnTo>
                      <a:pt x="655" y="112"/>
                    </a:lnTo>
                    <a:lnTo>
                      <a:pt x="822" y="19"/>
                    </a:lnTo>
                    <a:lnTo>
                      <a:pt x="835" y="57"/>
                    </a:lnTo>
                    <a:lnTo>
                      <a:pt x="586" y="200"/>
                    </a:lnTo>
                    <a:lnTo>
                      <a:pt x="244" y="399"/>
                    </a:lnTo>
                    <a:lnTo>
                      <a:pt x="38" y="517"/>
                    </a:lnTo>
                    <a:lnTo>
                      <a:pt x="132" y="754"/>
                    </a:lnTo>
                    <a:lnTo>
                      <a:pt x="244" y="1053"/>
                    </a:lnTo>
                    <a:lnTo>
                      <a:pt x="299" y="1234"/>
                    </a:lnTo>
                    <a:lnTo>
                      <a:pt x="338" y="1401"/>
                    </a:lnTo>
                    <a:lnTo>
                      <a:pt x="704" y="1195"/>
                    </a:lnTo>
                    <a:lnTo>
                      <a:pt x="1016" y="1004"/>
                    </a:lnTo>
                    <a:lnTo>
                      <a:pt x="1116" y="929"/>
                    </a:lnTo>
                    <a:lnTo>
                      <a:pt x="1034" y="717"/>
                    </a:lnTo>
                    <a:lnTo>
                      <a:pt x="947" y="480"/>
                    </a:lnTo>
                    <a:lnTo>
                      <a:pt x="879" y="255"/>
                    </a:lnTo>
                    <a:lnTo>
                      <a:pt x="829" y="63"/>
                    </a:lnTo>
                    <a:lnTo>
                      <a:pt x="822" y="25"/>
                    </a:lnTo>
                    <a:lnTo>
                      <a:pt x="861"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046" name="Freeform 15"/>
              <p:cNvSpPr>
                <a:spLocks/>
              </p:cNvSpPr>
              <p:nvPr/>
            </p:nvSpPr>
            <p:spPr bwMode="auto">
              <a:xfrm>
                <a:off x="7459" y="2030"/>
                <a:ext cx="321" cy="231"/>
              </a:xfrm>
              <a:custGeom>
                <a:avLst/>
                <a:gdLst>
                  <a:gd name="T0" fmla="*/ 0 w 643"/>
                  <a:gd name="T1" fmla="*/ 0 h 462"/>
                  <a:gd name="T2" fmla="*/ 0 w 643"/>
                  <a:gd name="T3" fmla="*/ 1 h 462"/>
                  <a:gd name="T4" fmla="*/ 0 w 643"/>
                  <a:gd name="T5" fmla="*/ 1 h 462"/>
                  <a:gd name="T6" fmla="*/ 0 w 643"/>
                  <a:gd name="T7" fmla="*/ 1 h 462"/>
                  <a:gd name="T8" fmla="*/ 0 w 643"/>
                  <a:gd name="T9" fmla="*/ 1 h 462"/>
                  <a:gd name="T10" fmla="*/ 0 w 643"/>
                  <a:gd name="T11" fmla="*/ 1 h 462"/>
                  <a:gd name="T12" fmla="*/ 0 w 643"/>
                  <a:gd name="T13" fmla="*/ 0 h 462"/>
                  <a:gd name="T14" fmla="*/ 0 60000 65536"/>
                  <a:gd name="T15" fmla="*/ 0 60000 65536"/>
                  <a:gd name="T16" fmla="*/ 0 60000 65536"/>
                  <a:gd name="T17" fmla="*/ 0 60000 65536"/>
                  <a:gd name="T18" fmla="*/ 0 60000 65536"/>
                  <a:gd name="T19" fmla="*/ 0 60000 65536"/>
                  <a:gd name="T20" fmla="*/ 0 60000 65536"/>
                  <a:gd name="T21" fmla="*/ 0 w 643"/>
                  <a:gd name="T22" fmla="*/ 0 h 462"/>
                  <a:gd name="T23" fmla="*/ 643 w 643"/>
                  <a:gd name="T24" fmla="*/ 462 h 46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3" h="462">
                    <a:moveTo>
                      <a:pt x="624" y="0"/>
                    </a:moveTo>
                    <a:lnTo>
                      <a:pt x="643" y="55"/>
                    </a:lnTo>
                    <a:lnTo>
                      <a:pt x="26" y="462"/>
                    </a:lnTo>
                    <a:lnTo>
                      <a:pt x="0" y="399"/>
                    </a:lnTo>
                    <a:lnTo>
                      <a:pt x="50" y="399"/>
                    </a:lnTo>
                    <a:lnTo>
                      <a:pt x="593" y="43"/>
                    </a:lnTo>
                    <a:lnTo>
                      <a:pt x="624"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047" name="Freeform 16"/>
              <p:cNvSpPr>
                <a:spLocks/>
              </p:cNvSpPr>
              <p:nvPr/>
            </p:nvSpPr>
            <p:spPr bwMode="auto">
              <a:xfrm>
                <a:off x="7597" y="2136"/>
                <a:ext cx="215" cy="368"/>
              </a:xfrm>
              <a:custGeom>
                <a:avLst/>
                <a:gdLst>
                  <a:gd name="T0" fmla="*/ 1 w 429"/>
                  <a:gd name="T1" fmla="*/ 0 h 735"/>
                  <a:gd name="T2" fmla="*/ 1 w 429"/>
                  <a:gd name="T3" fmla="*/ 1 h 735"/>
                  <a:gd name="T4" fmla="*/ 1 w 429"/>
                  <a:gd name="T5" fmla="*/ 1 h 735"/>
                  <a:gd name="T6" fmla="*/ 1 w 429"/>
                  <a:gd name="T7" fmla="*/ 1 h 735"/>
                  <a:gd name="T8" fmla="*/ 0 w 429"/>
                  <a:gd name="T9" fmla="*/ 1 h 735"/>
                  <a:gd name="T10" fmla="*/ 1 w 429"/>
                  <a:gd name="T11" fmla="*/ 1 h 735"/>
                  <a:gd name="T12" fmla="*/ 1 w 429"/>
                  <a:gd name="T13" fmla="*/ 1 h 735"/>
                  <a:gd name="T14" fmla="*/ 1 w 429"/>
                  <a:gd name="T15" fmla="*/ 1 h 735"/>
                  <a:gd name="T16" fmla="*/ 1 w 429"/>
                  <a:gd name="T17" fmla="*/ 1 h 735"/>
                  <a:gd name="T18" fmla="*/ 1 w 429"/>
                  <a:gd name="T19" fmla="*/ 1 h 735"/>
                  <a:gd name="T20" fmla="*/ 1 w 429"/>
                  <a:gd name="T21" fmla="*/ 1 h 735"/>
                  <a:gd name="T22" fmla="*/ 1 w 429"/>
                  <a:gd name="T23" fmla="*/ 0 h 7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429"/>
                  <a:gd name="T37" fmla="*/ 0 h 735"/>
                  <a:gd name="T38" fmla="*/ 429 w 429"/>
                  <a:gd name="T39" fmla="*/ 735 h 73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429" h="735">
                    <a:moveTo>
                      <a:pt x="130" y="0"/>
                    </a:moveTo>
                    <a:lnTo>
                      <a:pt x="429" y="653"/>
                    </a:lnTo>
                    <a:lnTo>
                      <a:pt x="373" y="727"/>
                    </a:lnTo>
                    <a:lnTo>
                      <a:pt x="274" y="735"/>
                    </a:lnTo>
                    <a:lnTo>
                      <a:pt x="0" y="67"/>
                    </a:lnTo>
                    <a:lnTo>
                      <a:pt x="31" y="43"/>
                    </a:lnTo>
                    <a:lnTo>
                      <a:pt x="299" y="684"/>
                    </a:lnTo>
                    <a:lnTo>
                      <a:pt x="336" y="684"/>
                    </a:lnTo>
                    <a:lnTo>
                      <a:pt x="360" y="684"/>
                    </a:lnTo>
                    <a:lnTo>
                      <a:pt x="393" y="647"/>
                    </a:lnTo>
                    <a:lnTo>
                      <a:pt x="100" y="18"/>
                    </a:lnTo>
                    <a:lnTo>
                      <a:pt x="13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048" name="Freeform 17"/>
              <p:cNvSpPr>
                <a:spLocks/>
              </p:cNvSpPr>
              <p:nvPr/>
            </p:nvSpPr>
            <p:spPr bwMode="auto">
              <a:xfrm>
                <a:off x="7382" y="2211"/>
                <a:ext cx="127" cy="424"/>
              </a:xfrm>
              <a:custGeom>
                <a:avLst/>
                <a:gdLst>
                  <a:gd name="T0" fmla="*/ 0 w 255"/>
                  <a:gd name="T1" fmla="*/ 1 h 847"/>
                  <a:gd name="T2" fmla="*/ 0 w 255"/>
                  <a:gd name="T3" fmla="*/ 1 h 847"/>
                  <a:gd name="T4" fmla="*/ 0 w 255"/>
                  <a:gd name="T5" fmla="*/ 1 h 847"/>
                  <a:gd name="T6" fmla="*/ 0 w 255"/>
                  <a:gd name="T7" fmla="*/ 1 h 847"/>
                  <a:gd name="T8" fmla="*/ 0 w 255"/>
                  <a:gd name="T9" fmla="*/ 1 h 847"/>
                  <a:gd name="T10" fmla="*/ 0 w 255"/>
                  <a:gd name="T11" fmla="*/ 1 h 847"/>
                  <a:gd name="T12" fmla="*/ 0 w 255"/>
                  <a:gd name="T13" fmla="*/ 1 h 847"/>
                  <a:gd name="T14" fmla="*/ 0 w 255"/>
                  <a:gd name="T15" fmla="*/ 1 h 847"/>
                  <a:gd name="T16" fmla="*/ 0 w 255"/>
                  <a:gd name="T17" fmla="*/ 1 h 847"/>
                  <a:gd name="T18" fmla="*/ 0 w 255"/>
                  <a:gd name="T19" fmla="*/ 1 h 847"/>
                  <a:gd name="T20" fmla="*/ 0 w 255"/>
                  <a:gd name="T21" fmla="*/ 0 h 847"/>
                  <a:gd name="T22" fmla="*/ 0 w 255"/>
                  <a:gd name="T23" fmla="*/ 1 h 84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5"/>
                  <a:gd name="T37" fmla="*/ 0 h 847"/>
                  <a:gd name="T38" fmla="*/ 255 w 255"/>
                  <a:gd name="T39" fmla="*/ 847 h 84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5" h="847">
                    <a:moveTo>
                      <a:pt x="125" y="31"/>
                    </a:moveTo>
                    <a:lnTo>
                      <a:pt x="255" y="784"/>
                    </a:lnTo>
                    <a:lnTo>
                      <a:pt x="218" y="841"/>
                    </a:lnTo>
                    <a:lnTo>
                      <a:pt x="137" y="847"/>
                    </a:lnTo>
                    <a:lnTo>
                      <a:pt x="75" y="829"/>
                    </a:lnTo>
                    <a:lnTo>
                      <a:pt x="0" y="63"/>
                    </a:lnTo>
                    <a:lnTo>
                      <a:pt x="25" y="18"/>
                    </a:lnTo>
                    <a:lnTo>
                      <a:pt x="106" y="798"/>
                    </a:lnTo>
                    <a:lnTo>
                      <a:pt x="149" y="810"/>
                    </a:lnTo>
                    <a:lnTo>
                      <a:pt x="206" y="798"/>
                    </a:lnTo>
                    <a:lnTo>
                      <a:pt x="82" y="0"/>
                    </a:lnTo>
                    <a:lnTo>
                      <a:pt x="125" y="3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049" name="Freeform 18"/>
              <p:cNvSpPr>
                <a:spLocks/>
              </p:cNvSpPr>
              <p:nvPr/>
            </p:nvSpPr>
            <p:spPr bwMode="auto">
              <a:xfrm>
                <a:off x="7114" y="1151"/>
                <a:ext cx="261" cy="446"/>
              </a:xfrm>
              <a:custGeom>
                <a:avLst/>
                <a:gdLst>
                  <a:gd name="T0" fmla="*/ 1 w 521"/>
                  <a:gd name="T1" fmla="*/ 0 h 892"/>
                  <a:gd name="T2" fmla="*/ 1 w 521"/>
                  <a:gd name="T3" fmla="*/ 1 h 892"/>
                  <a:gd name="T4" fmla="*/ 1 w 521"/>
                  <a:gd name="T5" fmla="*/ 1 h 892"/>
                  <a:gd name="T6" fmla="*/ 1 w 521"/>
                  <a:gd name="T7" fmla="*/ 1 h 892"/>
                  <a:gd name="T8" fmla="*/ 1 w 521"/>
                  <a:gd name="T9" fmla="*/ 1 h 892"/>
                  <a:gd name="T10" fmla="*/ 1 w 521"/>
                  <a:gd name="T11" fmla="*/ 1 h 892"/>
                  <a:gd name="T12" fmla="*/ 1 w 521"/>
                  <a:gd name="T13" fmla="*/ 1 h 892"/>
                  <a:gd name="T14" fmla="*/ 1 w 521"/>
                  <a:gd name="T15" fmla="*/ 1 h 892"/>
                  <a:gd name="T16" fmla="*/ 0 w 521"/>
                  <a:gd name="T17" fmla="*/ 1 h 892"/>
                  <a:gd name="T18" fmla="*/ 1 w 521"/>
                  <a:gd name="T19" fmla="*/ 1 h 892"/>
                  <a:gd name="T20" fmla="*/ 1 w 521"/>
                  <a:gd name="T21" fmla="*/ 0 h 89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1"/>
                  <a:gd name="T34" fmla="*/ 0 h 892"/>
                  <a:gd name="T35" fmla="*/ 521 w 521"/>
                  <a:gd name="T36" fmla="*/ 892 h 89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1" h="892">
                    <a:moveTo>
                      <a:pt x="185" y="0"/>
                    </a:moveTo>
                    <a:lnTo>
                      <a:pt x="521" y="607"/>
                    </a:lnTo>
                    <a:lnTo>
                      <a:pt x="448" y="637"/>
                    </a:lnTo>
                    <a:lnTo>
                      <a:pt x="218" y="145"/>
                    </a:lnTo>
                    <a:lnTo>
                      <a:pt x="285" y="712"/>
                    </a:lnTo>
                    <a:lnTo>
                      <a:pt x="211" y="749"/>
                    </a:lnTo>
                    <a:lnTo>
                      <a:pt x="173" y="201"/>
                    </a:lnTo>
                    <a:lnTo>
                      <a:pt x="67" y="861"/>
                    </a:lnTo>
                    <a:lnTo>
                      <a:pt x="0" y="892"/>
                    </a:lnTo>
                    <a:lnTo>
                      <a:pt x="142" y="20"/>
                    </a:lnTo>
                    <a:lnTo>
                      <a:pt x="18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050" name="Freeform 19"/>
              <p:cNvSpPr>
                <a:spLocks/>
              </p:cNvSpPr>
              <p:nvPr/>
            </p:nvSpPr>
            <p:spPr bwMode="auto">
              <a:xfrm>
                <a:off x="6973" y="1769"/>
                <a:ext cx="150" cy="610"/>
              </a:xfrm>
              <a:custGeom>
                <a:avLst/>
                <a:gdLst>
                  <a:gd name="T0" fmla="*/ 1 w 300"/>
                  <a:gd name="T1" fmla="*/ 0 h 1221"/>
                  <a:gd name="T2" fmla="*/ 1 w 300"/>
                  <a:gd name="T3" fmla="*/ 0 h 1221"/>
                  <a:gd name="T4" fmla="*/ 0 w 300"/>
                  <a:gd name="T5" fmla="*/ 0 h 1221"/>
                  <a:gd name="T6" fmla="*/ 1 w 300"/>
                  <a:gd name="T7" fmla="*/ 0 h 1221"/>
                  <a:gd name="T8" fmla="*/ 1 w 300"/>
                  <a:gd name="T9" fmla="*/ 0 h 1221"/>
                  <a:gd name="T10" fmla="*/ 1 w 300"/>
                  <a:gd name="T11" fmla="*/ 0 h 1221"/>
                  <a:gd name="T12" fmla="*/ 1 w 300"/>
                  <a:gd name="T13" fmla="*/ 0 h 1221"/>
                  <a:gd name="T14" fmla="*/ 1 w 300"/>
                  <a:gd name="T15" fmla="*/ 0 h 1221"/>
                  <a:gd name="T16" fmla="*/ 1 w 300"/>
                  <a:gd name="T17" fmla="*/ 0 h 1221"/>
                  <a:gd name="T18" fmla="*/ 1 w 300"/>
                  <a:gd name="T19" fmla="*/ 0 h 1221"/>
                  <a:gd name="T20" fmla="*/ 1 w 300"/>
                  <a:gd name="T21" fmla="*/ 0 h 1221"/>
                  <a:gd name="T22" fmla="*/ 1 w 300"/>
                  <a:gd name="T23" fmla="*/ 0 h 1221"/>
                  <a:gd name="T24" fmla="*/ 1 w 300"/>
                  <a:gd name="T25" fmla="*/ 0 h 1221"/>
                  <a:gd name="T26" fmla="*/ 1 w 300"/>
                  <a:gd name="T27" fmla="*/ 0 h 1221"/>
                  <a:gd name="T28" fmla="*/ 1 w 300"/>
                  <a:gd name="T29" fmla="*/ 0 h 1221"/>
                  <a:gd name="T30" fmla="*/ 1 w 300"/>
                  <a:gd name="T31" fmla="*/ 0 h 1221"/>
                  <a:gd name="T32" fmla="*/ 1 w 300"/>
                  <a:gd name="T33" fmla="*/ 0 h 1221"/>
                  <a:gd name="T34" fmla="*/ 1 w 300"/>
                  <a:gd name="T35" fmla="*/ 0 h 1221"/>
                  <a:gd name="T36" fmla="*/ 1 w 300"/>
                  <a:gd name="T37" fmla="*/ 0 h 1221"/>
                  <a:gd name="T38" fmla="*/ 1 w 300"/>
                  <a:gd name="T39" fmla="*/ 0 h 122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300"/>
                  <a:gd name="T61" fmla="*/ 0 h 1221"/>
                  <a:gd name="T62" fmla="*/ 300 w 300"/>
                  <a:gd name="T63" fmla="*/ 1221 h 1221"/>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300" h="1221">
                    <a:moveTo>
                      <a:pt x="208" y="12"/>
                    </a:moveTo>
                    <a:lnTo>
                      <a:pt x="132" y="653"/>
                    </a:lnTo>
                    <a:lnTo>
                      <a:pt x="0" y="1127"/>
                    </a:lnTo>
                    <a:lnTo>
                      <a:pt x="8" y="1184"/>
                    </a:lnTo>
                    <a:lnTo>
                      <a:pt x="57" y="1221"/>
                    </a:lnTo>
                    <a:lnTo>
                      <a:pt x="132" y="1221"/>
                    </a:lnTo>
                    <a:lnTo>
                      <a:pt x="238" y="667"/>
                    </a:lnTo>
                    <a:lnTo>
                      <a:pt x="281" y="268"/>
                    </a:lnTo>
                    <a:lnTo>
                      <a:pt x="300" y="43"/>
                    </a:lnTo>
                    <a:lnTo>
                      <a:pt x="269" y="24"/>
                    </a:lnTo>
                    <a:lnTo>
                      <a:pt x="251" y="317"/>
                    </a:lnTo>
                    <a:lnTo>
                      <a:pt x="208" y="673"/>
                    </a:lnTo>
                    <a:lnTo>
                      <a:pt x="120" y="1091"/>
                    </a:lnTo>
                    <a:lnTo>
                      <a:pt x="100" y="1178"/>
                    </a:lnTo>
                    <a:lnTo>
                      <a:pt x="63" y="1178"/>
                    </a:lnTo>
                    <a:lnTo>
                      <a:pt x="33" y="1140"/>
                    </a:lnTo>
                    <a:lnTo>
                      <a:pt x="169" y="647"/>
                    </a:lnTo>
                    <a:lnTo>
                      <a:pt x="200" y="336"/>
                    </a:lnTo>
                    <a:lnTo>
                      <a:pt x="244" y="0"/>
                    </a:lnTo>
                    <a:lnTo>
                      <a:pt x="20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grpSp>
        <p:grpSp>
          <p:nvGrpSpPr>
            <p:cNvPr id="1037" name="Group 20"/>
            <p:cNvGrpSpPr>
              <a:grpSpLocks/>
            </p:cNvGrpSpPr>
            <p:nvPr/>
          </p:nvGrpSpPr>
          <p:grpSpPr bwMode="auto">
            <a:xfrm>
              <a:off x="7823" y="1470"/>
              <a:ext cx="708" cy="1193"/>
              <a:chOff x="7823" y="1470"/>
              <a:chExt cx="708" cy="1193"/>
            </a:xfrm>
          </p:grpSpPr>
          <p:sp>
            <p:nvSpPr>
              <p:cNvPr id="1038" name="Freeform 21"/>
              <p:cNvSpPr>
                <a:spLocks/>
              </p:cNvSpPr>
              <p:nvPr/>
            </p:nvSpPr>
            <p:spPr bwMode="auto">
              <a:xfrm>
                <a:off x="8167" y="1470"/>
                <a:ext cx="287" cy="280"/>
              </a:xfrm>
              <a:custGeom>
                <a:avLst/>
                <a:gdLst>
                  <a:gd name="T0" fmla="*/ 1 w 574"/>
                  <a:gd name="T1" fmla="*/ 0 h 562"/>
                  <a:gd name="T2" fmla="*/ 1 w 574"/>
                  <a:gd name="T3" fmla="*/ 0 h 562"/>
                  <a:gd name="T4" fmla="*/ 1 w 574"/>
                  <a:gd name="T5" fmla="*/ 0 h 562"/>
                  <a:gd name="T6" fmla="*/ 1 w 574"/>
                  <a:gd name="T7" fmla="*/ 0 h 562"/>
                  <a:gd name="T8" fmla="*/ 1 w 574"/>
                  <a:gd name="T9" fmla="*/ 0 h 562"/>
                  <a:gd name="T10" fmla="*/ 1 w 574"/>
                  <a:gd name="T11" fmla="*/ 0 h 562"/>
                  <a:gd name="T12" fmla="*/ 1 w 574"/>
                  <a:gd name="T13" fmla="*/ 0 h 562"/>
                  <a:gd name="T14" fmla="*/ 1 w 574"/>
                  <a:gd name="T15" fmla="*/ 0 h 562"/>
                  <a:gd name="T16" fmla="*/ 1 w 574"/>
                  <a:gd name="T17" fmla="*/ 0 h 562"/>
                  <a:gd name="T18" fmla="*/ 1 w 574"/>
                  <a:gd name="T19" fmla="*/ 0 h 562"/>
                  <a:gd name="T20" fmla="*/ 1 w 574"/>
                  <a:gd name="T21" fmla="*/ 0 h 562"/>
                  <a:gd name="T22" fmla="*/ 1 w 574"/>
                  <a:gd name="T23" fmla="*/ 0 h 562"/>
                  <a:gd name="T24" fmla="*/ 1 w 574"/>
                  <a:gd name="T25" fmla="*/ 0 h 562"/>
                  <a:gd name="T26" fmla="*/ 1 w 574"/>
                  <a:gd name="T27" fmla="*/ 0 h 562"/>
                  <a:gd name="T28" fmla="*/ 1 w 574"/>
                  <a:gd name="T29" fmla="*/ 0 h 562"/>
                  <a:gd name="T30" fmla="*/ 1 w 574"/>
                  <a:gd name="T31" fmla="*/ 0 h 562"/>
                  <a:gd name="T32" fmla="*/ 1 w 574"/>
                  <a:gd name="T33" fmla="*/ 0 h 562"/>
                  <a:gd name="T34" fmla="*/ 1 w 574"/>
                  <a:gd name="T35" fmla="*/ 0 h 562"/>
                  <a:gd name="T36" fmla="*/ 1 w 574"/>
                  <a:gd name="T37" fmla="*/ 0 h 562"/>
                  <a:gd name="T38" fmla="*/ 1 w 574"/>
                  <a:gd name="T39" fmla="*/ 0 h 562"/>
                  <a:gd name="T40" fmla="*/ 0 w 574"/>
                  <a:gd name="T41" fmla="*/ 0 h 562"/>
                  <a:gd name="T42" fmla="*/ 1 w 574"/>
                  <a:gd name="T43" fmla="*/ 0 h 562"/>
                  <a:gd name="T44" fmla="*/ 1 w 574"/>
                  <a:gd name="T45" fmla="*/ 0 h 562"/>
                  <a:gd name="T46" fmla="*/ 1 w 574"/>
                  <a:gd name="T47" fmla="*/ 0 h 56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74"/>
                  <a:gd name="T73" fmla="*/ 0 h 562"/>
                  <a:gd name="T74" fmla="*/ 574 w 574"/>
                  <a:gd name="T75" fmla="*/ 562 h 562"/>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74" h="562">
                    <a:moveTo>
                      <a:pt x="175" y="238"/>
                    </a:moveTo>
                    <a:lnTo>
                      <a:pt x="224" y="163"/>
                    </a:lnTo>
                    <a:lnTo>
                      <a:pt x="281" y="106"/>
                    </a:lnTo>
                    <a:lnTo>
                      <a:pt x="337" y="37"/>
                    </a:lnTo>
                    <a:lnTo>
                      <a:pt x="405" y="6"/>
                    </a:lnTo>
                    <a:lnTo>
                      <a:pt x="462" y="0"/>
                    </a:lnTo>
                    <a:lnTo>
                      <a:pt x="517" y="19"/>
                    </a:lnTo>
                    <a:lnTo>
                      <a:pt x="549" y="63"/>
                    </a:lnTo>
                    <a:lnTo>
                      <a:pt x="574" y="144"/>
                    </a:lnTo>
                    <a:lnTo>
                      <a:pt x="567" y="230"/>
                    </a:lnTo>
                    <a:lnTo>
                      <a:pt x="543" y="306"/>
                    </a:lnTo>
                    <a:lnTo>
                      <a:pt x="480" y="393"/>
                    </a:lnTo>
                    <a:lnTo>
                      <a:pt x="411" y="456"/>
                    </a:lnTo>
                    <a:lnTo>
                      <a:pt x="337" y="511"/>
                    </a:lnTo>
                    <a:lnTo>
                      <a:pt x="256" y="550"/>
                    </a:lnTo>
                    <a:lnTo>
                      <a:pt x="187" y="562"/>
                    </a:lnTo>
                    <a:lnTo>
                      <a:pt x="156" y="543"/>
                    </a:lnTo>
                    <a:lnTo>
                      <a:pt x="130" y="468"/>
                    </a:lnTo>
                    <a:lnTo>
                      <a:pt x="136" y="368"/>
                    </a:lnTo>
                    <a:lnTo>
                      <a:pt x="18" y="375"/>
                    </a:lnTo>
                    <a:lnTo>
                      <a:pt x="0" y="356"/>
                    </a:lnTo>
                    <a:lnTo>
                      <a:pt x="18" y="318"/>
                    </a:lnTo>
                    <a:lnTo>
                      <a:pt x="142" y="312"/>
                    </a:lnTo>
                    <a:lnTo>
                      <a:pt x="175" y="2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039" name="Freeform 22"/>
              <p:cNvSpPr>
                <a:spLocks/>
              </p:cNvSpPr>
              <p:nvPr/>
            </p:nvSpPr>
            <p:spPr bwMode="auto">
              <a:xfrm>
                <a:off x="8152" y="1781"/>
                <a:ext cx="199" cy="411"/>
              </a:xfrm>
              <a:custGeom>
                <a:avLst/>
                <a:gdLst>
                  <a:gd name="T0" fmla="*/ 0 w 399"/>
                  <a:gd name="T1" fmla="*/ 0 h 823"/>
                  <a:gd name="T2" fmla="*/ 0 w 399"/>
                  <a:gd name="T3" fmla="*/ 0 h 823"/>
                  <a:gd name="T4" fmla="*/ 0 w 399"/>
                  <a:gd name="T5" fmla="*/ 0 h 823"/>
                  <a:gd name="T6" fmla="*/ 0 w 399"/>
                  <a:gd name="T7" fmla="*/ 0 h 823"/>
                  <a:gd name="T8" fmla="*/ 0 w 399"/>
                  <a:gd name="T9" fmla="*/ 0 h 823"/>
                  <a:gd name="T10" fmla="*/ 0 w 399"/>
                  <a:gd name="T11" fmla="*/ 0 h 823"/>
                  <a:gd name="T12" fmla="*/ 0 w 399"/>
                  <a:gd name="T13" fmla="*/ 0 h 823"/>
                  <a:gd name="T14" fmla="*/ 0 w 399"/>
                  <a:gd name="T15" fmla="*/ 0 h 823"/>
                  <a:gd name="T16" fmla="*/ 0 w 399"/>
                  <a:gd name="T17" fmla="*/ 0 h 823"/>
                  <a:gd name="T18" fmla="*/ 0 w 399"/>
                  <a:gd name="T19" fmla="*/ 0 h 823"/>
                  <a:gd name="T20" fmla="*/ 0 w 399"/>
                  <a:gd name="T21" fmla="*/ 0 h 823"/>
                  <a:gd name="T22" fmla="*/ 0 w 399"/>
                  <a:gd name="T23" fmla="*/ 0 h 823"/>
                  <a:gd name="T24" fmla="*/ 0 w 399"/>
                  <a:gd name="T25" fmla="*/ 0 h 823"/>
                  <a:gd name="T26" fmla="*/ 0 w 399"/>
                  <a:gd name="T27" fmla="*/ 0 h 823"/>
                  <a:gd name="T28" fmla="*/ 0 w 399"/>
                  <a:gd name="T29" fmla="*/ 0 h 823"/>
                  <a:gd name="T30" fmla="*/ 0 w 399"/>
                  <a:gd name="T31" fmla="*/ 0 h 823"/>
                  <a:gd name="T32" fmla="*/ 0 w 399"/>
                  <a:gd name="T33" fmla="*/ 0 h 823"/>
                  <a:gd name="T34" fmla="*/ 0 w 399"/>
                  <a:gd name="T35" fmla="*/ 0 h 823"/>
                  <a:gd name="T36" fmla="*/ 0 w 399"/>
                  <a:gd name="T37" fmla="*/ 0 h 823"/>
                  <a:gd name="T38" fmla="*/ 0 w 399"/>
                  <a:gd name="T39" fmla="*/ 0 h 823"/>
                  <a:gd name="T40" fmla="*/ 0 w 399"/>
                  <a:gd name="T41" fmla="*/ 0 h 823"/>
                  <a:gd name="T42" fmla="*/ 0 w 399"/>
                  <a:gd name="T43" fmla="*/ 0 h 823"/>
                  <a:gd name="T44" fmla="*/ 0 w 399"/>
                  <a:gd name="T45" fmla="*/ 0 h 823"/>
                  <a:gd name="T46" fmla="*/ 0 w 399"/>
                  <a:gd name="T47" fmla="*/ 0 h 823"/>
                  <a:gd name="T48" fmla="*/ 0 w 399"/>
                  <a:gd name="T49" fmla="*/ 0 h 823"/>
                  <a:gd name="T50" fmla="*/ 0 w 399"/>
                  <a:gd name="T51" fmla="*/ 0 h 823"/>
                  <a:gd name="T52" fmla="*/ 0 w 399"/>
                  <a:gd name="T53" fmla="*/ 0 h 82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99"/>
                  <a:gd name="T82" fmla="*/ 0 h 823"/>
                  <a:gd name="T83" fmla="*/ 399 w 399"/>
                  <a:gd name="T84" fmla="*/ 823 h 82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99" h="823">
                    <a:moveTo>
                      <a:pt x="112" y="69"/>
                    </a:moveTo>
                    <a:lnTo>
                      <a:pt x="169" y="19"/>
                    </a:lnTo>
                    <a:lnTo>
                      <a:pt x="256" y="0"/>
                    </a:lnTo>
                    <a:lnTo>
                      <a:pt x="330" y="12"/>
                    </a:lnTo>
                    <a:lnTo>
                      <a:pt x="387" y="63"/>
                    </a:lnTo>
                    <a:lnTo>
                      <a:pt x="399" y="100"/>
                    </a:lnTo>
                    <a:lnTo>
                      <a:pt x="399" y="149"/>
                    </a:lnTo>
                    <a:lnTo>
                      <a:pt x="374" y="194"/>
                    </a:lnTo>
                    <a:lnTo>
                      <a:pt x="330" y="269"/>
                    </a:lnTo>
                    <a:lnTo>
                      <a:pt x="312" y="355"/>
                    </a:lnTo>
                    <a:lnTo>
                      <a:pt x="305" y="430"/>
                    </a:lnTo>
                    <a:lnTo>
                      <a:pt x="324" y="511"/>
                    </a:lnTo>
                    <a:lnTo>
                      <a:pt x="374" y="586"/>
                    </a:lnTo>
                    <a:lnTo>
                      <a:pt x="393" y="660"/>
                    </a:lnTo>
                    <a:lnTo>
                      <a:pt x="387" y="729"/>
                    </a:lnTo>
                    <a:lnTo>
                      <a:pt x="350" y="786"/>
                    </a:lnTo>
                    <a:lnTo>
                      <a:pt x="299" y="816"/>
                    </a:lnTo>
                    <a:lnTo>
                      <a:pt x="236" y="823"/>
                    </a:lnTo>
                    <a:lnTo>
                      <a:pt x="163" y="823"/>
                    </a:lnTo>
                    <a:lnTo>
                      <a:pt x="106" y="792"/>
                    </a:lnTo>
                    <a:lnTo>
                      <a:pt x="49" y="698"/>
                    </a:lnTo>
                    <a:lnTo>
                      <a:pt x="12" y="617"/>
                    </a:lnTo>
                    <a:lnTo>
                      <a:pt x="0" y="493"/>
                    </a:lnTo>
                    <a:lnTo>
                      <a:pt x="12" y="381"/>
                    </a:lnTo>
                    <a:lnTo>
                      <a:pt x="37" y="263"/>
                    </a:lnTo>
                    <a:lnTo>
                      <a:pt x="75" y="143"/>
                    </a:lnTo>
                    <a:lnTo>
                      <a:pt x="112" y="6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040" name="Freeform 23"/>
              <p:cNvSpPr>
                <a:spLocks/>
              </p:cNvSpPr>
              <p:nvPr/>
            </p:nvSpPr>
            <p:spPr bwMode="auto">
              <a:xfrm>
                <a:off x="7823" y="1542"/>
                <a:ext cx="422" cy="320"/>
              </a:xfrm>
              <a:custGeom>
                <a:avLst/>
                <a:gdLst>
                  <a:gd name="T0" fmla="*/ 1 w 844"/>
                  <a:gd name="T1" fmla="*/ 0 h 642"/>
                  <a:gd name="T2" fmla="*/ 1 w 844"/>
                  <a:gd name="T3" fmla="*/ 0 h 642"/>
                  <a:gd name="T4" fmla="*/ 1 w 844"/>
                  <a:gd name="T5" fmla="*/ 0 h 642"/>
                  <a:gd name="T6" fmla="*/ 1 w 844"/>
                  <a:gd name="T7" fmla="*/ 0 h 642"/>
                  <a:gd name="T8" fmla="*/ 1 w 844"/>
                  <a:gd name="T9" fmla="*/ 0 h 642"/>
                  <a:gd name="T10" fmla="*/ 1 w 844"/>
                  <a:gd name="T11" fmla="*/ 0 h 642"/>
                  <a:gd name="T12" fmla="*/ 1 w 844"/>
                  <a:gd name="T13" fmla="*/ 0 h 642"/>
                  <a:gd name="T14" fmla="*/ 1 w 844"/>
                  <a:gd name="T15" fmla="*/ 0 h 642"/>
                  <a:gd name="T16" fmla="*/ 1 w 844"/>
                  <a:gd name="T17" fmla="*/ 0 h 642"/>
                  <a:gd name="T18" fmla="*/ 1 w 844"/>
                  <a:gd name="T19" fmla="*/ 0 h 642"/>
                  <a:gd name="T20" fmla="*/ 1 w 844"/>
                  <a:gd name="T21" fmla="*/ 0 h 642"/>
                  <a:gd name="T22" fmla="*/ 1 w 844"/>
                  <a:gd name="T23" fmla="*/ 0 h 642"/>
                  <a:gd name="T24" fmla="*/ 1 w 844"/>
                  <a:gd name="T25" fmla="*/ 0 h 642"/>
                  <a:gd name="T26" fmla="*/ 1 w 844"/>
                  <a:gd name="T27" fmla="*/ 0 h 642"/>
                  <a:gd name="T28" fmla="*/ 1 w 844"/>
                  <a:gd name="T29" fmla="*/ 0 h 642"/>
                  <a:gd name="T30" fmla="*/ 1 w 844"/>
                  <a:gd name="T31" fmla="*/ 0 h 642"/>
                  <a:gd name="T32" fmla="*/ 0 w 844"/>
                  <a:gd name="T33" fmla="*/ 0 h 642"/>
                  <a:gd name="T34" fmla="*/ 1 w 844"/>
                  <a:gd name="T35" fmla="*/ 0 h 642"/>
                  <a:gd name="T36" fmla="*/ 1 w 844"/>
                  <a:gd name="T37" fmla="*/ 0 h 642"/>
                  <a:gd name="T38" fmla="*/ 1 w 844"/>
                  <a:gd name="T39" fmla="*/ 0 h 642"/>
                  <a:gd name="T40" fmla="*/ 1 w 844"/>
                  <a:gd name="T41" fmla="*/ 0 h 642"/>
                  <a:gd name="T42" fmla="*/ 1 w 844"/>
                  <a:gd name="T43" fmla="*/ 0 h 642"/>
                  <a:gd name="T44" fmla="*/ 1 w 844"/>
                  <a:gd name="T45" fmla="*/ 0 h 642"/>
                  <a:gd name="T46" fmla="*/ 1 w 844"/>
                  <a:gd name="T47" fmla="*/ 0 h 642"/>
                  <a:gd name="T48" fmla="*/ 1 w 844"/>
                  <a:gd name="T49" fmla="*/ 0 h 642"/>
                  <a:gd name="T50" fmla="*/ 1 w 844"/>
                  <a:gd name="T51" fmla="*/ 0 h 642"/>
                  <a:gd name="T52" fmla="*/ 1 w 844"/>
                  <a:gd name="T53" fmla="*/ 0 h 642"/>
                  <a:gd name="T54" fmla="*/ 1 w 844"/>
                  <a:gd name="T55" fmla="*/ 0 h 642"/>
                  <a:gd name="T56" fmla="*/ 1 w 844"/>
                  <a:gd name="T57" fmla="*/ 0 h 642"/>
                  <a:gd name="T58" fmla="*/ 1 w 844"/>
                  <a:gd name="T59" fmla="*/ 0 h 642"/>
                  <a:gd name="T60" fmla="*/ 1 w 844"/>
                  <a:gd name="T61" fmla="*/ 0 h 642"/>
                  <a:gd name="T62" fmla="*/ 1 w 844"/>
                  <a:gd name="T63" fmla="*/ 0 h 642"/>
                  <a:gd name="T64" fmla="*/ 1 w 844"/>
                  <a:gd name="T65" fmla="*/ 0 h 642"/>
                  <a:gd name="T66" fmla="*/ 1 w 844"/>
                  <a:gd name="T67" fmla="*/ 0 h 6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844"/>
                  <a:gd name="T103" fmla="*/ 0 h 642"/>
                  <a:gd name="T104" fmla="*/ 844 w 844"/>
                  <a:gd name="T105" fmla="*/ 642 h 64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844" h="642">
                    <a:moveTo>
                      <a:pt x="625" y="487"/>
                    </a:moveTo>
                    <a:lnTo>
                      <a:pt x="794" y="530"/>
                    </a:lnTo>
                    <a:lnTo>
                      <a:pt x="824" y="542"/>
                    </a:lnTo>
                    <a:lnTo>
                      <a:pt x="844" y="579"/>
                    </a:lnTo>
                    <a:lnTo>
                      <a:pt x="824" y="623"/>
                    </a:lnTo>
                    <a:lnTo>
                      <a:pt x="794" y="642"/>
                    </a:lnTo>
                    <a:lnTo>
                      <a:pt x="757" y="636"/>
                    </a:lnTo>
                    <a:lnTo>
                      <a:pt x="570" y="530"/>
                    </a:lnTo>
                    <a:lnTo>
                      <a:pt x="438" y="473"/>
                    </a:lnTo>
                    <a:lnTo>
                      <a:pt x="307" y="412"/>
                    </a:lnTo>
                    <a:lnTo>
                      <a:pt x="188" y="336"/>
                    </a:lnTo>
                    <a:lnTo>
                      <a:pt x="139" y="330"/>
                    </a:lnTo>
                    <a:lnTo>
                      <a:pt x="126" y="349"/>
                    </a:lnTo>
                    <a:lnTo>
                      <a:pt x="120" y="393"/>
                    </a:lnTo>
                    <a:lnTo>
                      <a:pt x="69" y="412"/>
                    </a:lnTo>
                    <a:lnTo>
                      <a:pt x="33" y="381"/>
                    </a:lnTo>
                    <a:lnTo>
                      <a:pt x="0" y="281"/>
                    </a:lnTo>
                    <a:lnTo>
                      <a:pt x="33" y="194"/>
                    </a:lnTo>
                    <a:lnTo>
                      <a:pt x="14" y="169"/>
                    </a:lnTo>
                    <a:lnTo>
                      <a:pt x="8" y="76"/>
                    </a:lnTo>
                    <a:lnTo>
                      <a:pt x="20" y="31"/>
                    </a:lnTo>
                    <a:lnTo>
                      <a:pt x="51" y="0"/>
                    </a:lnTo>
                    <a:lnTo>
                      <a:pt x="94" y="0"/>
                    </a:lnTo>
                    <a:lnTo>
                      <a:pt x="94" y="25"/>
                    </a:lnTo>
                    <a:lnTo>
                      <a:pt x="57" y="57"/>
                    </a:lnTo>
                    <a:lnTo>
                      <a:pt x="57" y="100"/>
                    </a:lnTo>
                    <a:lnTo>
                      <a:pt x="69" y="143"/>
                    </a:lnTo>
                    <a:lnTo>
                      <a:pt x="102" y="200"/>
                    </a:lnTo>
                    <a:lnTo>
                      <a:pt x="145" y="249"/>
                    </a:lnTo>
                    <a:lnTo>
                      <a:pt x="181" y="281"/>
                    </a:lnTo>
                    <a:lnTo>
                      <a:pt x="251" y="324"/>
                    </a:lnTo>
                    <a:lnTo>
                      <a:pt x="395" y="387"/>
                    </a:lnTo>
                    <a:lnTo>
                      <a:pt x="525" y="436"/>
                    </a:lnTo>
                    <a:lnTo>
                      <a:pt x="625" y="4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041" name="Freeform 24"/>
              <p:cNvSpPr>
                <a:spLocks/>
              </p:cNvSpPr>
              <p:nvPr/>
            </p:nvSpPr>
            <p:spPr bwMode="auto">
              <a:xfrm>
                <a:off x="8310" y="1793"/>
                <a:ext cx="221" cy="372"/>
              </a:xfrm>
              <a:custGeom>
                <a:avLst/>
                <a:gdLst>
                  <a:gd name="T0" fmla="*/ 0 w 442"/>
                  <a:gd name="T1" fmla="*/ 1 h 742"/>
                  <a:gd name="T2" fmla="*/ 1 w 442"/>
                  <a:gd name="T3" fmla="*/ 1 h 742"/>
                  <a:gd name="T4" fmla="*/ 1 w 442"/>
                  <a:gd name="T5" fmla="*/ 0 h 742"/>
                  <a:gd name="T6" fmla="*/ 1 w 442"/>
                  <a:gd name="T7" fmla="*/ 1 h 742"/>
                  <a:gd name="T8" fmla="*/ 1 w 442"/>
                  <a:gd name="T9" fmla="*/ 1 h 742"/>
                  <a:gd name="T10" fmla="*/ 1 w 442"/>
                  <a:gd name="T11" fmla="*/ 1 h 742"/>
                  <a:gd name="T12" fmla="*/ 1 w 442"/>
                  <a:gd name="T13" fmla="*/ 1 h 742"/>
                  <a:gd name="T14" fmla="*/ 1 w 442"/>
                  <a:gd name="T15" fmla="*/ 1 h 742"/>
                  <a:gd name="T16" fmla="*/ 1 w 442"/>
                  <a:gd name="T17" fmla="*/ 1 h 742"/>
                  <a:gd name="T18" fmla="*/ 1 w 442"/>
                  <a:gd name="T19" fmla="*/ 1 h 742"/>
                  <a:gd name="T20" fmla="*/ 1 w 442"/>
                  <a:gd name="T21" fmla="*/ 1 h 742"/>
                  <a:gd name="T22" fmla="*/ 1 w 442"/>
                  <a:gd name="T23" fmla="*/ 1 h 742"/>
                  <a:gd name="T24" fmla="*/ 1 w 442"/>
                  <a:gd name="T25" fmla="*/ 1 h 742"/>
                  <a:gd name="T26" fmla="*/ 1 w 442"/>
                  <a:gd name="T27" fmla="*/ 1 h 742"/>
                  <a:gd name="T28" fmla="*/ 1 w 442"/>
                  <a:gd name="T29" fmla="*/ 1 h 742"/>
                  <a:gd name="T30" fmla="*/ 1 w 442"/>
                  <a:gd name="T31" fmla="*/ 1 h 742"/>
                  <a:gd name="T32" fmla="*/ 1 w 442"/>
                  <a:gd name="T33" fmla="*/ 1 h 742"/>
                  <a:gd name="T34" fmla="*/ 1 w 442"/>
                  <a:gd name="T35" fmla="*/ 1 h 742"/>
                  <a:gd name="T36" fmla="*/ 1 w 442"/>
                  <a:gd name="T37" fmla="*/ 1 h 742"/>
                  <a:gd name="T38" fmla="*/ 1 w 442"/>
                  <a:gd name="T39" fmla="*/ 1 h 742"/>
                  <a:gd name="T40" fmla="*/ 1 w 442"/>
                  <a:gd name="T41" fmla="*/ 1 h 742"/>
                  <a:gd name="T42" fmla="*/ 1 w 442"/>
                  <a:gd name="T43" fmla="*/ 1 h 742"/>
                  <a:gd name="T44" fmla="*/ 1 w 442"/>
                  <a:gd name="T45" fmla="*/ 1 h 742"/>
                  <a:gd name="T46" fmla="*/ 1 w 442"/>
                  <a:gd name="T47" fmla="*/ 1 h 742"/>
                  <a:gd name="T48" fmla="*/ 1 w 442"/>
                  <a:gd name="T49" fmla="*/ 1 h 742"/>
                  <a:gd name="T50" fmla="*/ 1 w 442"/>
                  <a:gd name="T51" fmla="*/ 1 h 742"/>
                  <a:gd name="T52" fmla="*/ 1 w 442"/>
                  <a:gd name="T53" fmla="*/ 1 h 742"/>
                  <a:gd name="T54" fmla="*/ 1 w 442"/>
                  <a:gd name="T55" fmla="*/ 1 h 742"/>
                  <a:gd name="T56" fmla="*/ 1 w 442"/>
                  <a:gd name="T57" fmla="*/ 1 h 742"/>
                  <a:gd name="T58" fmla="*/ 1 w 442"/>
                  <a:gd name="T59" fmla="*/ 1 h 742"/>
                  <a:gd name="T60" fmla="*/ 1 w 442"/>
                  <a:gd name="T61" fmla="*/ 1 h 742"/>
                  <a:gd name="T62" fmla="*/ 1 w 442"/>
                  <a:gd name="T63" fmla="*/ 1 h 742"/>
                  <a:gd name="T64" fmla="*/ 1 w 442"/>
                  <a:gd name="T65" fmla="*/ 1 h 742"/>
                  <a:gd name="T66" fmla="*/ 1 w 442"/>
                  <a:gd name="T67" fmla="*/ 1 h 742"/>
                  <a:gd name="T68" fmla="*/ 1 w 442"/>
                  <a:gd name="T69" fmla="*/ 1 h 742"/>
                  <a:gd name="T70" fmla="*/ 1 w 442"/>
                  <a:gd name="T71" fmla="*/ 1 h 742"/>
                  <a:gd name="T72" fmla="*/ 1 w 442"/>
                  <a:gd name="T73" fmla="*/ 1 h 742"/>
                  <a:gd name="T74" fmla="*/ 1 w 442"/>
                  <a:gd name="T75" fmla="*/ 1 h 742"/>
                  <a:gd name="T76" fmla="*/ 0 w 442"/>
                  <a:gd name="T77" fmla="*/ 1 h 74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42"/>
                  <a:gd name="T118" fmla="*/ 0 h 742"/>
                  <a:gd name="T119" fmla="*/ 442 w 442"/>
                  <a:gd name="T120" fmla="*/ 742 h 74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42" h="742">
                    <a:moveTo>
                      <a:pt x="0" y="38"/>
                    </a:moveTo>
                    <a:lnTo>
                      <a:pt x="6" y="7"/>
                    </a:lnTo>
                    <a:lnTo>
                      <a:pt x="75" y="0"/>
                    </a:lnTo>
                    <a:lnTo>
                      <a:pt x="112" y="32"/>
                    </a:lnTo>
                    <a:lnTo>
                      <a:pt x="168" y="113"/>
                    </a:lnTo>
                    <a:lnTo>
                      <a:pt x="242" y="219"/>
                    </a:lnTo>
                    <a:lnTo>
                      <a:pt x="311" y="293"/>
                    </a:lnTo>
                    <a:lnTo>
                      <a:pt x="435" y="431"/>
                    </a:lnTo>
                    <a:lnTo>
                      <a:pt x="442" y="462"/>
                    </a:lnTo>
                    <a:lnTo>
                      <a:pt x="417" y="480"/>
                    </a:lnTo>
                    <a:lnTo>
                      <a:pt x="354" y="505"/>
                    </a:lnTo>
                    <a:lnTo>
                      <a:pt x="267" y="523"/>
                    </a:lnTo>
                    <a:lnTo>
                      <a:pt x="161" y="531"/>
                    </a:lnTo>
                    <a:lnTo>
                      <a:pt x="124" y="537"/>
                    </a:lnTo>
                    <a:lnTo>
                      <a:pt x="112" y="561"/>
                    </a:lnTo>
                    <a:lnTo>
                      <a:pt x="136" y="604"/>
                    </a:lnTo>
                    <a:lnTo>
                      <a:pt x="224" y="679"/>
                    </a:lnTo>
                    <a:lnTo>
                      <a:pt x="287" y="698"/>
                    </a:lnTo>
                    <a:lnTo>
                      <a:pt x="299" y="722"/>
                    </a:lnTo>
                    <a:lnTo>
                      <a:pt x="273" y="742"/>
                    </a:lnTo>
                    <a:lnTo>
                      <a:pt x="218" y="742"/>
                    </a:lnTo>
                    <a:lnTo>
                      <a:pt x="142" y="698"/>
                    </a:lnTo>
                    <a:lnTo>
                      <a:pt x="81" y="636"/>
                    </a:lnTo>
                    <a:lnTo>
                      <a:pt x="43" y="580"/>
                    </a:lnTo>
                    <a:lnTo>
                      <a:pt x="43" y="537"/>
                    </a:lnTo>
                    <a:lnTo>
                      <a:pt x="69" y="505"/>
                    </a:lnTo>
                    <a:lnTo>
                      <a:pt x="106" y="492"/>
                    </a:lnTo>
                    <a:lnTo>
                      <a:pt x="161" y="486"/>
                    </a:lnTo>
                    <a:lnTo>
                      <a:pt x="224" y="486"/>
                    </a:lnTo>
                    <a:lnTo>
                      <a:pt x="299" y="474"/>
                    </a:lnTo>
                    <a:lnTo>
                      <a:pt x="336" y="462"/>
                    </a:lnTo>
                    <a:lnTo>
                      <a:pt x="354" y="443"/>
                    </a:lnTo>
                    <a:lnTo>
                      <a:pt x="348" y="425"/>
                    </a:lnTo>
                    <a:lnTo>
                      <a:pt x="293" y="374"/>
                    </a:lnTo>
                    <a:lnTo>
                      <a:pt x="205" y="287"/>
                    </a:lnTo>
                    <a:lnTo>
                      <a:pt x="124" y="211"/>
                    </a:lnTo>
                    <a:lnTo>
                      <a:pt x="37" y="132"/>
                    </a:lnTo>
                    <a:lnTo>
                      <a:pt x="6" y="75"/>
                    </a:lnTo>
                    <a:lnTo>
                      <a:pt x="0"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042" name="Freeform 25"/>
              <p:cNvSpPr>
                <a:spLocks/>
              </p:cNvSpPr>
              <p:nvPr/>
            </p:nvSpPr>
            <p:spPr bwMode="auto">
              <a:xfrm>
                <a:off x="8166" y="2106"/>
                <a:ext cx="240" cy="557"/>
              </a:xfrm>
              <a:custGeom>
                <a:avLst/>
                <a:gdLst>
                  <a:gd name="T0" fmla="*/ 1 w 480"/>
                  <a:gd name="T1" fmla="*/ 0 h 1114"/>
                  <a:gd name="T2" fmla="*/ 1 w 480"/>
                  <a:gd name="T3" fmla="*/ 1 h 1114"/>
                  <a:gd name="T4" fmla="*/ 1 w 480"/>
                  <a:gd name="T5" fmla="*/ 1 h 1114"/>
                  <a:gd name="T6" fmla="*/ 1 w 480"/>
                  <a:gd name="T7" fmla="*/ 1 h 1114"/>
                  <a:gd name="T8" fmla="*/ 1 w 480"/>
                  <a:gd name="T9" fmla="*/ 1 h 1114"/>
                  <a:gd name="T10" fmla="*/ 1 w 480"/>
                  <a:gd name="T11" fmla="*/ 1 h 1114"/>
                  <a:gd name="T12" fmla="*/ 1 w 480"/>
                  <a:gd name="T13" fmla="*/ 1 h 1114"/>
                  <a:gd name="T14" fmla="*/ 1 w 480"/>
                  <a:gd name="T15" fmla="*/ 1 h 1114"/>
                  <a:gd name="T16" fmla="*/ 1 w 480"/>
                  <a:gd name="T17" fmla="*/ 1 h 1114"/>
                  <a:gd name="T18" fmla="*/ 1 w 480"/>
                  <a:gd name="T19" fmla="*/ 1 h 1114"/>
                  <a:gd name="T20" fmla="*/ 1 w 480"/>
                  <a:gd name="T21" fmla="*/ 1 h 1114"/>
                  <a:gd name="T22" fmla="*/ 1 w 480"/>
                  <a:gd name="T23" fmla="*/ 1 h 1114"/>
                  <a:gd name="T24" fmla="*/ 1 w 480"/>
                  <a:gd name="T25" fmla="*/ 1 h 1114"/>
                  <a:gd name="T26" fmla="*/ 1 w 480"/>
                  <a:gd name="T27" fmla="*/ 1 h 1114"/>
                  <a:gd name="T28" fmla="*/ 1 w 480"/>
                  <a:gd name="T29" fmla="*/ 1 h 1114"/>
                  <a:gd name="T30" fmla="*/ 1 w 480"/>
                  <a:gd name="T31" fmla="*/ 1 h 1114"/>
                  <a:gd name="T32" fmla="*/ 1 w 480"/>
                  <a:gd name="T33" fmla="*/ 1 h 1114"/>
                  <a:gd name="T34" fmla="*/ 1 w 480"/>
                  <a:gd name="T35" fmla="*/ 1 h 1114"/>
                  <a:gd name="T36" fmla="*/ 1 w 480"/>
                  <a:gd name="T37" fmla="*/ 1 h 1114"/>
                  <a:gd name="T38" fmla="*/ 1 w 480"/>
                  <a:gd name="T39" fmla="*/ 1 h 1114"/>
                  <a:gd name="T40" fmla="*/ 0 w 480"/>
                  <a:gd name="T41" fmla="*/ 1 h 1114"/>
                  <a:gd name="T42" fmla="*/ 1 w 480"/>
                  <a:gd name="T43" fmla="*/ 1 h 1114"/>
                  <a:gd name="T44" fmla="*/ 1 w 480"/>
                  <a:gd name="T45" fmla="*/ 1 h 1114"/>
                  <a:gd name="T46" fmla="*/ 1 w 480"/>
                  <a:gd name="T47" fmla="*/ 1 h 1114"/>
                  <a:gd name="T48" fmla="*/ 1 w 480"/>
                  <a:gd name="T49" fmla="*/ 1 h 1114"/>
                  <a:gd name="T50" fmla="*/ 1 w 480"/>
                  <a:gd name="T51" fmla="*/ 1 h 1114"/>
                  <a:gd name="T52" fmla="*/ 1 w 480"/>
                  <a:gd name="T53" fmla="*/ 1 h 1114"/>
                  <a:gd name="T54" fmla="*/ 1 w 480"/>
                  <a:gd name="T55" fmla="*/ 1 h 1114"/>
                  <a:gd name="T56" fmla="*/ 1 w 480"/>
                  <a:gd name="T57" fmla="*/ 1 h 1114"/>
                  <a:gd name="T58" fmla="*/ 1 w 480"/>
                  <a:gd name="T59" fmla="*/ 1 h 1114"/>
                  <a:gd name="T60" fmla="*/ 1 w 480"/>
                  <a:gd name="T61" fmla="*/ 1 h 1114"/>
                  <a:gd name="T62" fmla="*/ 1 w 480"/>
                  <a:gd name="T63" fmla="*/ 1 h 1114"/>
                  <a:gd name="T64" fmla="*/ 1 w 480"/>
                  <a:gd name="T65" fmla="*/ 1 h 1114"/>
                  <a:gd name="T66" fmla="*/ 1 w 480"/>
                  <a:gd name="T67" fmla="*/ 1 h 1114"/>
                  <a:gd name="T68" fmla="*/ 1 w 480"/>
                  <a:gd name="T69" fmla="*/ 1 h 1114"/>
                  <a:gd name="T70" fmla="*/ 1 w 480"/>
                  <a:gd name="T71" fmla="*/ 0 h 111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80"/>
                  <a:gd name="T109" fmla="*/ 0 h 1114"/>
                  <a:gd name="T110" fmla="*/ 480 w 480"/>
                  <a:gd name="T111" fmla="*/ 1114 h 111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80" h="1114">
                    <a:moveTo>
                      <a:pt x="238" y="0"/>
                    </a:moveTo>
                    <a:lnTo>
                      <a:pt x="307" y="12"/>
                    </a:lnTo>
                    <a:lnTo>
                      <a:pt x="338" y="63"/>
                    </a:lnTo>
                    <a:lnTo>
                      <a:pt x="332" y="181"/>
                    </a:lnTo>
                    <a:lnTo>
                      <a:pt x="319" y="306"/>
                    </a:lnTo>
                    <a:lnTo>
                      <a:pt x="319" y="436"/>
                    </a:lnTo>
                    <a:lnTo>
                      <a:pt x="381" y="591"/>
                    </a:lnTo>
                    <a:lnTo>
                      <a:pt x="431" y="703"/>
                    </a:lnTo>
                    <a:lnTo>
                      <a:pt x="456" y="815"/>
                    </a:lnTo>
                    <a:lnTo>
                      <a:pt x="450" y="915"/>
                    </a:lnTo>
                    <a:lnTo>
                      <a:pt x="450" y="953"/>
                    </a:lnTo>
                    <a:lnTo>
                      <a:pt x="474" y="990"/>
                    </a:lnTo>
                    <a:lnTo>
                      <a:pt x="480" y="1027"/>
                    </a:lnTo>
                    <a:lnTo>
                      <a:pt x="462" y="1045"/>
                    </a:lnTo>
                    <a:lnTo>
                      <a:pt x="413" y="1033"/>
                    </a:lnTo>
                    <a:lnTo>
                      <a:pt x="319" y="1021"/>
                    </a:lnTo>
                    <a:lnTo>
                      <a:pt x="207" y="1045"/>
                    </a:lnTo>
                    <a:lnTo>
                      <a:pt x="132" y="1090"/>
                    </a:lnTo>
                    <a:lnTo>
                      <a:pt x="94" y="1114"/>
                    </a:lnTo>
                    <a:lnTo>
                      <a:pt x="57" y="1114"/>
                    </a:lnTo>
                    <a:lnTo>
                      <a:pt x="0" y="1033"/>
                    </a:lnTo>
                    <a:lnTo>
                      <a:pt x="8" y="1021"/>
                    </a:lnTo>
                    <a:lnTo>
                      <a:pt x="120" y="984"/>
                    </a:lnTo>
                    <a:lnTo>
                      <a:pt x="250" y="965"/>
                    </a:lnTo>
                    <a:lnTo>
                      <a:pt x="344" y="959"/>
                    </a:lnTo>
                    <a:lnTo>
                      <a:pt x="401" y="959"/>
                    </a:lnTo>
                    <a:lnTo>
                      <a:pt x="413" y="921"/>
                    </a:lnTo>
                    <a:lnTo>
                      <a:pt x="395" y="815"/>
                    </a:lnTo>
                    <a:lnTo>
                      <a:pt x="350" y="703"/>
                    </a:lnTo>
                    <a:lnTo>
                      <a:pt x="281" y="560"/>
                    </a:lnTo>
                    <a:lnTo>
                      <a:pt x="226" y="436"/>
                    </a:lnTo>
                    <a:lnTo>
                      <a:pt x="201" y="324"/>
                    </a:lnTo>
                    <a:lnTo>
                      <a:pt x="195" y="200"/>
                    </a:lnTo>
                    <a:lnTo>
                      <a:pt x="195" y="82"/>
                    </a:lnTo>
                    <a:lnTo>
                      <a:pt x="220" y="31"/>
                    </a:lnTo>
                    <a:lnTo>
                      <a:pt x="23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043" name="Freeform 26"/>
              <p:cNvSpPr>
                <a:spLocks/>
              </p:cNvSpPr>
              <p:nvPr/>
            </p:nvSpPr>
            <p:spPr bwMode="auto">
              <a:xfrm>
                <a:off x="8049" y="2121"/>
                <a:ext cx="199" cy="464"/>
              </a:xfrm>
              <a:custGeom>
                <a:avLst/>
                <a:gdLst>
                  <a:gd name="T0" fmla="*/ 1 w 398"/>
                  <a:gd name="T1" fmla="*/ 0 h 928"/>
                  <a:gd name="T2" fmla="*/ 1 w 398"/>
                  <a:gd name="T3" fmla="*/ 0 h 928"/>
                  <a:gd name="T4" fmla="*/ 1 w 398"/>
                  <a:gd name="T5" fmla="*/ 1 h 928"/>
                  <a:gd name="T6" fmla="*/ 1 w 398"/>
                  <a:gd name="T7" fmla="*/ 1 h 928"/>
                  <a:gd name="T8" fmla="*/ 1 w 398"/>
                  <a:gd name="T9" fmla="*/ 1 h 928"/>
                  <a:gd name="T10" fmla="*/ 1 w 398"/>
                  <a:gd name="T11" fmla="*/ 1 h 928"/>
                  <a:gd name="T12" fmla="*/ 1 w 398"/>
                  <a:gd name="T13" fmla="*/ 1 h 928"/>
                  <a:gd name="T14" fmla="*/ 1 w 398"/>
                  <a:gd name="T15" fmla="*/ 1 h 928"/>
                  <a:gd name="T16" fmla="*/ 1 w 398"/>
                  <a:gd name="T17" fmla="*/ 1 h 928"/>
                  <a:gd name="T18" fmla="*/ 1 w 398"/>
                  <a:gd name="T19" fmla="*/ 1 h 928"/>
                  <a:gd name="T20" fmla="*/ 1 w 398"/>
                  <a:gd name="T21" fmla="*/ 1 h 928"/>
                  <a:gd name="T22" fmla="*/ 1 w 398"/>
                  <a:gd name="T23" fmla="*/ 1 h 928"/>
                  <a:gd name="T24" fmla="*/ 1 w 398"/>
                  <a:gd name="T25" fmla="*/ 1 h 928"/>
                  <a:gd name="T26" fmla="*/ 1 w 398"/>
                  <a:gd name="T27" fmla="*/ 1 h 928"/>
                  <a:gd name="T28" fmla="*/ 1 w 398"/>
                  <a:gd name="T29" fmla="*/ 1 h 928"/>
                  <a:gd name="T30" fmla="*/ 1 w 398"/>
                  <a:gd name="T31" fmla="*/ 1 h 928"/>
                  <a:gd name="T32" fmla="*/ 0 w 398"/>
                  <a:gd name="T33" fmla="*/ 1 h 928"/>
                  <a:gd name="T34" fmla="*/ 1 w 398"/>
                  <a:gd name="T35" fmla="*/ 1 h 928"/>
                  <a:gd name="T36" fmla="*/ 1 w 398"/>
                  <a:gd name="T37" fmla="*/ 1 h 928"/>
                  <a:gd name="T38" fmla="*/ 1 w 398"/>
                  <a:gd name="T39" fmla="*/ 1 h 928"/>
                  <a:gd name="T40" fmla="*/ 1 w 398"/>
                  <a:gd name="T41" fmla="*/ 1 h 928"/>
                  <a:gd name="T42" fmla="*/ 1 w 398"/>
                  <a:gd name="T43" fmla="*/ 1 h 928"/>
                  <a:gd name="T44" fmla="*/ 1 w 398"/>
                  <a:gd name="T45" fmla="*/ 1 h 928"/>
                  <a:gd name="T46" fmla="*/ 1 w 398"/>
                  <a:gd name="T47" fmla="*/ 1 h 928"/>
                  <a:gd name="T48" fmla="*/ 1 w 398"/>
                  <a:gd name="T49" fmla="*/ 1 h 928"/>
                  <a:gd name="T50" fmla="*/ 1 w 398"/>
                  <a:gd name="T51" fmla="*/ 1 h 928"/>
                  <a:gd name="T52" fmla="*/ 1 w 398"/>
                  <a:gd name="T53" fmla="*/ 1 h 928"/>
                  <a:gd name="T54" fmla="*/ 1 w 398"/>
                  <a:gd name="T55" fmla="*/ 1 h 928"/>
                  <a:gd name="T56" fmla="*/ 1 w 398"/>
                  <a:gd name="T57" fmla="*/ 0 h 9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98"/>
                  <a:gd name="T88" fmla="*/ 0 h 928"/>
                  <a:gd name="T89" fmla="*/ 398 w 398"/>
                  <a:gd name="T90" fmla="*/ 928 h 9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98" h="928">
                    <a:moveTo>
                      <a:pt x="299" y="0"/>
                    </a:moveTo>
                    <a:lnTo>
                      <a:pt x="355" y="0"/>
                    </a:lnTo>
                    <a:lnTo>
                      <a:pt x="374" y="37"/>
                    </a:lnTo>
                    <a:lnTo>
                      <a:pt x="386" y="118"/>
                    </a:lnTo>
                    <a:lnTo>
                      <a:pt x="374" y="204"/>
                    </a:lnTo>
                    <a:lnTo>
                      <a:pt x="342" y="379"/>
                    </a:lnTo>
                    <a:lnTo>
                      <a:pt x="348" y="454"/>
                    </a:lnTo>
                    <a:lnTo>
                      <a:pt x="386" y="603"/>
                    </a:lnTo>
                    <a:lnTo>
                      <a:pt x="398" y="709"/>
                    </a:lnTo>
                    <a:lnTo>
                      <a:pt x="398" y="790"/>
                    </a:lnTo>
                    <a:lnTo>
                      <a:pt x="380" y="808"/>
                    </a:lnTo>
                    <a:lnTo>
                      <a:pt x="323" y="821"/>
                    </a:lnTo>
                    <a:lnTo>
                      <a:pt x="248" y="841"/>
                    </a:lnTo>
                    <a:lnTo>
                      <a:pt x="174" y="878"/>
                    </a:lnTo>
                    <a:lnTo>
                      <a:pt x="99" y="928"/>
                    </a:lnTo>
                    <a:lnTo>
                      <a:pt x="69" y="928"/>
                    </a:lnTo>
                    <a:lnTo>
                      <a:pt x="0" y="871"/>
                    </a:lnTo>
                    <a:lnTo>
                      <a:pt x="6" y="847"/>
                    </a:lnTo>
                    <a:lnTo>
                      <a:pt x="93" y="808"/>
                    </a:lnTo>
                    <a:lnTo>
                      <a:pt x="242" y="772"/>
                    </a:lnTo>
                    <a:lnTo>
                      <a:pt x="311" y="747"/>
                    </a:lnTo>
                    <a:lnTo>
                      <a:pt x="323" y="723"/>
                    </a:lnTo>
                    <a:lnTo>
                      <a:pt x="323" y="615"/>
                    </a:lnTo>
                    <a:lnTo>
                      <a:pt x="299" y="479"/>
                    </a:lnTo>
                    <a:lnTo>
                      <a:pt x="286" y="391"/>
                    </a:lnTo>
                    <a:lnTo>
                      <a:pt x="274" y="255"/>
                    </a:lnTo>
                    <a:lnTo>
                      <a:pt x="268" y="106"/>
                    </a:lnTo>
                    <a:lnTo>
                      <a:pt x="274" y="37"/>
                    </a:lnTo>
                    <a:lnTo>
                      <a:pt x="29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grpSp>
      </p:grpSp>
      <p:pic>
        <p:nvPicPr>
          <p:cNvPr id="28" name="Picture 27" descr="PE01682_"/>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21600" y="4157663"/>
            <a:ext cx="3471333"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ZoneTexte 28"/>
          <p:cNvSpPr txBox="1">
            <a:spLocks noChangeArrowheads="1"/>
          </p:cNvSpPr>
          <p:nvPr/>
        </p:nvSpPr>
        <p:spPr bwMode="auto">
          <a:xfrm>
            <a:off x="0" y="4500563"/>
            <a:ext cx="4953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r-FR" altLang="fr-FR" sz="2400" b="1">
                <a:latin typeface="Georgia" pitchFamily="18" charset="0"/>
              </a:rPr>
              <a:t>Méthodes d’apprentissage</a:t>
            </a:r>
          </a:p>
        </p:txBody>
      </p:sp>
    </p:spTree>
    <p:extLst>
      <p:ext uri="{BB962C8B-B14F-4D97-AF65-F5344CB8AC3E}">
        <p14:creationId xmlns:p14="http://schemas.microsoft.com/office/powerpoint/2010/main" val="37968982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0-#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0-#ppt_w/2"/>
                                          </p:val>
                                        </p:tav>
                                        <p:tav tm="100000">
                                          <p:val>
                                            <p:strVal val="#ppt_x"/>
                                          </p:val>
                                        </p:tav>
                                      </p:tavLst>
                                    </p:anim>
                                    <p:anim calcmode="lin" valueType="num">
                                      <p:cBhvr additive="base">
                                        <p:cTn id="3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500" fill="hold"/>
                                        <p:tgtEl>
                                          <p:spTgt spid="28"/>
                                        </p:tgtEl>
                                        <p:attrNameLst>
                                          <p:attrName>ppt_x</p:attrName>
                                        </p:attrNameLst>
                                      </p:cBhvr>
                                      <p:tavLst>
                                        <p:tav tm="0">
                                          <p:val>
                                            <p:strVal val="0-#ppt_w/2"/>
                                          </p:val>
                                        </p:tav>
                                        <p:tav tm="100000">
                                          <p:val>
                                            <p:strVal val="#ppt_x"/>
                                          </p:val>
                                        </p:tav>
                                      </p:tavLst>
                                    </p:anim>
                                    <p:anim calcmode="lin" valueType="num">
                                      <p:cBhvr additive="base">
                                        <p:cTn id="38"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normAutofit/>
          </a:bodyPr>
          <a:lstStyle/>
          <a:p>
            <a:pPr>
              <a:defRPr/>
            </a:pPr>
            <a:fld id="{756FD516-766E-4563-AB4E-FCA2E8DB04E3}" type="slidenum">
              <a:rPr lang="nl-NL" smtClean="0"/>
              <a:pPr>
                <a:defRPr/>
              </a:pPr>
              <a:t>5</a:t>
            </a:fld>
            <a:endParaRPr lang="nl-NL" dirty="0"/>
          </a:p>
        </p:txBody>
      </p:sp>
      <p:pic>
        <p:nvPicPr>
          <p:cNvPr id="9" name="Picture 6" descr="BMX00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2800" y="1652588"/>
            <a:ext cx="2040467"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descr="AYS000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786189"/>
            <a:ext cx="2319867" cy="2763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8" descr="ANN000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3533" y="4414838"/>
            <a:ext cx="4428067"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9"/>
          <p:cNvGrpSpPr>
            <a:grpSpLocks/>
          </p:cNvGrpSpPr>
          <p:nvPr/>
        </p:nvGrpSpPr>
        <p:grpSpPr bwMode="auto">
          <a:xfrm>
            <a:off x="7975601" y="1652589"/>
            <a:ext cx="2614084" cy="2763837"/>
            <a:chOff x="2544" y="2640"/>
            <a:chExt cx="1036" cy="1486"/>
          </a:xfrm>
        </p:grpSpPr>
        <p:pic>
          <p:nvPicPr>
            <p:cNvPr id="14348" name="Picture 10" descr="ALW0008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4" y="2640"/>
              <a:ext cx="1036" cy="1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9" name="Freeform 11"/>
            <p:cNvSpPr>
              <a:spLocks/>
            </p:cNvSpPr>
            <p:nvPr/>
          </p:nvSpPr>
          <p:spPr bwMode="auto">
            <a:xfrm rot="4453325">
              <a:off x="2941" y="3343"/>
              <a:ext cx="361" cy="676"/>
            </a:xfrm>
            <a:custGeom>
              <a:avLst/>
              <a:gdLst>
                <a:gd name="T0" fmla="*/ 0 w 769"/>
                <a:gd name="T1" fmla="*/ 6 h 951"/>
                <a:gd name="T2" fmla="*/ 0 w 769"/>
                <a:gd name="T3" fmla="*/ 5 h 951"/>
                <a:gd name="T4" fmla="*/ 0 w 769"/>
                <a:gd name="T5" fmla="*/ 4 h 951"/>
                <a:gd name="T6" fmla="*/ 0 w 769"/>
                <a:gd name="T7" fmla="*/ 4 h 951"/>
                <a:gd name="T8" fmla="*/ 0 w 769"/>
                <a:gd name="T9" fmla="*/ 3 h 951"/>
                <a:gd name="T10" fmla="*/ 0 w 769"/>
                <a:gd name="T11" fmla="*/ 2 h 951"/>
                <a:gd name="T12" fmla="*/ 0 w 769"/>
                <a:gd name="T13" fmla="*/ 2 h 951"/>
                <a:gd name="T14" fmla="*/ 0 w 769"/>
                <a:gd name="T15" fmla="*/ 1 h 951"/>
                <a:gd name="T16" fmla="*/ 0 w 769"/>
                <a:gd name="T17" fmla="*/ 1 h 951"/>
                <a:gd name="T18" fmla="*/ 0 w 769"/>
                <a:gd name="T19" fmla="*/ 1 h 951"/>
                <a:gd name="T20" fmla="*/ 0 w 769"/>
                <a:gd name="T21" fmla="*/ 1 h 951"/>
                <a:gd name="T22" fmla="*/ 0 w 769"/>
                <a:gd name="T23" fmla="*/ 1 h 951"/>
                <a:gd name="T24" fmla="*/ 0 w 769"/>
                <a:gd name="T25" fmla="*/ 1 h 951"/>
                <a:gd name="T26" fmla="*/ 0 w 769"/>
                <a:gd name="T27" fmla="*/ 1 h 951"/>
                <a:gd name="T28" fmla="*/ 0 w 769"/>
                <a:gd name="T29" fmla="*/ 1 h 951"/>
                <a:gd name="T30" fmla="*/ 0 w 769"/>
                <a:gd name="T31" fmla="*/ 0 h 951"/>
                <a:gd name="T32" fmla="*/ 0 w 769"/>
                <a:gd name="T33" fmla="*/ 0 h 951"/>
                <a:gd name="T34" fmla="*/ 0 w 769"/>
                <a:gd name="T35" fmla="*/ 1 h 951"/>
                <a:gd name="T36" fmla="*/ 0 w 769"/>
                <a:gd name="T37" fmla="*/ 1 h 951"/>
                <a:gd name="T38" fmla="*/ 0 w 769"/>
                <a:gd name="T39" fmla="*/ 1 h 951"/>
                <a:gd name="T40" fmla="*/ 0 w 769"/>
                <a:gd name="T41" fmla="*/ 1 h 951"/>
                <a:gd name="T42" fmla="*/ 0 w 769"/>
                <a:gd name="T43" fmla="*/ 1 h 951"/>
                <a:gd name="T44" fmla="*/ 0 w 769"/>
                <a:gd name="T45" fmla="*/ 1 h 951"/>
                <a:gd name="T46" fmla="*/ 0 w 769"/>
                <a:gd name="T47" fmla="*/ 1 h 951"/>
                <a:gd name="T48" fmla="*/ 0 w 769"/>
                <a:gd name="T49" fmla="*/ 1 h 951"/>
                <a:gd name="T50" fmla="*/ 0 w 769"/>
                <a:gd name="T51" fmla="*/ 1 h 951"/>
                <a:gd name="T52" fmla="*/ 0 w 769"/>
                <a:gd name="T53" fmla="*/ 1 h 951"/>
                <a:gd name="T54" fmla="*/ 0 w 769"/>
                <a:gd name="T55" fmla="*/ 1 h 951"/>
                <a:gd name="T56" fmla="*/ 0 w 769"/>
                <a:gd name="T57" fmla="*/ 1 h 951"/>
                <a:gd name="T58" fmla="*/ 0 w 769"/>
                <a:gd name="T59" fmla="*/ 1 h 951"/>
                <a:gd name="T60" fmla="*/ 0 w 769"/>
                <a:gd name="T61" fmla="*/ 1 h 951"/>
                <a:gd name="T62" fmla="*/ 0 w 769"/>
                <a:gd name="T63" fmla="*/ 1 h 951"/>
                <a:gd name="T64" fmla="*/ 0 w 769"/>
                <a:gd name="T65" fmla="*/ 1 h 951"/>
                <a:gd name="T66" fmla="*/ 0 w 769"/>
                <a:gd name="T67" fmla="*/ 2 h 951"/>
                <a:gd name="T68" fmla="*/ 0 w 769"/>
                <a:gd name="T69" fmla="*/ 3 h 951"/>
                <a:gd name="T70" fmla="*/ 0 w 769"/>
                <a:gd name="T71" fmla="*/ 4 h 951"/>
                <a:gd name="T72" fmla="*/ 0 w 769"/>
                <a:gd name="T73" fmla="*/ 4 h 951"/>
                <a:gd name="T74" fmla="*/ 0 w 769"/>
                <a:gd name="T75" fmla="*/ 6 h 951"/>
                <a:gd name="T76" fmla="*/ 0 w 769"/>
                <a:gd name="T77" fmla="*/ 6 h 951"/>
                <a:gd name="T78" fmla="*/ 0 w 769"/>
                <a:gd name="T79" fmla="*/ 7 h 951"/>
                <a:gd name="T80" fmla="*/ 0 w 769"/>
                <a:gd name="T81" fmla="*/ 7 h 951"/>
                <a:gd name="T82" fmla="*/ 0 w 769"/>
                <a:gd name="T83" fmla="*/ 8 h 951"/>
                <a:gd name="T84" fmla="*/ 0 w 769"/>
                <a:gd name="T85" fmla="*/ 8 h 951"/>
                <a:gd name="T86" fmla="*/ 0 w 769"/>
                <a:gd name="T87" fmla="*/ 8 h 951"/>
                <a:gd name="T88" fmla="*/ 0 w 769"/>
                <a:gd name="T89" fmla="*/ 8 h 951"/>
                <a:gd name="T90" fmla="*/ 0 w 769"/>
                <a:gd name="T91" fmla="*/ 8 h 951"/>
                <a:gd name="T92" fmla="*/ 0 w 769"/>
                <a:gd name="T93" fmla="*/ 8 h 951"/>
                <a:gd name="T94" fmla="*/ 0 w 769"/>
                <a:gd name="T95" fmla="*/ 8 h 951"/>
                <a:gd name="T96" fmla="*/ 0 w 769"/>
                <a:gd name="T97" fmla="*/ 8 h 951"/>
                <a:gd name="T98" fmla="*/ 0 w 769"/>
                <a:gd name="T99" fmla="*/ 8 h 951"/>
                <a:gd name="T100" fmla="*/ 0 w 769"/>
                <a:gd name="T101" fmla="*/ 8 h 951"/>
                <a:gd name="T102" fmla="*/ 0 w 769"/>
                <a:gd name="T103" fmla="*/ 8 h 951"/>
                <a:gd name="T104" fmla="*/ 0 w 769"/>
                <a:gd name="T105" fmla="*/ 8 h 951"/>
                <a:gd name="T106" fmla="*/ 0 w 769"/>
                <a:gd name="T107" fmla="*/ 8 h 951"/>
                <a:gd name="T108" fmla="*/ 0 w 769"/>
                <a:gd name="T109" fmla="*/ 8 h 951"/>
                <a:gd name="T110" fmla="*/ 0 w 769"/>
                <a:gd name="T111" fmla="*/ 8 h 951"/>
                <a:gd name="T112" fmla="*/ 0 w 769"/>
                <a:gd name="T113" fmla="*/ 8 h 951"/>
                <a:gd name="T114" fmla="*/ 0 w 769"/>
                <a:gd name="T115" fmla="*/ 7 h 951"/>
                <a:gd name="T116" fmla="*/ 0 w 769"/>
                <a:gd name="T117" fmla="*/ 7 h 951"/>
                <a:gd name="T118" fmla="*/ 0 w 769"/>
                <a:gd name="T119" fmla="*/ 6 h 951"/>
                <a:gd name="T120" fmla="*/ 0 w 769"/>
                <a:gd name="T121" fmla="*/ 6 h 951"/>
                <a:gd name="T122" fmla="*/ 0 w 769"/>
                <a:gd name="T123" fmla="*/ 6 h 951"/>
                <a:gd name="T124" fmla="*/ 0 w 769"/>
                <a:gd name="T125" fmla="*/ 6 h 9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69"/>
                <a:gd name="T190" fmla="*/ 0 h 951"/>
                <a:gd name="T191" fmla="*/ 769 w 769"/>
                <a:gd name="T192" fmla="*/ 951 h 95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69" h="951">
                  <a:moveTo>
                    <a:pt x="41" y="715"/>
                  </a:moveTo>
                  <a:lnTo>
                    <a:pt x="103" y="610"/>
                  </a:lnTo>
                  <a:lnTo>
                    <a:pt x="169" y="511"/>
                  </a:lnTo>
                  <a:lnTo>
                    <a:pt x="233" y="423"/>
                  </a:lnTo>
                  <a:lnTo>
                    <a:pt x="299" y="343"/>
                  </a:lnTo>
                  <a:lnTo>
                    <a:pt x="362" y="273"/>
                  </a:lnTo>
                  <a:lnTo>
                    <a:pt x="424" y="211"/>
                  </a:lnTo>
                  <a:lnTo>
                    <a:pt x="480" y="157"/>
                  </a:lnTo>
                  <a:lnTo>
                    <a:pt x="532" y="114"/>
                  </a:lnTo>
                  <a:lnTo>
                    <a:pt x="577" y="80"/>
                  </a:lnTo>
                  <a:lnTo>
                    <a:pt x="614" y="55"/>
                  </a:lnTo>
                  <a:lnTo>
                    <a:pt x="644" y="37"/>
                  </a:lnTo>
                  <a:lnTo>
                    <a:pt x="671" y="23"/>
                  </a:lnTo>
                  <a:lnTo>
                    <a:pt x="693" y="13"/>
                  </a:lnTo>
                  <a:lnTo>
                    <a:pt x="713" y="4"/>
                  </a:lnTo>
                  <a:lnTo>
                    <a:pt x="729" y="0"/>
                  </a:lnTo>
                  <a:lnTo>
                    <a:pt x="743" y="0"/>
                  </a:lnTo>
                  <a:lnTo>
                    <a:pt x="752" y="2"/>
                  </a:lnTo>
                  <a:lnTo>
                    <a:pt x="761" y="6"/>
                  </a:lnTo>
                  <a:lnTo>
                    <a:pt x="765" y="13"/>
                  </a:lnTo>
                  <a:lnTo>
                    <a:pt x="769" y="21"/>
                  </a:lnTo>
                  <a:lnTo>
                    <a:pt x="769" y="31"/>
                  </a:lnTo>
                  <a:lnTo>
                    <a:pt x="765" y="41"/>
                  </a:lnTo>
                  <a:lnTo>
                    <a:pt x="759" y="48"/>
                  </a:lnTo>
                  <a:lnTo>
                    <a:pt x="752" y="55"/>
                  </a:lnTo>
                  <a:lnTo>
                    <a:pt x="744" y="62"/>
                  </a:lnTo>
                  <a:lnTo>
                    <a:pt x="736" y="66"/>
                  </a:lnTo>
                  <a:lnTo>
                    <a:pt x="727" y="70"/>
                  </a:lnTo>
                  <a:lnTo>
                    <a:pt x="722" y="73"/>
                  </a:lnTo>
                  <a:lnTo>
                    <a:pt x="716" y="75"/>
                  </a:lnTo>
                  <a:lnTo>
                    <a:pt x="715" y="76"/>
                  </a:lnTo>
                  <a:lnTo>
                    <a:pt x="639" y="121"/>
                  </a:lnTo>
                  <a:lnTo>
                    <a:pt x="566" y="187"/>
                  </a:lnTo>
                  <a:lnTo>
                    <a:pt x="496" y="267"/>
                  </a:lnTo>
                  <a:lnTo>
                    <a:pt x="430" y="358"/>
                  </a:lnTo>
                  <a:lnTo>
                    <a:pt x="369" y="454"/>
                  </a:lnTo>
                  <a:lnTo>
                    <a:pt x="313" y="552"/>
                  </a:lnTo>
                  <a:lnTo>
                    <a:pt x="265" y="645"/>
                  </a:lnTo>
                  <a:lnTo>
                    <a:pt x="225" y="730"/>
                  </a:lnTo>
                  <a:lnTo>
                    <a:pt x="193" y="803"/>
                  </a:lnTo>
                  <a:lnTo>
                    <a:pt x="169" y="858"/>
                  </a:lnTo>
                  <a:lnTo>
                    <a:pt x="150" y="896"/>
                  </a:lnTo>
                  <a:lnTo>
                    <a:pt x="131" y="923"/>
                  </a:lnTo>
                  <a:lnTo>
                    <a:pt x="113" y="940"/>
                  </a:lnTo>
                  <a:lnTo>
                    <a:pt x="93" y="948"/>
                  </a:lnTo>
                  <a:lnTo>
                    <a:pt x="76" y="951"/>
                  </a:lnTo>
                  <a:lnTo>
                    <a:pt x="61" y="948"/>
                  </a:lnTo>
                  <a:lnTo>
                    <a:pt x="47" y="944"/>
                  </a:lnTo>
                  <a:lnTo>
                    <a:pt x="37" y="938"/>
                  </a:lnTo>
                  <a:lnTo>
                    <a:pt x="30" y="934"/>
                  </a:lnTo>
                  <a:lnTo>
                    <a:pt x="28" y="931"/>
                  </a:lnTo>
                  <a:lnTo>
                    <a:pt x="26" y="931"/>
                  </a:lnTo>
                  <a:lnTo>
                    <a:pt x="21" y="927"/>
                  </a:lnTo>
                  <a:lnTo>
                    <a:pt x="14" y="918"/>
                  </a:lnTo>
                  <a:lnTo>
                    <a:pt x="9" y="907"/>
                  </a:lnTo>
                  <a:lnTo>
                    <a:pt x="3" y="890"/>
                  </a:lnTo>
                  <a:lnTo>
                    <a:pt x="0" y="869"/>
                  </a:lnTo>
                  <a:lnTo>
                    <a:pt x="2" y="841"/>
                  </a:lnTo>
                  <a:lnTo>
                    <a:pt x="7" y="806"/>
                  </a:lnTo>
                  <a:lnTo>
                    <a:pt x="20" y="765"/>
                  </a:lnTo>
                  <a:lnTo>
                    <a:pt x="41" y="716"/>
                  </a:lnTo>
                  <a:lnTo>
                    <a:pt x="41" y="715"/>
                  </a:lnTo>
                  <a:close/>
                </a:path>
              </a:pathLst>
            </a:custGeom>
            <a:solidFill>
              <a:srgbClr val="FF3300"/>
            </a:solidFill>
            <a:ln w="9525">
              <a:solidFill>
                <a:srgbClr val="FF3300"/>
              </a:solidFill>
              <a:round/>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sp>
          <p:nvSpPr>
            <p:cNvPr id="14350" name="Freeform 12"/>
            <p:cNvSpPr>
              <a:spLocks/>
            </p:cNvSpPr>
            <p:nvPr/>
          </p:nvSpPr>
          <p:spPr bwMode="auto">
            <a:xfrm rot="4453325">
              <a:off x="2878" y="3316"/>
              <a:ext cx="441" cy="701"/>
            </a:xfrm>
            <a:custGeom>
              <a:avLst/>
              <a:gdLst>
                <a:gd name="T0" fmla="*/ 1 w 825"/>
                <a:gd name="T1" fmla="*/ 1 h 1222"/>
                <a:gd name="T2" fmla="*/ 1 w 825"/>
                <a:gd name="T3" fmla="*/ 1 h 1222"/>
                <a:gd name="T4" fmla="*/ 1 w 825"/>
                <a:gd name="T5" fmla="*/ 1 h 1222"/>
                <a:gd name="T6" fmla="*/ 1 w 825"/>
                <a:gd name="T7" fmla="*/ 1 h 1222"/>
                <a:gd name="T8" fmla="*/ 1 w 825"/>
                <a:gd name="T9" fmla="*/ 1 h 1222"/>
                <a:gd name="T10" fmla="*/ 1 w 825"/>
                <a:gd name="T11" fmla="*/ 1 h 1222"/>
                <a:gd name="T12" fmla="*/ 1 w 825"/>
                <a:gd name="T13" fmla="*/ 1 h 1222"/>
                <a:gd name="T14" fmla="*/ 1 w 825"/>
                <a:gd name="T15" fmla="*/ 1 h 1222"/>
                <a:gd name="T16" fmla="*/ 1 w 825"/>
                <a:gd name="T17" fmla="*/ 1 h 1222"/>
                <a:gd name="T18" fmla="*/ 1 w 825"/>
                <a:gd name="T19" fmla="*/ 1 h 1222"/>
                <a:gd name="T20" fmla="*/ 1 w 825"/>
                <a:gd name="T21" fmla="*/ 1 h 1222"/>
                <a:gd name="T22" fmla="*/ 1 w 825"/>
                <a:gd name="T23" fmla="*/ 1 h 1222"/>
                <a:gd name="T24" fmla="*/ 1 w 825"/>
                <a:gd name="T25" fmla="*/ 1 h 1222"/>
                <a:gd name="T26" fmla="*/ 1 w 825"/>
                <a:gd name="T27" fmla="*/ 1 h 1222"/>
                <a:gd name="T28" fmla="*/ 1 w 825"/>
                <a:gd name="T29" fmla="*/ 1 h 1222"/>
                <a:gd name="T30" fmla="*/ 1 w 825"/>
                <a:gd name="T31" fmla="*/ 1 h 1222"/>
                <a:gd name="T32" fmla="*/ 1 w 825"/>
                <a:gd name="T33" fmla="*/ 1 h 1222"/>
                <a:gd name="T34" fmla="*/ 1 w 825"/>
                <a:gd name="T35" fmla="*/ 1 h 1222"/>
                <a:gd name="T36" fmla="*/ 1 w 825"/>
                <a:gd name="T37" fmla="*/ 1 h 1222"/>
                <a:gd name="T38" fmla="*/ 1 w 825"/>
                <a:gd name="T39" fmla="*/ 1 h 1222"/>
                <a:gd name="T40" fmla="*/ 1 w 825"/>
                <a:gd name="T41" fmla="*/ 1 h 1222"/>
                <a:gd name="T42" fmla="*/ 1 w 825"/>
                <a:gd name="T43" fmla="*/ 1 h 1222"/>
                <a:gd name="T44" fmla="*/ 1 w 825"/>
                <a:gd name="T45" fmla="*/ 1 h 1222"/>
                <a:gd name="T46" fmla="*/ 1 w 825"/>
                <a:gd name="T47" fmla="*/ 1 h 1222"/>
                <a:gd name="T48" fmla="*/ 1 w 825"/>
                <a:gd name="T49" fmla="*/ 1 h 1222"/>
                <a:gd name="T50" fmla="*/ 1 w 825"/>
                <a:gd name="T51" fmla="*/ 1 h 1222"/>
                <a:gd name="T52" fmla="*/ 1 w 825"/>
                <a:gd name="T53" fmla="*/ 1 h 1222"/>
                <a:gd name="T54" fmla="*/ 1 w 825"/>
                <a:gd name="T55" fmla="*/ 1 h 1222"/>
                <a:gd name="T56" fmla="*/ 1 w 825"/>
                <a:gd name="T57" fmla="*/ 1 h 1222"/>
                <a:gd name="T58" fmla="*/ 1 w 825"/>
                <a:gd name="T59" fmla="*/ 1 h 1222"/>
                <a:gd name="T60" fmla="*/ 1 w 825"/>
                <a:gd name="T61" fmla="*/ 1 h 1222"/>
                <a:gd name="T62" fmla="*/ 1 w 825"/>
                <a:gd name="T63" fmla="*/ 1 h 1222"/>
                <a:gd name="T64" fmla="*/ 1 w 825"/>
                <a:gd name="T65" fmla="*/ 1 h 1222"/>
                <a:gd name="T66" fmla="*/ 1 w 825"/>
                <a:gd name="T67" fmla="*/ 1 h 1222"/>
                <a:gd name="T68" fmla="*/ 1 w 825"/>
                <a:gd name="T69" fmla="*/ 1 h 1222"/>
                <a:gd name="T70" fmla="*/ 1 w 825"/>
                <a:gd name="T71" fmla="*/ 1 h 1222"/>
                <a:gd name="T72" fmla="*/ 1 w 825"/>
                <a:gd name="T73" fmla="*/ 1 h 1222"/>
                <a:gd name="T74" fmla="*/ 1 w 825"/>
                <a:gd name="T75" fmla="*/ 1 h 1222"/>
                <a:gd name="T76" fmla="*/ 1 w 825"/>
                <a:gd name="T77" fmla="*/ 1 h 1222"/>
                <a:gd name="T78" fmla="*/ 1 w 825"/>
                <a:gd name="T79" fmla="*/ 1 h 1222"/>
                <a:gd name="T80" fmla="*/ 1 w 825"/>
                <a:gd name="T81" fmla="*/ 1 h 1222"/>
                <a:gd name="T82" fmla="*/ 1 w 825"/>
                <a:gd name="T83" fmla="*/ 1 h 1222"/>
                <a:gd name="T84" fmla="*/ 1 w 825"/>
                <a:gd name="T85" fmla="*/ 1 h 1222"/>
                <a:gd name="T86" fmla="*/ 1 w 825"/>
                <a:gd name="T87" fmla="*/ 1 h 1222"/>
                <a:gd name="T88" fmla="*/ 0 w 825"/>
                <a:gd name="T89" fmla="*/ 1 h 1222"/>
                <a:gd name="T90" fmla="*/ 1 w 825"/>
                <a:gd name="T91" fmla="*/ 1 h 1222"/>
                <a:gd name="T92" fmla="*/ 1 w 825"/>
                <a:gd name="T93" fmla="*/ 1 h 1222"/>
                <a:gd name="T94" fmla="*/ 1 w 825"/>
                <a:gd name="T95" fmla="*/ 1 h 1222"/>
                <a:gd name="T96" fmla="*/ 1 w 825"/>
                <a:gd name="T97" fmla="*/ 1 h 1222"/>
                <a:gd name="T98" fmla="*/ 1 w 825"/>
                <a:gd name="T99" fmla="*/ 1 h 1222"/>
                <a:gd name="T100" fmla="*/ 1 w 825"/>
                <a:gd name="T101" fmla="*/ 1 h 1222"/>
                <a:gd name="T102" fmla="*/ 1 w 825"/>
                <a:gd name="T103" fmla="*/ 1 h 1222"/>
                <a:gd name="T104" fmla="*/ 1 w 825"/>
                <a:gd name="T105" fmla="*/ 1 h 1222"/>
                <a:gd name="T106" fmla="*/ 1 w 825"/>
                <a:gd name="T107" fmla="*/ 1 h 1222"/>
                <a:gd name="T108" fmla="*/ 1 w 825"/>
                <a:gd name="T109" fmla="*/ 0 h 1222"/>
                <a:gd name="T110" fmla="*/ 1 w 825"/>
                <a:gd name="T111" fmla="*/ 1 h 1222"/>
                <a:gd name="T112" fmla="*/ 1 w 825"/>
                <a:gd name="T113" fmla="*/ 1 h 1222"/>
                <a:gd name="T114" fmla="*/ 1 w 825"/>
                <a:gd name="T115" fmla="*/ 1 h 1222"/>
                <a:gd name="T116" fmla="*/ 1 w 825"/>
                <a:gd name="T117" fmla="*/ 1 h 1222"/>
                <a:gd name="T118" fmla="*/ 1 w 825"/>
                <a:gd name="T119" fmla="*/ 1 h 1222"/>
                <a:gd name="T120" fmla="*/ 1 w 825"/>
                <a:gd name="T121" fmla="*/ 1 h 1222"/>
                <a:gd name="T122" fmla="*/ 1 w 825"/>
                <a:gd name="T123" fmla="*/ 1 h 1222"/>
                <a:gd name="T124" fmla="*/ 1 w 825"/>
                <a:gd name="T125" fmla="*/ 1 h 122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825"/>
                <a:gd name="T190" fmla="*/ 0 h 1222"/>
                <a:gd name="T191" fmla="*/ 825 w 825"/>
                <a:gd name="T192" fmla="*/ 1222 h 122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825" h="1222">
                  <a:moveTo>
                    <a:pt x="258" y="123"/>
                  </a:moveTo>
                  <a:lnTo>
                    <a:pt x="355" y="238"/>
                  </a:lnTo>
                  <a:lnTo>
                    <a:pt x="441" y="351"/>
                  </a:lnTo>
                  <a:lnTo>
                    <a:pt x="516" y="464"/>
                  </a:lnTo>
                  <a:lnTo>
                    <a:pt x="582" y="571"/>
                  </a:lnTo>
                  <a:lnTo>
                    <a:pt x="640" y="670"/>
                  </a:lnTo>
                  <a:lnTo>
                    <a:pt x="688" y="764"/>
                  </a:lnTo>
                  <a:lnTo>
                    <a:pt x="728" y="850"/>
                  </a:lnTo>
                  <a:lnTo>
                    <a:pt x="759" y="924"/>
                  </a:lnTo>
                  <a:lnTo>
                    <a:pt x="783" y="989"/>
                  </a:lnTo>
                  <a:lnTo>
                    <a:pt x="800" y="1039"/>
                  </a:lnTo>
                  <a:lnTo>
                    <a:pt x="810" y="1080"/>
                  </a:lnTo>
                  <a:lnTo>
                    <a:pt x="818" y="1115"/>
                  </a:lnTo>
                  <a:lnTo>
                    <a:pt x="824" y="1145"/>
                  </a:lnTo>
                  <a:lnTo>
                    <a:pt x="825" y="1170"/>
                  </a:lnTo>
                  <a:lnTo>
                    <a:pt x="825" y="1188"/>
                  </a:lnTo>
                  <a:lnTo>
                    <a:pt x="822" y="1204"/>
                  </a:lnTo>
                  <a:lnTo>
                    <a:pt x="818" y="1214"/>
                  </a:lnTo>
                  <a:lnTo>
                    <a:pt x="811" y="1221"/>
                  </a:lnTo>
                  <a:lnTo>
                    <a:pt x="803" y="1222"/>
                  </a:lnTo>
                  <a:lnTo>
                    <a:pt x="793" y="1222"/>
                  </a:lnTo>
                  <a:lnTo>
                    <a:pt x="782" y="1218"/>
                  </a:lnTo>
                  <a:lnTo>
                    <a:pt x="773" y="1211"/>
                  </a:lnTo>
                  <a:lnTo>
                    <a:pt x="766" y="1201"/>
                  </a:lnTo>
                  <a:lnTo>
                    <a:pt x="762" y="1190"/>
                  </a:lnTo>
                  <a:lnTo>
                    <a:pt x="758" y="1177"/>
                  </a:lnTo>
                  <a:lnTo>
                    <a:pt x="755" y="1166"/>
                  </a:lnTo>
                  <a:lnTo>
                    <a:pt x="752" y="1156"/>
                  </a:lnTo>
                  <a:lnTo>
                    <a:pt x="751" y="1148"/>
                  </a:lnTo>
                  <a:lnTo>
                    <a:pt x="751" y="1142"/>
                  </a:lnTo>
                  <a:lnTo>
                    <a:pt x="751" y="1139"/>
                  </a:lnTo>
                  <a:lnTo>
                    <a:pt x="723" y="1037"/>
                  </a:lnTo>
                  <a:lnTo>
                    <a:pt x="674" y="929"/>
                  </a:lnTo>
                  <a:lnTo>
                    <a:pt x="609" y="816"/>
                  </a:lnTo>
                  <a:lnTo>
                    <a:pt x="530" y="704"/>
                  </a:lnTo>
                  <a:lnTo>
                    <a:pt x="446" y="594"/>
                  </a:lnTo>
                  <a:lnTo>
                    <a:pt x="358" y="492"/>
                  </a:lnTo>
                  <a:lnTo>
                    <a:pt x="272" y="396"/>
                  </a:lnTo>
                  <a:lnTo>
                    <a:pt x="194" y="314"/>
                  </a:lnTo>
                  <a:lnTo>
                    <a:pt x="126" y="246"/>
                  </a:lnTo>
                  <a:lnTo>
                    <a:pt x="74" y="197"/>
                  </a:lnTo>
                  <a:lnTo>
                    <a:pt x="39" y="159"/>
                  </a:lnTo>
                  <a:lnTo>
                    <a:pt x="17" y="127"/>
                  </a:lnTo>
                  <a:lnTo>
                    <a:pt x="4" y="97"/>
                  </a:lnTo>
                  <a:lnTo>
                    <a:pt x="0" y="73"/>
                  </a:lnTo>
                  <a:lnTo>
                    <a:pt x="3" y="54"/>
                  </a:lnTo>
                  <a:lnTo>
                    <a:pt x="8" y="38"/>
                  </a:lnTo>
                  <a:lnTo>
                    <a:pt x="18" y="26"/>
                  </a:lnTo>
                  <a:lnTo>
                    <a:pt x="27" y="17"/>
                  </a:lnTo>
                  <a:lnTo>
                    <a:pt x="32" y="12"/>
                  </a:lnTo>
                  <a:lnTo>
                    <a:pt x="35" y="10"/>
                  </a:lnTo>
                  <a:lnTo>
                    <a:pt x="38" y="9"/>
                  </a:lnTo>
                  <a:lnTo>
                    <a:pt x="44" y="6"/>
                  </a:lnTo>
                  <a:lnTo>
                    <a:pt x="53" y="2"/>
                  </a:lnTo>
                  <a:lnTo>
                    <a:pt x="67" y="0"/>
                  </a:lnTo>
                  <a:lnTo>
                    <a:pt x="86" y="2"/>
                  </a:lnTo>
                  <a:lnTo>
                    <a:pt x="109" y="9"/>
                  </a:lnTo>
                  <a:lnTo>
                    <a:pt x="139" y="23"/>
                  </a:lnTo>
                  <a:lnTo>
                    <a:pt x="173" y="45"/>
                  </a:lnTo>
                  <a:lnTo>
                    <a:pt x="213" y="78"/>
                  </a:lnTo>
                  <a:lnTo>
                    <a:pt x="260" y="123"/>
                  </a:lnTo>
                  <a:lnTo>
                    <a:pt x="258" y="123"/>
                  </a:lnTo>
                  <a:close/>
                </a:path>
              </a:pathLst>
            </a:custGeom>
            <a:solidFill>
              <a:srgbClr val="FF3300"/>
            </a:solidFill>
            <a:ln w="9525">
              <a:solidFill>
                <a:srgbClr val="FF3300"/>
              </a:solidFill>
              <a:round/>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fr-FR" altLang="fr-FR"/>
            </a:p>
          </p:txBody>
        </p:sp>
      </p:grpSp>
      <p:pic>
        <p:nvPicPr>
          <p:cNvPr id="16" name="Picture 13" descr="CKL000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18001" y="4014788"/>
            <a:ext cx="2360084" cy="236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4" descr="PE01931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0400" y="1881188"/>
            <a:ext cx="2599267"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7" name="ZoneTexte 17"/>
          <p:cNvSpPr txBox="1">
            <a:spLocks noChangeArrowheads="1"/>
          </p:cNvSpPr>
          <p:nvPr/>
        </p:nvSpPr>
        <p:spPr bwMode="auto">
          <a:xfrm>
            <a:off x="3333751" y="857251"/>
            <a:ext cx="495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fr-FR" altLang="fr-FR" sz="2400" b="1">
                <a:latin typeface="Georgia" pitchFamily="18" charset="0"/>
              </a:rPr>
              <a:t>Règles du jeu</a:t>
            </a:r>
          </a:p>
        </p:txBody>
      </p:sp>
    </p:spTree>
    <p:extLst>
      <p:ext uri="{BB962C8B-B14F-4D97-AF65-F5344CB8AC3E}">
        <p14:creationId xmlns:p14="http://schemas.microsoft.com/office/powerpoint/2010/main" val="17715998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0-#ppt_w/2"/>
                                          </p:val>
                                        </p:tav>
                                        <p:tav tm="100000">
                                          <p:val>
                                            <p:strVal val="#ppt_x"/>
                                          </p:val>
                                        </p:tav>
                                      </p:tavLst>
                                    </p:anim>
                                    <p:anim calcmode="lin" valueType="num">
                                      <p:cBhvr additive="base">
                                        <p:cTn id="8"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499"/>
                                          </p:stCondLst>
                                        </p:cTn>
                                        <p:tgtEl>
                                          <p:spTgt spid="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499"/>
                                          </p:stCondLst>
                                        </p:cTn>
                                        <p:tgtEl>
                                          <p:spTgt spid="2"/>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11"/>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499"/>
                                          </p:stCondLst>
                                        </p:cTn>
                                        <p:tgtEl>
                                          <p:spTgt spid="10"/>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499"/>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D6E4EE-2292-438A-8601-28C2EEF849BC}"/>
              </a:ext>
            </a:extLst>
          </p:cNvPr>
          <p:cNvSpPr>
            <a:spLocks noGrp="1"/>
          </p:cNvSpPr>
          <p:nvPr>
            <p:ph type="ctrTitle"/>
          </p:nvPr>
        </p:nvSpPr>
        <p:spPr/>
        <p:txBody>
          <a:bodyPr/>
          <a:lstStyle/>
          <a:p>
            <a:pPr algn="ctr"/>
            <a:r>
              <a:rPr lang="fr-FR" sz="7200" u="sng" dirty="0" smtClean="0"/>
              <a:t>Séance </a:t>
            </a:r>
            <a:r>
              <a:rPr lang="fr-FR" sz="7200" u="sng" dirty="0"/>
              <a:t>1</a:t>
            </a:r>
            <a:r>
              <a:rPr lang="fr-FR" sz="7200" dirty="0"/>
              <a:t>: </a:t>
            </a:r>
            <a:r>
              <a:rPr lang="fr-FR" sz="7200" dirty="0" smtClean="0"/>
              <a:t>justification</a:t>
            </a:r>
            <a:endParaRPr lang="fr-FR" sz="7200" dirty="0"/>
          </a:p>
        </p:txBody>
      </p:sp>
      <p:sp>
        <p:nvSpPr>
          <p:cNvPr id="4" name="Slide Number Placeholder 3">
            <a:extLst>
              <a:ext uri="{FF2B5EF4-FFF2-40B4-BE49-F238E27FC236}">
                <a16:creationId xmlns="" xmlns:a16="http://schemas.microsoft.com/office/drawing/2014/main" id="{2592FB78-4605-4205-B70F-563058FB8FB6}"/>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807992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30"/>
          <p:cNvSpPr txBox="1">
            <a:spLocks noChangeArrowheads="1"/>
          </p:cNvSpPr>
          <p:nvPr/>
        </p:nvSpPr>
        <p:spPr bwMode="auto">
          <a:xfrm>
            <a:off x="10731500" y="5802313"/>
            <a:ext cx="812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200">
                <a:solidFill>
                  <a:schemeClr val="tx1"/>
                </a:solidFill>
                <a:latin typeface="Eurostile" charset="0"/>
                <a:cs typeface="Arial" pitchFamily="34" charset="0"/>
              </a:defRPr>
            </a:lvl1pPr>
            <a:lvl2pPr marL="742950" indent="-285750" eaLnBrk="0" hangingPunct="0">
              <a:defRPr sz="1200">
                <a:solidFill>
                  <a:schemeClr val="tx1"/>
                </a:solidFill>
                <a:latin typeface="Eurostile" charset="0"/>
                <a:cs typeface="Arial" pitchFamily="34" charset="0"/>
              </a:defRPr>
            </a:lvl2pPr>
            <a:lvl3pPr marL="1143000" indent="-228600" eaLnBrk="0" hangingPunct="0">
              <a:defRPr sz="1200">
                <a:solidFill>
                  <a:schemeClr val="tx1"/>
                </a:solidFill>
                <a:latin typeface="Eurostile" charset="0"/>
                <a:cs typeface="Arial" pitchFamily="34" charset="0"/>
              </a:defRPr>
            </a:lvl3pPr>
            <a:lvl4pPr marL="1600200" indent="-228600" eaLnBrk="0" hangingPunct="0">
              <a:defRPr sz="1200">
                <a:solidFill>
                  <a:schemeClr val="tx1"/>
                </a:solidFill>
                <a:latin typeface="Eurostile" charset="0"/>
                <a:cs typeface="Arial" pitchFamily="34" charset="0"/>
              </a:defRPr>
            </a:lvl4pPr>
            <a:lvl5pPr marL="2057400" indent="-228600" eaLnBrk="0" hangingPunct="0">
              <a:defRPr sz="1200">
                <a:solidFill>
                  <a:schemeClr val="tx1"/>
                </a:solidFill>
                <a:latin typeface="Eurostile" charset="0"/>
                <a:cs typeface="Arial" pitchFamily="34" charset="0"/>
              </a:defRPr>
            </a:lvl5pPr>
            <a:lvl6pPr marL="2514600" indent="-228600" algn="ctr" eaLnBrk="0" fontAlgn="base" hangingPunct="0">
              <a:spcBef>
                <a:spcPct val="0"/>
              </a:spcBef>
              <a:spcAft>
                <a:spcPct val="0"/>
              </a:spcAft>
              <a:defRPr sz="1200">
                <a:solidFill>
                  <a:schemeClr val="tx1"/>
                </a:solidFill>
                <a:latin typeface="Eurostile" charset="0"/>
                <a:cs typeface="Arial" pitchFamily="34" charset="0"/>
              </a:defRPr>
            </a:lvl6pPr>
            <a:lvl7pPr marL="2971800" indent="-228600" algn="ctr" eaLnBrk="0" fontAlgn="base" hangingPunct="0">
              <a:spcBef>
                <a:spcPct val="0"/>
              </a:spcBef>
              <a:spcAft>
                <a:spcPct val="0"/>
              </a:spcAft>
              <a:defRPr sz="1200">
                <a:solidFill>
                  <a:schemeClr val="tx1"/>
                </a:solidFill>
                <a:latin typeface="Eurostile" charset="0"/>
                <a:cs typeface="Arial" pitchFamily="34" charset="0"/>
              </a:defRPr>
            </a:lvl7pPr>
            <a:lvl8pPr marL="3429000" indent="-228600" algn="ctr" eaLnBrk="0" fontAlgn="base" hangingPunct="0">
              <a:spcBef>
                <a:spcPct val="0"/>
              </a:spcBef>
              <a:spcAft>
                <a:spcPct val="0"/>
              </a:spcAft>
              <a:defRPr sz="1200">
                <a:solidFill>
                  <a:schemeClr val="tx1"/>
                </a:solidFill>
                <a:latin typeface="Eurostile" charset="0"/>
                <a:cs typeface="Arial" pitchFamily="34" charset="0"/>
              </a:defRPr>
            </a:lvl8pPr>
            <a:lvl9pPr marL="3886200" indent="-228600" algn="ctr" eaLnBrk="0" fontAlgn="base" hangingPunct="0">
              <a:spcBef>
                <a:spcPct val="0"/>
              </a:spcBef>
              <a:spcAft>
                <a:spcPct val="0"/>
              </a:spcAft>
              <a:defRPr sz="1200">
                <a:solidFill>
                  <a:schemeClr val="tx1"/>
                </a:solidFill>
                <a:latin typeface="Eurostile" charset="0"/>
                <a:cs typeface="Arial" pitchFamily="34" charset="0"/>
              </a:defRPr>
            </a:lvl9pPr>
          </a:lstStyle>
          <a:p>
            <a:pPr eaLnBrk="1" hangingPunct="1">
              <a:spcBef>
                <a:spcPct val="50000"/>
              </a:spcBef>
            </a:pPr>
            <a:r>
              <a:rPr lang="fr-FR" altLang="fr-FR" sz="2800">
                <a:solidFill>
                  <a:schemeClr val="bg1"/>
                </a:solidFill>
                <a:latin typeface="Typewriter" pitchFamily="2" charset="0"/>
              </a:rPr>
              <a:t>29</a:t>
            </a:r>
          </a:p>
        </p:txBody>
      </p:sp>
      <p:sp>
        <p:nvSpPr>
          <p:cNvPr id="49156" name="Titre 1"/>
          <p:cNvSpPr>
            <a:spLocks/>
          </p:cNvSpPr>
          <p:nvPr/>
        </p:nvSpPr>
        <p:spPr bwMode="auto">
          <a:xfrm>
            <a:off x="1250951" y="209550"/>
            <a:ext cx="10073216"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Eurostile" charset="0"/>
                <a:cs typeface="Arial" pitchFamily="34" charset="0"/>
              </a:defRPr>
            </a:lvl1pPr>
            <a:lvl2pPr marL="742950" indent="-285750" eaLnBrk="0" hangingPunct="0">
              <a:defRPr sz="1200">
                <a:solidFill>
                  <a:schemeClr val="tx1"/>
                </a:solidFill>
                <a:latin typeface="Eurostile" charset="0"/>
                <a:cs typeface="Arial" pitchFamily="34" charset="0"/>
              </a:defRPr>
            </a:lvl2pPr>
            <a:lvl3pPr marL="1143000" indent="-228600" eaLnBrk="0" hangingPunct="0">
              <a:defRPr sz="1200">
                <a:solidFill>
                  <a:schemeClr val="tx1"/>
                </a:solidFill>
                <a:latin typeface="Eurostile" charset="0"/>
                <a:cs typeface="Arial" pitchFamily="34" charset="0"/>
              </a:defRPr>
            </a:lvl3pPr>
            <a:lvl4pPr marL="1600200" indent="-228600" eaLnBrk="0" hangingPunct="0">
              <a:defRPr sz="1200">
                <a:solidFill>
                  <a:schemeClr val="tx1"/>
                </a:solidFill>
                <a:latin typeface="Eurostile" charset="0"/>
                <a:cs typeface="Arial" pitchFamily="34" charset="0"/>
              </a:defRPr>
            </a:lvl4pPr>
            <a:lvl5pPr marL="2057400" indent="-228600" eaLnBrk="0" hangingPunct="0">
              <a:defRPr sz="1200">
                <a:solidFill>
                  <a:schemeClr val="tx1"/>
                </a:solidFill>
                <a:latin typeface="Eurostile" charset="0"/>
                <a:cs typeface="Arial" pitchFamily="34" charset="0"/>
              </a:defRPr>
            </a:lvl5pPr>
            <a:lvl6pPr marL="2514600" indent="-228600" algn="ctr" eaLnBrk="0" fontAlgn="base" hangingPunct="0">
              <a:spcBef>
                <a:spcPct val="0"/>
              </a:spcBef>
              <a:spcAft>
                <a:spcPct val="0"/>
              </a:spcAft>
              <a:defRPr sz="1200">
                <a:solidFill>
                  <a:schemeClr val="tx1"/>
                </a:solidFill>
                <a:latin typeface="Eurostile" charset="0"/>
                <a:cs typeface="Arial" pitchFamily="34" charset="0"/>
              </a:defRPr>
            </a:lvl6pPr>
            <a:lvl7pPr marL="2971800" indent="-228600" algn="ctr" eaLnBrk="0" fontAlgn="base" hangingPunct="0">
              <a:spcBef>
                <a:spcPct val="0"/>
              </a:spcBef>
              <a:spcAft>
                <a:spcPct val="0"/>
              </a:spcAft>
              <a:defRPr sz="1200">
                <a:solidFill>
                  <a:schemeClr val="tx1"/>
                </a:solidFill>
                <a:latin typeface="Eurostile" charset="0"/>
                <a:cs typeface="Arial" pitchFamily="34" charset="0"/>
              </a:defRPr>
            </a:lvl7pPr>
            <a:lvl8pPr marL="3429000" indent="-228600" algn="ctr" eaLnBrk="0" fontAlgn="base" hangingPunct="0">
              <a:spcBef>
                <a:spcPct val="0"/>
              </a:spcBef>
              <a:spcAft>
                <a:spcPct val="0"/>
              </a:spcAft>
              <a:defRPr sz="1200">
                <a:solidFill>
                  <a:schemeClr val="tx1"/>
                </a:solidFill>
                <a:latin typeface="Eurostile" charset="0"/>
                <a:cs typeface="Arial" pitchFamily="34" charset="0"/>
              </a:defRPr>
            </a:lvl8pPr>
            <a:lvl9pPr marL="3886200" indent="-228600" algn="ctr" eaLnBrk="0" fontAlgn="base" hangingPunct="0">
              <a:spcBef>
                <a:spcPct val="0"/>
              </a:spcBef>
              <a:spcAft>
                <a:spcPct val="0"/>
              </a:spcAft>
              <a:defRPr sz="1200">
                <a:solidFill>
                  <a:schemeClr val="tx1"/>
                </a:solidFill>
                <a:latin typeface="Eurostile" charset="0"/>
                <a:cs typeface="Arial" pitchFamily="34" charset="0"/>
              </a:defRPr>
            </a:lvl9pPr>
          </a:lstStyle>
          <a:p>
            <a:pPr algn="l"/>
            <a:r>
              <a:rPr lang="fr-FR" altLang="fr-FR" sz="2400" b="1" dirty="0" smtClean="0">
                <a:solidFill>
                  <a:srgbClr val="006666"/>
                </a:solidFill>
                <a:latin typeface="Typewriter" pitchFamily="2" charset="0"/>
              </a:rPr>
              <a:t>1. </a:t>
            </a:r>
            <a:r>
              <a:rPr lang="fr-FR" altLang="fr-FR" sz="2400" b="1" dirty="0">
                <a:solidFill>
                  <a:srgbClr val="006666"/>
                </a:solidFill>
                <a:latin typeface="Typewriter" pitchFamily="2" charset="0"/>
              </a:rPr>
              <a:t>Les cinq axes de recommandations ….</a:t>
            </a:r>
          </a:p>
        </p:txBody>
      </p:sp>
      <p:sp>
        <p:nvSpPr>
          <p:cNvPr id="49157" name="TextBox 3"/>
          <p:cNvSpPr txBox="1">
            <a:spLocks noChangeArrowheads="1"/>
          </p:cNvSpPr>
          <p:nvPr/>
        </p:nvSpPr>
        <p:spPr bwMode="auto">
          <a:xfrm rot="5400000">
            <a:off x="999596" y="4987410"/>
            <a:ext cx="9683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Eurostile" charset="0"/>
                <a:cs typeface="Arial" pitchFamily="34" charset="0"/>
              </a:defRPr>
            </a:lvl1pPr>
            <a:lvl2pPr marL="742950" indent="-285750" eaLnBrk="0" hangingPunct="0">
              <a:defRPr sz="1200">
                <a:solidFill>
                  <a:schemeClr val="tx1"/>
                </a:solidFill>
                <a:latin typeface="Eurostile" charset="0"/>
                <a:cs typeface="Arial" pitchFamily="34" charset="0"/>
              </a:defRPr>
            </a:lvl2pPr>
            <a:lvl3pPr marL="1143000" indent="-228600" eaLnBrk="0" hangingPunct="0">
              <a:defRPr sz="1200">
                <a:solidFill>
                  <a:schemeClr val="tx1"/>
                </a:solidFill>
                <a:latin typeface="Eurostile" charset="0"/>
                <a:cs typeface="Arial" pitchFamily="34" charset="0"/>
              </a:defRPr>
            </a:lvl3pPr>
            <a:lvl4pPr marL="1600200" indent="-228600" eaLnBrk="0" hangingPunct="0">
              <a:defRPr sz="1200">
                <a:solidFill>
                  <a:schemeClr val="tx1"/>
                </a:solidFill>
                <a:latin typeface="Eurostile" charset="0"/>
                <a:cs typeface="Arial" pitchFamily="34" charset="0"/>
              </a:defRPr>
            </a:lvl4pPr>
            <a:lvl5pPr marL="2057400" indent="-228600" eaLnBrk="0" hangingPunct="0">
              <a:defRPr sz="1200">
                <a:solidFill>
                  <a:schemeClr val="tx1"/>
                </a:solidFill>
                <a:latin typeface="Eurostile" charset="0"/>
                <a:cs typeface="Arial" pitchFamily="34" charset="0"/>
              </a:defRPr>
            </a:lvl5pPr>
            <a:lvl6pPr marL="2514600" indent="-228600" algn="ctr" eaLnBrk="0" fontAlgn="base" hangingPunct="0">
              <a:spcBef>
                <a:spcPct val="0"/>
              </a:spcBef>
              <a:spcAft>
                <a:spcPct val="0"/>
              </a:spcAft>
              <a:defRPr sz="1200">
                <a:solidFill>
                  <a:schemeClr val="tx1"/>
                </a:solidFill>
                <a:latin typeface="Eurostile" charset="0"/>
                <a:cs typeface="Arial" pitchFamily="34" charset="0"/>
              </a:defRPr>
            </a:lvl6pPr>
            <a:lvl7pPr marL="2971800" indent="-228600" algn="ctr" eaLnBrk="0" fontAlgn="base" hangingPunct="0">
              <a:spcBef>
                <a:spcPct val="0"/>
              </a:spcBef>
              <a:spcAft>
                <a:spcPct val="0"/>
              </a:spcAft>
              <a:defRPr sz="1200">
                <a:solidFill>
                  <a:schemeClr val="tx1"/>
                </a:solidFill>
                <a:latin typeface="Eurostile" charset="0"/>
                <a:cs typeface="Arial" pitchFamily="34" charset="0"/>
              </a:defRPr>
            </a:lvl7pPr>
            <a:lvl8pPr marL="3429000" indent="-228600" algn="ctr" eaLnBrk="0" fontAlgn="base" hangingPunct="0">
              <a:spcBef>
                <a:spcPct val="0"/>
              </a:spcBef>
              <a:spcAft>
                <a:spcPct val="0"/>
              </a:spcAft>
              <a:defRPr sz="1200">
                <a:solidFill>
                  <a:schemeClr val="tx1"/>
                </a:solidFill>
                <a:latin typeface="Eurostile" charset="0"/>
                <a:cs typeface="Arial" pitchFamily="34" charset="0"/>
              </a:defRPr>
            </a:lvl8pPr>
            <a:lvl9pPr marL="3886200" indent="-228600" algn="ctr" eaLnBrk="0" fontAlgn="base" hangingPunct="0">
              <a:spcBef>
                <a:spcPct val="0"/>
              </a:spcBef>
              <a:spcAft>
                <a:spcPct val="0"/>
              </a:spcAft>
              <a:defRPr sz="1200">
                <a:solidFill>
                  <a:schemeClr val="tx1"/>
                </a:solidFill>
                <a:latin typeface="Eurostile" charset="0"/>
                <a:cs typeface="Arial" pitchFamily="34" charset="0"/>
              </a:defRPr>
            </a:lvl9pPr>
          </a:lstStyle>
          <a:p>
            <a:pPr eaLnBrk="1" hangingPunct="1"/>
            <a:r>
              <a:rPr lang="fr-FR" altLang="fr-FR" sz="1800">
                <a:solidFill>
                  <a:schemeClr val="bg1"/>
                </a:solidFill>
              </a:rPr>
              <a:t>Enoncé</a:t>
            </a:r>
          </a:p>
        </p:txBody>
      </p:sp>
      <p:pic>
        <p:nvPicPr>
          <p:cNvPr id="49158" name="Diagram 25"/>
          <p:cNvPicPr>
            <a:picLocks noChangeArrowheads="1"/>
          </p:cNvPicPr>
          <p:nvPr/>
        </p:nvPicPr>
        <p:blipFill>
          <a:blip r:embed="rId3">
            <a:extLst>
              <a:ext uri="{28A0092B-C50C-407E-A947-70E740481C1C}">
                <a14:useLocalDpi xmlns:a14="http://schemas.microsoft.com/office/drawing/2010/main" val="0"/>
              </a:ext>
            </a:extLst>
          </a:blip>
          <a:srcRect l="-6020" t="-6952" r="-4659" b="-30956"/>
          <a:stretch>
            <a:fillRect/>
          </a:stretch>
        </p:blipFill>
        <p:spPr bwMode="auto">
          <a:xfrm>
            <a:off x="1737784" y="1173163"/>
            <a:ext cx="7924800" cy="386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59" name="Text Box 30"/>
          <p:cNvSpPr txBox="1">
            <a:spLocks noChangeArrowheads="1"/>
          </p:cNvSpPr>
          <p:nvPr/>
        </p:nvSpPr>
        <p:spPr bwMode="auto">
          <a:xfrm>
            <a:off x="2159000" y="1484313"/>
            <a:ext cx="27855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Eurostile" charset="0"/>
                <a:cs typeface="Arial" pitchFamily="34" charset="0"/>
              </a:defRPr>
            </a:lvl1pPr>
            <a:lvl2pPr marL="742950" indent="-285750" eaLnBrk="0" hangingPunct="0">
              <a:defRPr sz="1200">
                <a:solidFill>
                  <a:schemeClr val="tx1"/>
                </a:solidFill>
                <a:latin typeface="Eurostile" charset="0"/>
                <a:cs typeface="Arial" pitchFamily="34" charset="0"/>
              </a:defRPr>
            </a:lvl2pPr>
            <a:lvl3pPr marL="1143000" indent="-228600" eaLnBrk="0" hangingPunct="0">
              <a:defRPr sz="1200">
                <a:solidFill>
                  <a:schemeClr val="tx1"/>
                </a:solidFill>
                <a:latin typeface="Eurostile" charset="0"/>
                <a:cs typeface="Arial" pitchFamily="34" charset="0"/>
              </a:defRPr>
            </a:lvl3pPr>
            <a:lvl4pPr marL="1600200" indent="-228600" eaLnBrk="0" hangingPunct="0">
              <a:defRPr sz="1200">
                <a:solidFill>
                  <a:schemeClr val="tx1"/>
                </a:solidFill>
                <a:latin typeface="Eurostile" charset="0"/>
                <a:cs typeface="Arial" pitchFamily="34" charset="0"/>
              </a:defRPr>
            </a:lvl4pPr>
            <a:lvl5pPr marL="2057400" indent="-228600" eaLnBrk="0" hangingPunct="0">
              <a:defRPr sz="1200">
                <a:solidFill>
                  <a:schemeClr val="tx1"/>
                </a:solidFill>
                <a:latin typeface="Eurostile" charset="0"/>
                <a:cs typeface="Arial" pitchFamily="34" charset="0"/>
              </a:defRPr>
            </a:lvl5pPr>
            <a:lvl6pPr marL="2514600" indent="-228600" algn="ctr" eaLnBrk="0" fontAlgn="base" hangingPunct="0">
              <a:spcBef>
                <a:spcPct val="0"/>
              </a:spcBef>
              <a:spcAft>
                <a:spcPct val="0"/>
              </a:spcAft>
              <a:defRPr sz="1200">
                <a:solidFill>
                  <a:schemeClr val="tx1"/>
                </a:solidFill>
                <a:latin typeface="Eurostile" charset="0"/>
                <a:cs typeface="Arial" pitchFamily="34" charset="0"/>
              </a:defRPr>
            </a:lvl6pPr>
            <a:lvl7pPr marL="2971800" indent="-228600" algn="ctr" eaLnBrk="0" fontAlgn="base" hangingPunct="0">
              <a:spcBef>
                <a:spcPct val="0"/>
              </a:spcBef>
              <a:spcAft>
                <a:spcPct val="0"/>
              </a:spcAft>
              <a:defRPr sz="1200">
                <a:solidFill>
                  <a:schemeClr val="tx1"/>
                </a:solidFill>
                <a:latin typeface="Eurostile" charset="0"/>
                <a:cs typeface="Arial" pitchFamily="34" charset="0"/>
              </a:defRPr>
            </a:lvl7pPr>
            <a:lvl8pPr marL="3429000" indent="-228600" algn="ctr" eaLnBrk="0" fontAlgn="base" hangingPunct="0">
              <a:spcBef>
                <a:spcPct val="0"/>
              </a:spcBef>
              <a:spcAft>
                <a:spcPct val="0"/>
              </a:spcAft>
              <a:defRPr sz="1200">
                <a:solidFill>
                  <a:schemeClr val="tx1"/>
                </a:solidFill>
                <a:latin typeface="Eurostile" charset="0"/>
                <a:cs typeface="Arial" pitchFamily="34" charset="0"/>
              </a:defRPr>
            </a:lvl8pPr>
            <a:lvl9pPr marL="3886200" indent="-228600" algn="ctr" eaLnBrk="0" fontAlgn="base" hangingPunct="0">
              <a:spcBef>
                <a:spcPct val="0"/>
              </a:spcBef>
              <a:spcAft>
                <a:spcPct val="0"/>
              </a:spcAft>
              <a:defRPr sz="1200">
                <a:solidFill>
                  <a:schemeClr val="tx1"/>
                </a:solidFill>
                <a:latin typeface="Eurostile" charset="0"/>
                <a:cs typeface="Arial" pitchFamily="34" charset="0"/>
              </a:defRPr>
            </a:lvl9pPr>
          </a:lstStyle>
          <a:p>
            <a:pPr algn="l" eaLnBrk="1" hangingPunct="1"/>
            <a:r>
              <a:rPr lang="fr-CA" altLang="fr-FR" sz="1400">
                <a:solidFill>
                  <a:srgbClr val="FFFFFF"/>
                </a:solidFill>
                <a:latin typeface="Gill Sans MT" pitchFamily="34" charset="0"/>
              </a:rPr>
              <a:t>1. Renforcer la </a:t>
            </a:r>
            <a:r>
              <a:rPr lang="fr-FR" altLang="fr-FR" sz="1400">
                <a:solidFill>
                  <a:srgbClr val="FFFFFF"/>
                </a:solidFill>
                <a:latin typeface="Gill Sans MT" pitchFamily="34" charset="0"/>
              </a:rPr>
              <a:t>structure organisationnelle et la planification </a:t>
            </a:r>
            <a:endParaRPr lang="fr-FR" altLang="fr-FR" sz="1800">
              <a:solidFill>
                <a:srgbClr val="000000"/>
              </a:solidFill>
              <a:latin typeface="Arial" pitchFamily="34" charset="0"/>
            </a:endParaRPr>
          </a:p>
        </p:txBody>
      </p:sp>
      <p:sp>
        <p:nvSpPr>
          <p:cNvPr id="49160" name="Text Box 31"/>
          <p:cNvSpPr txBox="1">
            <a:spLocks noChangeArrowheads="1"/>
          </p:cNvSpPr>
          <p:nvPr/>
        </p:nvSpPr>
        <p:spPr bwMode="auto">
          <a:xfrm>
            <a:off x="5700184" y="1741488"/>
            <a:ext cx="364913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Eurostile" charset="0"/>
                <a:cs typeface="Arial" pitchFamily="34" charset="0"/>
              </a:defRPr>
            </a:lvl1pPr>
            <a:lvl2pPr marL="742950" indent="-285750" eaLnBrk="0" hangingPunct="0">
              <a:defRPr sz="1200">
                <a:solidFill>
                  <a:schemeClr val="tx1"/>
                </a:solidFill>
                <a:latin typeface="Eurostile" charset="0"/>
                <a:cs typeface="Arial" pitchFamily="34" charset="0"/>
              </a:defRPr>
            </a:lvl2pPr>
            <a:lvl3pPr marL="1143000" indent="-228600" eaLnBrk="0" hangingPunct="0">
              <a:defRPr sz="1200">
                <a:solidFill>
                  <a:schemeClr val="tx1"/>
                </a:solidFill>
                <a:latin typeface="Eurostile" charset="0"/>
                <a:cs typeface="Arial" pitchFamily="34" charset="0"/>
              </a:defRPr>
            </a:lvl3pPr>
            <a:lvl4pPr marL="1600200" indent="-228600" eaLnBrk="0" hangingPunct="0">
              <a:defRPr sz="1200">
                <a:solidFill>
                  <a:schemeClr val="tx1"/>
                </a:solidFill>
                <a:latin typeface="Eurostile" charset="0"/>
                <a:cs typeface="Arial" pitchFamily="34" charset="0"/>
              </a:defRPr>
            </a:lvl4pPr>
            <a:lvl5pPr marL="2057400" indent="-228600" eaLnBrk="0" hangingPunct="0">
              <a:defRPr sz="1200">
                <a:solidFill>
                  <a:schemeClr val="tx1"/>
                </a:solidFill>
                <a:latin typeface="Eurostile" charset="0"/>
                <a:cs typeface="Arial" pitchFamily="34" charset="0"/>
              </a:defRPr>
            </a:lvl5pPr>
            <a:lvl6pPr marL="2514600" indent="-228600" algn="ctr" eaLnBrk="0" fontAlgn="base" hangingPunct="0">
              <a:spcBef>
                <a:spcPct val="0"/>
              </a:spcBef>
              <a:spcAft>
                <a:spcPct val="0"/>
              </a:spcAft>
              <a:defRPr sz="1200">
                <a:solidFill>
                  <a:schemeClr val="tx1"/>
                </a:solidFill>
                <a:latin typeface="Eurostile" charset="0"/>
                <a:cs typeface="Arial" pitchFamily="34" charset="0"/>
              </a:defRPr>
            </a:lvl6pPr>
            <a:lvl7pPr marL="2971800" indent="-228600" algn="ctr" eaLnBrk="0" fontAlgn="base" hangingPunct="0">
              <a:spcBef>
                <a:spcPct val="0"/>
              </a:spcBef>
              <a:spcAft>
                <a:spcPct val="0"/>
              </a:spcAft>
              <a:defRPr sz="1200">
                <a:solidFill>
                  <a:schemeClr val="tx1"/>
                </a:solidFill>
                <a:latin typeface="Eurostile" charset="0"/>
                <a:cs typeface="Arial" pitchFamily="34" charset="0"/>
              </a:defRPr>
            </a:lvl7pPr>
            <a:lvl8pPr marL="3429000" indent="-228600" algn="ctr" eaLnBrk="0" fontAlgn="base" hangingPunct="0">
              <a:spcBef>
                <a:spcPct val="0"/>
              </a:spcBef>
              <a:spcAft>
                <a:spcPct val="0"/>
              </a:spcAft>
              <a:defRPr sz="1200">
                <a:solidFill>
                  <a:schemeClr val="tx1"/>
                </a:solidFill>
                <a:latin typeface="Eurostile" charset="0"/>
                <a:cs typeface="Arial" pitchFamily="34" charset="0"/>
              </a:defRPr>
            </a:lvl8pPr>
            <a:lvl9pPr marL="3886200" indent="-228600" algn="ctr" eaLnBrk="0" fontAlgn="base" hangingPunct="0">
              <a:spcBef>
                <a:spcPct val="0"/>
              </a:spcBef>
              <a:spcAft>
                <a:spcPct val="0"/>
              </a:spcAft>
              <a:defRPr sz="1200">
                <a:solidFill>
                  <a:schemeClr val="tx1"/>
                </a:solidFill>
                <a:latin typeface="Eurostile" charset="0"/>
                <a:cs typeface="Arial" pitchFamily="34" charset="0"/>
              </a:defRPr>
            </a:lvl9pPr>
          </a:lstStyle>
          <a:p>
            <a:pPr algn="ctr" eaLnBrk="1" hangingPunct="1"/>
            <a:r>
              <a:rPr lang="fr-FR" altLang="fr-FR" sz="1400" dirty="0">
                <a:solidFill>
                  <a:srgbClr val="FFFFFF"/>
                </a:solidFill>
                <a:latin typeface="Gill Sans MT" pitchFamily="34" charset="0"/>
              </a:rPr>
              <a:t>2. Informatiser la DAF</a:t>
            </a:r>
            <a:endParaRPr lang="fr-FR" altLang="fr-FR" sz="1800" dirty="0">
              <a:solidFill>
                <a:srgbClr val="000000"/>
              </a:solidFill>
              <a:latin typeface="Arial" pitchFamily="34" charset="0"/>
            </a:endParaRPr>
          </a:p>
        </p:txBody>
      </p:sp>
      <p:sp>
        <p:nvSpPr>
          <p:cNvPr id="49161" name="Text Box 33"/>
          <p:cNvSpPr txBox="1">
            <a:spLocks noChangeArrowheads="1"/>
          </p:cNvSpPr>
          <p:nvPr/>
        </p:nvSpPr>
        <p:spPr bwMode="auto">
          <a:xfrm>
            <a:off x="2419351" y="3013076"/>
            <a:ext cx="2819400" cy="88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Eurostile" charset="0"/>
                <a:cs typeface="Arial" pitchFamily="34" charset="0"/>
              </a:defRPr>
            </a:lvl1pPr>
            <a:lvl2pPr marL="742950" indent="-285750" eaLnBrk="0" hangingPunct="0">
              <a:defRPr sz="1200">
                <a:solidFill>
                  <a:schemeClr val="tx1"/>
                </a:solidFill>
                <a:latin typeface="Eurostile" charset="0"/>
                <a:cs typeface="Arial" pitchFamily="34" charset="0"/>
              </a:defRPr>
            </a:lvl2pPr>
            <a:lvl3pPr marL="1143000" indent="-228600" eaLnBrk="0" hangingPunct="0">
              <a:defRPr sz="1200">
                <a:solidFill>
                  <a:schemeClr val="tx1"/>
                </a:solidFill>
                <a:latin typeface="Eurostile" charset="0"/>
                <a:cs typeface="Arial" pitchFamily="34" charset="0"/>
              </a:defRPr>
            </a:lvl3pPr>
            <a:lvl4pPr marL="1600200" indent="-228600" eaLnBrk="0" hangingPunct="0">
              <a:defRPr sz="1200">
                <a:solidFill>
                  <a:schemeClr val="tx1"/>
                </a:solidFill>
                <a:latin typeface="Eurostile" charset="0"/>
                <a:cs typeface="Arial" pitchFamily="34" charset="0"/>
              </a:defRPr>
            </a:lvl4pPr>
            <a:lvl5pPr marL="2057400" indent="-228600" eaLnBrk="0" hangingPunct="0">
              <a:defRPr sz="1200">
                <a:solidFill>
                  <a:schemeClr val="tx1"/>
                </a:solidFill>
                <a:latin typeface="Eurostile" charset="0"/>
                <a:cs typeface="Arial" pitchFamily="34" charset="0"/>
              </a:defRPr>
            </a:lvl5pPr>
            <a:lvl6pPr marL="2514600" indent="-228600" algn="ctr" eaLnBrk="0" fontAlgn="base" hangingPunct="0">
              <a:spcBef>
                <a:spcPct val="0"/>
              </a:spcBef>
              <a:spcAft>
                <a:spcPct val="0"/>
              </a:spcAft>
              <a:defRPr sz="1200">
                <a:solidFill>
                  <a:schemeClr val="tx1"/>
                </a:solidFill>
                <a:latin typeface="Eurostile" charset="0"/>
                <a:cs typeface="Arial" pitchFamily="34" charset="0"/>
              </a:defRPr>
            </a:lvl6pPr>
            <a:lvl7pPr marL="2971800" indent="-228600" algn="ctr" eaLnBrk="0" fontAlgn="base" hangingPunct="0">
              <a:spcBef>
                <a:spcPct val="0"/>
              </a:spcBef>
              <a:spcAft>
                <a:spcPct val="0"/>
              </a:spcAft>
              <a:defRPr sz="1200">
                <a:solidFill>
                  <a:schemeClr val="tx1"/>
                </a:solidFill>
                <a:latin typeface="Eurostile" charset="0"/>
                <a:cs typeface="Arial" pitchFamily="34" charset="0"/>
              </a:defRPr>
            </a:lvl7pPr>
            <a:lvl8pPr marL="3429000" indent="-228600" algn="ctr" eaLnBrk="0" fontAlgn="base" hangingPunct="0">
              <a:spcBef>
                <a:spcPct val="0"/>
              </a:spcBef>
              <a:spcAft>
                <a:spcPct val="0"/>
              </a:spcAft>
              <a:defRPr sz="1200">
                <a:solidFill>
                  <a:schemeClr val="tx1"/>
                </a:solidFill>
                <a:latin typeface="Eurostile" charset="0"/>
                <a:cs typeface="Arial" pitchFamily="34" charset="0"/>
              </a:defRPr>
            </a:lvl8pPr>
            <a:lvl9pPr marL="3886200" indent="-228600" algn="ctr" eaLnBrk="0" fontAlgn="base" hangingPunct="0">
              <a:spcBef>
                <a:spcPct val="0"/>
              </a:spcBef>
              <a:spcAft>
                <a:spcPct val="0"/>
              </a:spcAft>
              <a:defRPr sz="1200">
                <a:solidFill>
                  <a:schemeClr val="tx1"/>
                </a:solidFill>
                <a:latin typeface="Eurostile" charset="0"/>
                <a:cs typeface="Arial" pitchFamily="34" charset="0"/>
              </a:defRPr>
            </a:lvl9pPr>
          </a:lstStyle>
          <a:p>
            <a:pPr algn="l" eaLnBrk="1" hangingPunct="1"/>
            <a:r>
              <a:rPr lang="fr-FR" altLang="fr-FR" sz="1400">
                <a:solidFill>
                  <a:srgbClr val="FFFFFF"/>
                </a:solidFill>
                <a:latin typeface="Gill Sans MT" pitchFamily="34" charset="0"/>
              </a:rPr>
              <a:t>3. Améliorer le suivi budgétaire </a:t>
            </a:r>
            <a:endParaRPr lang="fr-FR" altLang="fr-FR" sz="1800">
              <a:solidFill>
                <a:srgbClr val="000000"/>
              </a:solidFill>
              <a:latin typeface="Arial" pitchFamily="34" charset="0"/>
            </a:endParaRPr>
          </a:p>
        </p:txBody>
      </p:sp>
      <p:sp>
        <p:nvSpPr>
          <p:cNvPr id="49162" name="Text Box 36"/>
          <p:cNvSpPr txBox="1">
            <a:spLocks noChangeArrowheads="1"/>
          </p:cNvSpPr>
          <p:nvPr/>
        </p:nvSpPr>
        <p:spPr bwMode="auto">
          <a:xfrm>
            <a:off x="5740400" y="3151189"/>
            <a:ext cx="33612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Eurostile" charset="0"/>
                <a:cs typeface="Arial" pitchFamily="34" charset="0"/>
              </a:defRPr>
            </a:lvl1pPr>
            <a:lvl2pPr marL="742950" indent="-285750" eaLnBrk="0" hangingPunct="0">
              <a:defRPr sz="1200">
                <a:solidFill>
                  <a:schemeClr val="tx1"/>
                </a:solidFill>
                <a:latin typeface="Eurostile" charset="0"/>
                <a:cs typeface="Arial" pitchFamily="34" charset="0"/>
              </a:defRPr>
            </a:lvl2pPr>
            <a:lvl3pPr marL="1143000" indent="-228600" eaLnBrk="0" hangingPunct="0">
              <a:defRPr sz="1200">
                <a:solidFill>
                  <a:schemeClr val="tx1"/>
                </a:solidFill>
                <a:latin typeface="Eurostile" charset="0"/>
                <a:cs typeface="Arial" pitchFamily="34" charset="0"/>
              </a:defRPr>
            </a:lvl3pPr>
            <a:lvl4pPr marL="1600200" indent="-228600" eaLnBrk="0" hangingPunct="0">
              <a:defRPr sz="1200">
                <a:solidFill>
                  <a:schemeClr val="tx1"/>
                </a:solidFill>
                <a:latin typeface="Eurostile" charset="0"/>
                <a:cs typeface="Arial" pitchFamily="34" charset="0"/>
              </a:defRPr>
            </a:lvl4pPr>
            <a:lvl5pPr marL="2057400" indent="-228600" eaLnBrk="0" hangingPunct="0">
              <a:defRPr sz="1200">
                <a:solidFill>
                  <a:schemeClr val="tx1"/>
                </a:solidFill>
                <a:latin typeface="Eurostile" charset="0"/>
                <a:cs typeface="Arial" pitchFamily="34" charset="0"/>
              </a:defRPr>
            </a:lvl5pPr>
            <a:lvl6pPr marL="2514600" indent="-228600" algn="ctr" eaLnBrk="0" fontAlgn="base" hangingPunct="0">
              <a:spcBef>
                <a:spcPct val="0"/>
              </a:spcBef>
              <a:spcAft>
                <a:spcPct val="0"/>
              </a:spcAft>
              <a:defRPr sz="1200">
                <a:solidFill>
                  <a:schemeClr val="tx1"/>
                </a:solidFill>
                <a:latin typeface="Eurostile" charset="0"/>
                <a:cs typeface="Arial" pitchFamily="34" charset="0"/>
              </a:defRPr>
            </a:lvl6pPr>
            <a:lvl7pPr marL="2971800" indent="-228600" algn="ctr" eaLnBrk="0" fontAlgn="base" hangingPunct="0">
              <a:spcBef>
                <a:spcPct val="0"/>
              </a:spcBef>
              <a:spcAft>
                <a:spcPct val="0"/>
              </a:spcAft>
              <a:defRPr sz="1200">
                <a:solidFill>
                  <a:schemeClr val="tx1"/>
                </a:solidFill>
                <a:latin typeface="Eurostile" charset="0"/>
                <a:cs typeface="Arial" pitchFamily="34" charset="0"/>
              </a:defRPr>
            </a:lvl7pPr>
            <a:lvl8pPr marL="3429000" indent="-228600" algn="ctr" eaLnBrk="0" fontAlgn="base" hangingPunct="0">
              <a:spcBef>
                <a:spcPct val="0"/>
              </a:spcBef>
              <a:spcAft>
                <a:spcPct val="0"/>
              </a:spcAft>
              <a:defRPr sz="1200">
                <a:solidFill>
                  <a:schemeClr val="tx1"/>
                </a:solidFill>
                <a:latin typeface="Eurostile" charset="0"/>
                <a:cs typeface="Arial" pitchFamily="34" charset="0"/>
              </a:defRPr>
            </a:lvl8pPr>
            <a:lvl9pPr marL="3886200" indent="-228600" algn="ctr" eaLnBrk="0" fontAlgn="base" hangingPunct="0">
              <a:spcBef>
                <a:spcPct val="0"/>
              </a:spcBef>
              <a:spcAft>
                <a:spcPct val="0"/>
              </a:spcAft>
              <a:defRPr sz="1200">
                <a:solidFill>
                  <a:schemeClr val="tx1"/>
                </a:solidFill>
                <a:latin typeface="Eurostile" charset="0"/>
                <a:cs typeface="Arial" pitchFamily="34" charset="0"/>
              </a:defRPr>
            </a:lvl9pPr>
          </a:lstStyle>
          <a:p>
            <a:pPr algn="l" eaLnBrk="1" hangingPunct="1"/>
            <a:r>
              <a:rPr lang="fr-FR" altLang="fr-FR" sz="1400" dirty="0">
                <a:solidFill>
                  <a:srgbClr val="FFFFFF"/>
                </a:solidFill>
                <a:latin typeface="Gill Sans MT" pitchFamily="34" charset="0"/>
              </a:rPr>
              <a:t>4. Renforcer l’efficacité de la comptabilité et de la Finance </a:t>
            </a:r>
            <a:endParaRPr lang="fr-FR" altLang="fr-FR" sz="1800" dirty="0">
              <a:solidFill>
                <a:srgbClr val="000000"/>
              </a:solidFill>
              <a:latin typeface="Arial" pitchFamily="34" charset="0"/>
            </a:endParaRPr>
          </a:p>
        </p:txBody>
      </p:sp>
      <p:sp>
        <p:nvSpPr>
          <p:cNvPr id="49163" name="Rounded Rectangle 40"/>
          <p:cNvSpPr>
            <a:spLocks noChangeArrowheads="1"/>
          </p:cNvSpPr>
          <p:nvPr/>
        </p:nvSpPr>
        <p:spPr bwMode="auto">
          <a:xfrm>
            <a:off x="2423584" y="4581525"/>
            <a:ext cx="6773333" cy="2089150"/>
          </a:xfrm>
          <a:prstGeom prst="roundRect">
            <a:avLst>
              <a:gd name="adj" fmla="val 16667"/>
            </a:avLst>
          </a:prstGeom>
          <a:solidFill>
            <a:srgbClr val="700000"/>
          </a:solidFill>
          <a:ln w="9525">
            <a:solidFill>
              <a:srgbClr val="000000"/>
            </a:solidFill>
            <a:round/>
            <a:headEnd/>
            <a:tailEnd/>
          </a:ln>
        </p:spPr>
        <p:txBody>
          <a:bodyPr wrap="none"/>
          <a:lstStyle>
            <a:lvl1pPr eaLnBrk="0" hangingPunct="0">
              <a:defRPr sz="1200">
                <a:solidFill>
                  <a:schemeClr val="tx1"/>
                </a:solidFill>
                <a:latin typeface="Eurostile" charset="0"/>
                <a:cs typeface="Arial" pitchFamily="34" charset="0"/>
              </a:defRPr>
            </a:lvl1pPr>
            <a:lvl2pPr marL="742950" indent="-285750" eaLnBrk="0" hangingPunct="0">
              <a:defRPr sz="1200">
                <a:solidFill>
                  <a:schemeClr val="tx1"/>
                </a:solidFill>
                <a:latin typeface="Eurostile" charset="0"/>
                <a:cs typeface="Arial" pitchFamily="34" charset="0"/>
              </a:defRPr>
            </a:lvl2pPr>
            <a:lvl3pPr marL="1143000" indent="-228600" eaLnBrk="0" hangingPunct="0">
              <a:defRPr sz="1200">
                <a:solidFill>
                  <a:schemeClr val="tx1"/>
                </a:solidFill>
                <a:latin typeface="Eurostile" charset="0"/>
                <a:cs typeface="Arial" pitchFamily="34" charset="0"/>
              </a:defRPr>
            </a:lvl3pPr>
            <a:lvl4pPr marL="1600200" indent="-228600" eaLnBrk="0" hangingPunct="0">
              <a:defRPr sz="1200">
                <a:solidFill>
                  <a:schemeClr val="tx1"/>
                </a:solidFill>
                <a:latin typeface="Eurostile" charset="0"/>
                <a:cs typeface="Arial" pitchFamily="34" charset="0"/>
              </a:defRPr>
            </a:lvl4pPr>
            <a:lvl5pPr marL="2057400" indent="-228600" eaLnBrk="0" hangingPunct="0">
              <a:defRPr sz="1200">
                <a:solidFill>
                  <a:schemeClr val="tx1"/>
                </a:solidFill>
                <a:latin typeface="Eurostile" charset="0"/>
                <a:cs typeface="Arial" pitchFamily="34" charset="0"/>
              </a:defRPr>
            </a:lvl5pPr>
            <a:lvl6pPr marL="2514600" indent="-228600" algn="ctr" eaLnBrk="0" fontAlgn="base" hangingPunct="0">
              <a:spcBef>
                <a:spcPct val="0"/>
              </a:spcBef>
              <a:spcAft>
                <a:spcPct val="0"/>
              </a:spcAft>
              <a:defRPr sz="1200">
                <a:solidFill>
                  <a:schemeClr val="tx1"/>
                </a:solidFill>
                <a:latin typeface="Eurostile" charset="0"/>
                <a:cs typeface="Arial" pitchFamily="34" charset="0"/>
              </a:defRPr>
            </a:lvl6pPr>
            <a:lvl7pPr marL="2971800" indent="-228600" algn="ctr" eaLnBrk="0" fontAlgn="base" hangingPunct="0">
              <a:spcBef>
                <a:spcPct val="0"/>
              </a:spcBef>
              <a:spcAft>
                <a:spcPct val="0"/>
              </a:spcAft>
              <a:defRPr sz="1200">
                <a:solidFill>
                  <a:schemeClr val="tx1"/>
                </a:solidFill>
                <a:latin typeface="Eurostile" charset="0"/>
                <a:cs typeface="Arial" pitchFamily="34" charset="0"/>
              </a:defRPr>
            </a:lvl7pPr>
            <a:lvl8pPr marL="3429000" indent="-228600" algn="ctr" eaLnBrk="0" fontAlgn="base" hangingPunct="0">
              <a:spcBef>
                <a:spcPct val="0"/>
              </a:spcBef>
              <a:spcAft>
                <a:spcPct val="0"/>
              </a:spcAft>
              <a:defRPr sz="1200">
                <a:solidFill>
                  <a:schemeClr val="tx1"/>
                </a:solidFill>
                <a:latin typeface="Eurostile" charset="0"/>
                <a:cs typeface="Arial" pitchFamily="34" charset="0"/>
              </a:defRPr>
            </a:lvl8pPr>
            <a:lvl9pPr marL="3886200" indent="-228600" algn="ctr" eaLnBrk="0" fontAlgn="base" hangingPunct="0">
              <a:spcBef>
                <a:spcPct val="0"/>
              </a:spcBef>
              <a:spcAft>
                <a:spcPct val="0"/>
              </a:spcAft>
              <a:defRPr sz="1200">
                <a:solidFill>
                  <a:schemeClr val="tx1"/>
                </a:solidFill>
                <a:latin typeface="Eurostile" charset="0"/>
                <a:cs typeface="Arial" pitchFamily="34" charset="0"/>
              </a:defRPr>
            </a:lvl9pPr>
          </a:lstStyle>
          <a:p>
            <a:pPr algn="l" eaLnBrk="1" hangingPunct="1"/>
            <a:endParaRPr lang="fr-FR" altLang="fr-FR" sz="1800">
              <a:solidFill>
                <a:srgbClr val="000000"/>
              </a:solidFill>
              <a:latin typeface="Calibri" pitchFamily="34" charset="0"/>
            </a:endParaRPr>
          </a:p>
        </p:txBody>
      </p:sp>
      <p:cxnSp>
        <p:nvCxnSpPr>
          <p:cNvPr id="49164" name="Straight Arrow Connector 41"/>
          <p:cNvCxnSpPr>
            <a:cxnSpLocks noChangeShapeType="1"/>
          </p:cNvCxnSpPr>
          <p:nvPr/>
        </p:nvCxnSpPr>
        <p:spPr bwMode="auto">
          <a:xfrm rot="5400000">
            <a:off x="4692386" y="3753644"/>
            <a:ext cx="1655762" cy="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sp>
        <p:nvSpPr>
          <p:cNvPr id="18" name="Text Box 46"/>
          <p:cNvSpPr txBox="1">
            <a:spLocks noChangeArrowheads="1"/>
          </p:cNvSpPr>
          <p:nvPr/>
        </p:nvSpPr>
        <p:spPr bwMode="auto">
          <a:xfrm>
            <a:off x="2512484" y="4581525"/>
            <a:ext cx="6595533"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fontAlgn="base">
              <a:spcBef>
                <a:spcPct val="0"/>
              </a:spcBef>
              <a:spcAft>
                <a:spcPct val="0"/>
              </a:spcAft>
              <a:tabLst>
                <a:tab pos="457200" algn="l"/>
              </a:tabLst>
              <a:defRPr>
                <a:solidFill>
                  <a:schemeClr val="tx1"/>
                </a:solidFill>
                <a:latin typeface="Arial" pitchFamily="34" charset="0"/>
                <a:cs typeface="Arial" pitchFamily="34" charset="0"/>
              </a:defRPr>
            </a:lvl1pPr>
            <a:lvl2pPr fontAlgn="base">
              <a:spcBef>
                <a:spcPct val="0"/>
              </a:spcBef>
              <a:spcAft>
                <a:spcPct val="0"/>
              </a:spcAft>
              <a:tabLst>
                <a:tab pos="457200" algn="l"/>
              </a:tabLst>
              <a:defRPr>
                <a:solidFill>
                  <a:schemeClr val="tx1"/>
                </a:solidFill>
                <a:latin typeface="Arial" pitchFamily="34" charset="0"/>
                <a:cs typeface="Arial" pitchFamily="34" charset="0"/>
              </a:defRPr>
            </a:lvl2pPr>
            <a:lvl3pPr fontAlgn="base">
              <a:spcBef>
                <a:spcPct val="0"/>
              </a:spcBef>
              <a:spcAft>
                <a:spcPct val="0"/>
              </a:spcAft>
              <a:tabLst>
                <a:tab pos="457200" algn="l"/>
              </a:tabLst>
              <a:defRPr>
                <a:solidFill>
                  <a:schemeClr val="tx1"/>
                </a:solidFill>
                <a:latin typeface="Arial" pitchFamily="34" charset="0"/>
                <a:cs typeface="Arial" pitchFamily="34" charset="0"/>
              </a:defRPr>
            </a:lvl3pPr>
            <a:lvl4pPr fontAlgn="base">
              <a:spcBef>
                <a:spcPct val="0"/>
              </a:spcBef>
              <a:spcAft>
                <a:spcPct val="0"/>
              </a:spcAft>
              <a:tabLst>
                <a:tab pos="457200" algn="l"/>
              </a:tabLst>
              <a:defRPr>
                <a:solidFill>
                  <a:schemeClr val="tx1"/>
                </a:solidFill>
                <a:latin typeface="Arial" pitchFamily="34" charset="0"/>
                <a:cs typeface="Arial" pitchFamily="34" charset="0"/>
              </a:defRPr>
            </a:lvl4pPr>
            <a:lvl5pPr fontAlgn="base">
              <a:spcBef>
                <a:spcPct val="0"/>
              </a:spcBef>
              <a:spcAft>
                <a:spcPct val="0"/>
              </a:spcAft>
              <a:tabLst>
                <a:tab pos="457200" algn="l"/>
              </a:tabLst>
              <a:defRPr>
                <a:solidFill>
                  <a:schemeClr val="tx1"/>
                </a:solidFill>
                <a:latin typeface="Arial" pitchFamily="34" charset="0"/>
                <a:cs typeface="Arial" pitchFamily="34" charset="0"/>
              </a:defRPr>
            </a:lvl5pPr>
            <a:lvl6pPr fontAlgn="base">
              <a:spcBef>
                <a:spcPct val="0"/>
              </a:spcBef>
              <a:spcAft>
                <a:spcPct val="0"/>
              </a:spcAft>
              <a:tabLst>
                <a:tab pos="457200" algn="l"/>
              </a:tabLst>
              <a:defRPr>
                <a:solidFill>
                  <a:schemeClr val="tx1"/>
                </a:solidFill>
                <a:latin typeface="Arial" pitchFamily="34" charset="0"/>
                <a:cs typeface="Arial" pitchFamily="34" charset="0"/>
              </a:defRPr>
            </a:lvl6pPr>
            <a:lvl7pPr fontAlgn="base">
              <a:spcBef>
                <a:spcPct val="0"/>
              </a:spcBef>
              <a:spcAft>
                <a:spcPct val="0"/>
              </a:spcAft>
              <a:tabLst>
                <a:tab pos="457200" algn="l"/>
              </a:tabLst>
              <a:defRPr>
                <a:solidFill>
                  <a:schemeClr val="tx1"/>
                </a:solidFill>
                <a:latin typeface="Arial" pitchFamily="34" charset="0"/>
                <a:cs typeface="Arial" pitchFamily="34" charset="0"/>
              </a:defRPr>
            </a:lvl7pPr>
            <a:lvl8pPr fontAlgn="base">
              <a:spcBef>
                <a:spcPct val="0"/>
              </a:spcBef>
              <a:spcAft>
                <a:spcPct val="0"/>
              </a:spcAft>
              <a:tabLst>
                <a:tab pos="457200" algn="l"/>
              </a:tabLst>
              <a:defRPr>
                <a:solidFill>
                  <a:schemeClr val="tx1"/>
                </a:solidFill>
                <a:latin typeface="Arial" pitchFamily="34" charset="0"/>
                <a:cs typeface="Arial" pitchFamily="34" charset="0"/>
              </a:defRPr>
            </a:lvl8pPr>
            <a:lvl9pPr fontAlgn="base">
              <a:spcBef>
                <a:spcPct val="0"/>
              </a:spcBef>
              <a:spcAft>
                <a:spcPct val="0"/>
              </a:spcAft>
              <a:tabLst>
                <a:tab pos="457200" algn="l"/>
              </a:tabLst>
              <a:defRPr>
                <a:solidFill>
                  <a:schemeClr val="tx1"/>
                </a:solidFill>
                <a:latin typeface="Arial" pitchFamily="34" charset="0"/>
                <a:cs typeface="Arial" pitchFamily="34" charset="0"/>
              </a:defRPr>
            </a:lvl9pPr>
          </a:lstStyle>
          <a:p>
            <a:pPr algn="ctr">
              <a:defRPr/>
            </a:pPr>
            <a:r>
              <a:rPr lang="fr-FR" altLang="fr-FR" sz="1400" kern="0" dirty="0" smtClean="0">
                <a:solidFill>
                  <a:srgbClr val="FFFFFF"/>
                </a:solidFill>
                <a:latin typeface="Gill Sans MT" pitchFamily="34" charset="0"/>
                <a:ea typeface="Calibri" pitchFamily="34" charset="0"/>
              </a:rPr>
              <a:t>5. </a:t>
            </a:r>
            <a:endParaRPr lang="fr-FR" altLang="fr-FR" sz="1000" kern="0" dirty="0" smtClean="0">
              <a:solidFill>
                <a:prstClr val="black"/>
              </a:solidFill>
              <a:latin typeface="Gill Sans MT" pitchFamily="34" charset="0"/>
              <a:ea typeface="Calibri" pitchFamily="34" charset="0"/>
              <a:cs typeface="Times New Roman" pitchFamily="18" charset="0"/>
            </a:endParaRPr>
          </a:p>
          <a:p>
            <a:pPr algn="l" eaLnBrk="0" hangingPunct="0">
              <a:buFontTx/>
              <a:buChar char="•"/>
              <a:defRPr/>
            </a:pPr>
            <a:r>
              <a:rPr lang="fr-FR" altLang="fr-FR" sz="1400" kern="0" dirty="0" smtClean="0">
                <a:solidFill>
                  <a:srgbClr val="FFFFFF"/>
                </a:solidFill>
                <a:latin typeface="Gill Sans MT" pitchFamily="34" charset="0"/>
                <a:ea typeface="Calibri" pitchFamily="34" charset="0"/>
              </a:rPr>
              <a:t>Initier la transparence et la bonne gouvernance en facilitant la mise en place d'un système de communication efficace entre la DAF et les organes de contrôle</a:t>
            </a:r>
            <a:endParaRPr lang="fr-FR" altLang="fr-FR" sz="1000" kern="0" dirty="0" smtClean="0">
              <a:solidFill>
                <a:prstClr val="black"/>
              </a:solidFill>
              <a:latin typeface="Gill Sans MT" pitchFamily="34" charset="0"/>
              <a:ea typeface="Calibri" pitchFamily="34" charset="0"/>
              <a:cs typeface="Times New Roman" pitchFamily="18" charset="0"/>
            </a:endParaRPr>
          </a:p>
          <a:p>
            <a:pPr algn="l" eaLnBrk="0" hangingPunct="0">
              <a:buFontTx/>
              <a:buChar char="•"/>
              <a:defRPr/>
            </a:pPr>
            <a:r>
              <a:rPr lang="fr-FR" altLang="fr-FR" sz="1400" kern="0" dirty="0" smtClean="0">
                <a:solidFill>
                  <a:srgbClr val="FFFFFF"/>
                </a:solidFill>
                <a:latin typeface="Gill Sans MT" pitchFamily="34" charset="0"/>
                <a:ea typeface="Calibri" pitchFamily="34" charset="0"/>
              </a:rPr>
              <a:t>Collaborer efficacement avec la PRMP dans le processus de planification des activités de marchés publics </a:t>
            </a:r>
            <a:endParaRPr lang="fr-FR" altLang="fr-FR" sz="1800" kern="0" dirty="0" smtClean="0">
              <a:solidFill>
                <a:prstClr val="black"/>
              </a:solidFill>
            </a:endParaRPr>
          </a:p>
        </p:txBody>
      </p:sp>
    </p:spTree>
    <p:extLst>
      <p:ext uri="{BB962C8B-B14F-4D97-AF65-F5344CB8AC3E}">
        <p14:creationId xmlns:p14="http://schemas.microsoft.com/office/powerpoint/2010/main" val="29770860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0043" y="802433"/>
            <a:ext cx="11346528" cy="4011758"/>
          </a:xfrm>
        </p:spPr>
        <p:txBody>
          <a:bodyPr>
            <a:noAutofit/>
          </a:bodyPr>
          <a:lstStyle/>
          <a:p>
            <a:pPr marL="0" indent="0">
              <a:buNone/>
            </a:pPr>
            <a:endParaRPr lang="fr-FR" sz="2000" b="1" dirty="0">
              <a:solidFill>
                <a:schemeClr val="accent6">
                  <a:lumMod val="75000"/>
                </a:schemeClr>
              </a:solidFill>
            </a:endParaRPr>
          </a:p>
          <a:p>
            <a:pPr marL="342900" lvl="0" indent="-342900" defTabSz="457200">
              <a:lnSpc>
                <a:spcPct val="150000"/>
              </a:lnSpc>
              <a:spcBef>
                <a:spcPts val="0"/>
              </a:spcBef>
              <a:buClrTx/>
              <a:buSzTx/>
              <a:buAutoNum type="arabicPeriod"/>
            </a:pPr>
            <a:r>
              <a:rPr lang="fr-FR" sz="1800" dirty="0" smtClean="0">
                <a:solidFill>
                  <a:prstClr val="black"/>
                </a:solidFill>
              </a:rPr>
              <a:t>Instruction conjointe N°0003/MB/MEF/2017 (pour la DAF et le CF)</a:t>
            </a:r>
            <a:endParaRPr lang="fr-FR" sz="1400" dirty="0" smtClean="0">
              <a:solidFill>
                <a:prstClr val="black"/>
              </a:solidFill>
            </a:endParaRPr>
          </a:p>
          <a:p>
            <a:pPr marL="342900" lvl="0" indent="-342900" defTabSz="457200">
              <a:lnSpc>
                <a:spcPct val="150000"/>
              </a:lnSpc>
              <a:spcBef>
                <a:spcPts val="0"/>
              </a:spcBef>
              <a:buClrTx/>
              <a:buSzTx/>
              <a:buAutoNum type="arabicPeriod"/>
            </a:pPr>
            <a:r>
              <a:rPr lang="fr-FR" sz="1800" dirty="0">
                <a:solidFill>
                  <a:prstClr val="black"/>
                </a:solidFill>
              </a:rPr>
              <a:t>Décret D/2014/169/PRG/SGG du 22 juillet 2014 et la Circulaire N°0004 </a:t>
            </a:r>
            <a:r>
              <a:rPr lang="fr-FR" sz="1800" dirty="0" smtClean="0">
                <a:solidFill>
                  <a:prstClr val="black"/>
                </a:solidFill>
              </a:rPr>
              <a:t>MEF/CAB/MD/2017 (pour la PRMP)</a:t>
            </a:r>
          </a:p>
          <a:p>
            <a:pPr marL="342900" lvl="0" indent="-342900" defTabSz="457200">
              <a:lnSpc>
                <a:spcPct val="150000"/>
              </a:lnSpc>
              <a:spcBef>
                <a:spcPts val="0"/>
              </a:spcBef>
              <a:buClrTx/>
              <a:buSzTx/>
              <a:buAutoNum type="arabicPeriod"/>
            </a:pPr>
            <a:r>
              <a:rPr lang="fr-FR" sz="1800" dirty="0" smtClean="0"/>
              <a:t>Art 67 et 69 du RGGBCP (pour le CF)</a:t>
            </a:r>
          </a:p>
          <a:p>
            <a:pPr marL="342900" indent="-342900" defTabSz="457200">
              <a:lnSpc>
                <a:spcPct val="150000"/>
              </a:lnSpc>
              <a:spcBef>
                <a:spcPts val="0"/>
              </a:spcBef>
              <a:buClrTx/>
              <a:buSzTx/>
              <a:buFont typeface="Wingdings" pitchFamily="2" charset="2"/>
              <a:buAutoNum type="arabicPeriod"/>
            </a:pPr>
            <a:r>
              <a:rPr lang="fr-FR" sz="1800" dirty="0"/>
              <a:t>Art 67 et </a:t>
            </a:r>
            <a:r>
              <a:rPr lang="fr-FR" sz="1800" dirty="0" smtClean="0"/>
              <a:t>73 du RGGBCP </a:t>
            </a:r>
            <a:r>
              <a:rPr lang="fr-FR" sz="1800" dirty="0"/>
              <a:t>(pour </a:t>
            </a:r>
            <a:r>
              <a:rPr lang="fr-FR" sz="1800" dirty="0" smtClean="0"/>
              <a:t>l’IGS) </a:t>
            </a:r>
            <a:endParaRPr lang="fr-FR" sz="1000" b="1" dirty="0" smtClean="0">
              <a:solidFill>
                <a:schemeClr val="tx2">
                  <a:lumMod val="60000"/>
                  <a:lumOff val="40000"/>
                </a:schemeClr>
              </a:solidFill>
              <a:latin typeface="Times New Roman" panose="02020603050405020304" pitchFamily="18" charset="0"/>
              <a:cs typeface="Times New Roman" panose="02020603050405020304" pitchFamily="18" charset="0"/>
            </a:endParaRPr>
          </a:p>
          <a:p>
            <a:pPr marL="0" indent="0">
              <a:lnSpc>
                <a:spcPct val="220000"/>
              </a:lnSpc>
              <a:buNone/>
            </a:pPr>
            <a:endParaRPr lang="fr-FR" sz="1000" b="1" dirty="0" smtClean="0">
              <a:latin typeface="Times New Roman" panose="02020603050405020304" pitchFamily="18" charset="0"/>
              <a:cs typeface="Times New Roman" panose="02020603050405020304" pitchFamily="18" charset="0"/>
            </a:endParaRPr>
          </a:p>
          <a:p>
            <a:pPr marL="0" indent="0">
              <a:lnSpc>
                <a:spcPct val="220000"/>
              </a:lnSpc>
              <a:buNone/>
            </a:pPr>
            <a:r>
              <a:rPr lang="fr-FR" sz="1000" b="1" dirty="0" smtClean="0">
                <a:latin typeface="Times New Roman" panose="02020603050405020304" pitchFamily="18" charset="0"/>
                <a:cs typeface="Times New Roman" panose="02020603050405020304" pitchFamily="18" charset="0"/>
              </a:rPr>
              <a:t> </a:t>
            </a:r>
            <a:r>
              <a:rPr lang="fr-FR" sz="1000" dirty="0" smtClean="0">
                <a:solidFill>
                  <a:schemeClr val="tx1"/>
                </a:solidFill>
                <a:latin typeface="Times New Roman" panose="02020603050405020304" pitchFamily="18" charset="0"/>
                <a:ea typeface="Times New Roman"/>
                <a:cs typeface="Times New Roman" panose="02020603050405020304" pitchFamily="18" charset="0"/>
              </a:rPr>
              <a:t>        </a:t>
            </a:r>
          </a:p>
        </p:txBody>
      </p:sp>
      <p:sp>
        <p:nvSpPr>
          <p:cNvPr id="10" name="Titre 1"/>
          <p:cNvSpPr>
            <a:spLocks/>
          </p:cNvSpPr>
          <p:nvPr/>
        </p:nvSpPr>
        <p:spPr bwMode="auto">
          <a:xfrm>
            <a:off x="1250951" y="209550"/>
            <a:ext cx="10073216"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Eurostile" charset="0"/>
                <a:cs typeface="Arial" pitchFamily="34" charset="0"/>
              </a:defRPr>
            </a:lvl1pPr>
            <a:lvl2pPr marL="742950" indent="-285750" eaLnBrk="0" hangingPunct="0">
              <a:defRPr sz="1200">
                <a:solidFill>
                  <a:schemeClr val="tx1"/>
                </a:solidFill>
                <a:latin typeface="Eurostile" charset="0"/>
                <a:cs typeface="Arial" pitchFamily="34" charset="0"/>
              </a:defRPr>
            </a:lvl2pPr>
            <a:lvl3pPr marL="1143000" indent="-228600" eaLnBrk="0" hangingPunct="0">
              <a:defRPr sz="1200">
                <a:solidFill>
                  <a:schemeClr val="tx1"/>
                </a:solidFill>
                <a:latin typeface="Eurostile" charset="0"/>
                <a:cs typeface="Arial" pitchFamily="34" charset="0"/>
              </a:defRPr>
            </a:lvl3pPr>
            <a:lvl4pPr marL="1600200" indent="-228600" eaLnBrk="0" hangingPunct="0">
              <a:defRPr sz="1200">
                <a:solidFill>
                  <a:schemeClr val="tx1"/>
                </a:solidFill>
                <a:latin typeface="Eurostile" charset="0"/>
                <a:cs typeface="Arial" pitchFamily="34" charset="0"/>
              </a:defRPr>
            </a:lvl4pPr>
            <a:lvl5pPr marL="2057400" indent="-228600" eaLnBrk="0" hangingPunct="0">
              <a:defRPr sz="1200">
                <a:solidFill>
                  <a:schemeClr val="tx1"/>
                </a:solidFill>
                <a:latin typeface="Eurostile" charset="0"/>
                <a:cs typeface="Arial" pitchFamily="34" charset="0"/>
              </a:defRPr>
            </a:lvl5pPr>
            <a:lvl6pPr marL="2514600" indent="-228600" algn="ctr" eaLnBrk="0" fontAlgn="base" hangingPunct="0">
              <a:spcBef>
                <a:spcPct val="0"/>
              </a:spcBef>
              <a:spcAft>
                <a:spcPct val="0"/>
              </a:spcAft>
              <a:defRPr sz="1200">
                <a:solidFill>
                  <a:schemeClr val="tx1"/>
                </a:solidFill>
                <a:latin typeface="Eurostile" charset="0"/>
                <a:cs typeface="Arial" pitchFamily="34" charset="0"/>
              </a:defRPr>
            </a:lvl6pPr>
            <a:lvl7pPr marL="2971800" indent="-228600" algn="ctr" eaLnBrk="0" fontAlgn="base" hangingPunct="0">
              <a:spcBef>
                <a:spcPct val="0"/>
              </a:spcBef>
              <a:spcAft>
                <a:spcPct val="0"/>
              </a:spcAft>
              <a:defRPr sz="1200">
                <a:solidFill>
                  <a:schemeClr val="tx1"/>
                </a:solidFill>
                <a:latin typeface="Eurostile" charset="0"/>
                <a:cs typeface="Arial" pitchFamily="34" charset="0"/>
              </a:defRPr>
            </a:lvl7pPr>
            <a:lvl8pPr marL="3429000" indent="-228600" algn="ctr" eaLnBrk="0" fontAlgn="base" hangingPunct="0">
              <a:spcBef>
                <a:spcPct val="0"/>
              </a:spcBef>
              <a:spcAft>
                <a:spcPct val="0"/>
              </a:spcAft>
              <a:defRPr sz="1200">
                <a:solidFill>
                  <a:schemeClr val="tx1"/>
                </a:solidFill>
                <a:latin typeface="Eurostile" charset="0"/>
                <a:cs typeface="Arial" pitchFamily="34" charset="0"/>
              </a:defRPr>
            </a:lvl8pPr>
            <a:lvl9pPr marL="3886200" indent="-228600" algn="ctr" eaLnBrk="0" fontAlgn="base" hangingPunct="0">
              <a:spcBef>
                <a:spcPct val="0"/>
              </a:spcBef>
              <a:spcAft>
                <a:spcPct val="0"/>
              </a:spcAft>
              <a:defRPr sz="1200">
                <a:solidFill>
                  <a:schemeClr val="tx1"/>
                </a:solidFill>
                <a:latin typeface="Eurostile" charset="0"/>
                <a:cs typeface="Arial" pitchFamily="34" charset="0"/>
              </a:defRPr>
            </a:lvl9pPr>
          </a:lstStyle>
          <a:p>
            <a:pPr algn="l"/>
            <a:r>
              <a:rPr lang="fr-FR" altLang="fr-FR" sz="2400" b="1" dirty="0" smtClean="0">
                <a:solidFill>
                  <a:srgbClr val="006666"/>
                </a:solidFill>
                <a:latin typeface="Typewriter" pitchFamily="2" charset="0"/>
              </a:rPr>
              <a:t>2. Quelques textes </a:t>
            </a:r>
            <a:r>
              <a:rPr lang="fr-FR" altLang="fr-FR" sz="2400" b="1" dirty="0" err="1" smtClean="0">
                <a:solidFill>
                  <a:srgbClr val="006666"/>
                </a:solidFill>
                <a:latin typeface="Typewriter" pitchFamily="2" charset="0"/>
              </a:rPr>
              <a:t>reglémentaires</a:t>
            </a:r>
            <a:r>
              <a:rPr lang="fr-FR" altLang="fr-FR" sz="2400" b="1" dirty="0" smtClean="0">
                <a:solidFill>
                  <a:srgbClr val="006666"/>
                </a:solidFill>
                <a:latin typeface="Typewriter" pitchFamily="2" charset="0"/>
              </a:rPr>
              <a:t> </a:t>
            </a:r>
            <a:r>
              <a:rPr lang="fr-FR" altLang="fr-FR" sz="2400" b="1" dirty="0">
                <a:solidFill>
                  <a:srgbClr val="006666"/>
                </a:solidFill>
                <a:latin typeface="Typewriter" pitchFamily="2" charset="0"/>
              </a:rPr>
              <a:t>….</a:t>
            </a:r>
          </a:p>
        </p:txBody>
      </p:sp>
    </p:spTree>
    <p:extLst>
      <p:ext uri="{BB962C8B-B14F-4D97-AF65-F5344CB8AC3E}">
        <p14:creationId xmlns:p14="http://schemas.microsoft.com/office/powerpoint/2010/main" val="1095644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par>
                          <p:cTn id="23" fill="hold">
                            <p:stCondLst>
                              <p:cond delay="500"/>
                            </p:stCondLst>
                            <p:childTnLst>
                              <p:par>
                                <p:cTn id="24" presetID="14" presetClass="entr" presetSubtype="10" fill="hold" grpId="0"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D6E4EE-2292-438A-8601-28C2EEF849BC}"/>
              </a:ext>
            </a:extLst>
          </p:cNvPr>
          <p:cNvSpPr>
            <a:spLocks noGrp="1"/>
          </p:cNvSpPr>
          <p:nvPr>
            <p:ph type="ctrTitle"/>
          </p:nvPr>
        </p:nvSpPr>
        <p:spPr/>
        <p:txBody>
          <a:bodyPr/>
          <a:lstStyle/>
          <a:p>
            <a:pPr algn="ctr"/>
            <a:r>
              <a:rPr lang="fr-FR" sz="7200" u="sng" dirty="0" smtClean="0"/>
              <a:t>activités</a:t>
            </a:r>
            <a:r>
              <a:rPr lang="fr-FR" sz="7200" dirty="0"/>
              <a:t/>
            </a:r>
            <a:br>
              <a:rPr lang="fr-FR" sz="7200" dirty="0"/>
            </a:br>
            <a:endParaRPr lang="fr-FR" sz="7200" dirty="0"/>
          </a:p>
        </p:txBody>
      </p:sp>
      <p:sp>
        <p:nvSpPr>
          <p:cNvPr id="4" name="Slide Number Placeholder 3">
            <a:extLst>
              <a:ext uri="{FF2B5EF4-FFF2-40B4-BE49-F238E27FC236}">
                <a16:creationId xmlns="" xmlns:a16="http://schemas.microsoft.com/office/drawing/2014/main" id="{2592FB78-4605-4205-B70F-563058FB8FB6}"/>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40809713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4490</TotalTime>
  <Words>2457</Words>
  <Application>Microsoft Office PowerPoint</Application>
  <PresentationFormat>Widescreen</PresentationFormat>
  <Paragraphs>364</Paragraphs>
  <Slides>36</Slides>
  <Notes>9</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36</vt:i4>
      </vt:variant>
    </vt:vector>
  </HeadingPairs>
  <TitlesOfParts>
    <vt:vector size="51" baseType="lpstr">
      <vt:lpstr>Arial Unicode MS</vt:lpstr>
      <vt:lpstr>Arial</vt:lpstr>
      <vt:lpstr>Calibri</vt:lpstr>
      <vt:lpstr>Eurostile</vt:lpstr>
      <vt:lpstr>Georgia</vt:lpstr>
      <vt:lpstr>Gill Sans MT</vt:lpstr>
      <vt:lpstr>Rockwell</vt:lpstr>
      <vt:lpstr>Rockwell Condensed</vt:lpstr>
      <vt:lpstr>Rockwell Extra Bold</vt:lpstr>
      <vt:lpstr>Times New Roman</vt:lpstr>
      <vt:lpstr>Typewriter</vt:lpstr>
      <vt:lpstr>Wingdings</vt:lpstr>
      <vt:lpstr>Wood Type</vt:lpstr>
      <vt:lpstr>Clip</vt:lpstr>
      <vt:lpstr>Worksheet</vt:lpstr>
      <vt:lpstr>atelier de coordination du processus de gestion des dépenses publiques par le pool financier du MS</vt:lpstr>
      <vt:lpstr>objectifs</vt:lpstr>
      <vt:lpstr>contenu</vt:lpstr>
      <vt:lpstr>PowerPoint Presentation</vt:lpstr>
      <vt:lpstr>PowerPoint Presentation</vt:lpstr>
      <vt:lpstr>Séance 1: justification</vt:lpstr>
      <vt:lpstr>PowerPoint Presentation</vt:lpstr>
      <vt:lpstr>PowerPoint Presentation</vt:lpstr>
      <vt:lpstr>activités </vt:lpstr>
      <vt:lpstr>Séance 2: Le Budget de l’Etat (Notions théoriques) </vt:lpstr>
      <vt:lpstr>PowerPoint Presentation</vt:lpstr>
      <vt:lpstr>CLASSIFICATION ET COMPOSITION DU BUDGET NATIONAL DE GUINEE</vt:lpstr>
      <vt:lpstr>PowerPoint Presentation</vt:lpstr>
      <vt:lpstr>RAPPEL SUR LA PREPARATION BUDGETAIRE EN ETAPES</vt:lpstr>
      <vt:lpstr>PowerPoint Presentation</vt:lpstr>
      <vt:lpstr>Etape 0:</vt:lpstr>
      <vt:lpstr>Etape 1:</vt:lpstr>
      <vt:lpstr>Etape 2:</vt:lpstr>
      <vt:lpstr>Etape 3:</vt:lpstr>
      <vt:lpstr>Etape 4:</vt:lpstr>
      <vt:lpstr>Etape 5:</vt:lpstr>
      <vt:lpstr>Etape 6:</vt:lpstr>
      <vt:lpstr>Etape 7:</vt:lpstr>
      <vt:lpstr>SIMULATION DE PREPARATION DU BUDGET DE CERTAINS TITRES DU MINISTERE DE LA SANTE</vt:lpstr>
      <vt:lpstr>GROUPES DE TRAVAIL</vt:lpstr>
      <vt:lpstr>Séance 3: Panel DAF : L’exécution budgétaire, documentation par activité</vt:lpstr>
      <vt:lpstr>  Séance 4: Panel PRMP : Processus de planification et de passation des marchés, documentation par activité  </vt:lpstr>
      <vt:lpstr>Séance 5: Panel IGS : processus de contrôle à postériori</vt:lpstr>
      <vt:lpstr>Séance 6: Panel CF : processus de contrôle à priori </vt:lpstr>
      <vt:lpstr>Séance 7: Synthèse </vt:lpstr>
      <vt:lpstr>Séance 8: Ordonnateur et comptable public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DE RENFORCEMENT DES CAPACITES EN GESTION FINANCIERE PUBLIQUE AU COMPTE DU MINISTERE DE LA SANTE PUBLIQUE</dc:title>
  <dc:creator>Alpha Yaya SOUARE</dc:creator>
  <cp:lastModifiedBy>Jean Butera</cp:lastModifiedBy>
  <cp:revision>101</cp:revision>
  <dcterms:created xsi:type="dcterms:W3CDTF">2017-12-11T17:11:46Z</dcterms:created>
  <dcterms:modified xsi:type="dcterms:W3CDTF">2018-06-07T11:08:48Z</dcterms:modified>
</cp:coreProperties>
</file>