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296" r:id="rId4"/>
    <p:sldId id="338" r:id="rId5"/>
    <p:sldId id="347" r:id="rId6"/>
    <p:sldId id="342" r:id="rId7"/>
    <p:sldId id="345" r:id="rId8"/>
    <p:sldId id="305" r:id="rId9"/>
    <p:sldId id="349" r:id="rId10"/>
    <p:sldId id="352" r:id="rId11"/>
    <p:sldId id="354" r:id="rId12"/>
    <p:sldId id="355" r:id="rId13"/>
    <p:sldId id="356" r:id="rId14"/>
    <p:sldId id="324" r:id="rId15"/>
    <p:sldId id="359" r:id="rId16"/>
    <p:sldId id="353" r:id="rId17"/>
    <p:sldId id="319" r:id="rId18"/>
    <p:sldId id="320" r:id="rId19"/>
    <p:sldId id="321" r:id="rId20"/>
    <p:sldId id="322" r:id="rId21"/>
    <p:sldId id="292"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 id="1" name="Seydou" initials="S" lastIdx="1" clrIdx="1"/>
  <p:cmAuthor id="2" name="Dr Raymond Pallawo" initials="RBP"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ECC9"/>
    <a:srgbClr val="3857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40" autoAdjust="0"/>
    <p:restoredTop sz="92066" autoAdjust="0"/>
  </p:normalViewPr>
  <p:slideViewPr>
    <p:cSldViewPr>
      <p:cViewPr varScale="1">
        <p:scale>
          <a:sx n="82" d="100"/>
          <a:sy n="82" d="100"/>
        </p:scale>
        <p:origin x="2683"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Classeur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Feuil1!$D$12:$G$12</c:f>
              <c:strCache>
                <c:ptCount val="4"/>
                <c:pt idx="0">
                  <c:v>S 51</c:v>
                </c:pt>
                <c:pt idx="1">
                  <c:v>S 52</c:v>
                </c:pt>
                <c:pt idx="2">
                  <c:v>S 1/019</c:v>
                </c:pt>
                <c:pt idx="3">
                  <c:v>S2/019</c:v>
                </c:pt>
              </c:strCache>
            </c:strRef>
          </c:cat>
          <c:val>
            <c:numRef>
              <c:f>Feuil1!$D$13:$G$13</c:f>
              <c:numCache>
                <c:formatCode>General</c:formatCode>
                <c:ptCount val="4"/>
                <c:pt idx="0">
                  <c:v>20985</c:v>
                </c:pt>
                <c:pt idx="1">
                  <c:v>17160</c:v>
                </c:pt>
                <c:pt idx="2">
                  <c:v>14657</c:v>
                </c:pt>
                <c:pt idx="3">
                  <c:v>16818</c:v>
                </c:pt>
              </c:numCache>
            </c:numRef>
          </c:val>
          <c:smooth val="0"/>
        </c:ser>
        <c:dLbls>
          <c:showLegendKey val="0"/>
          <c:showVal val="0"/>
          <c:showCatName val="0"/>
          <c:showSerName val="0"/>
          <c:showPercent val="0"/>
          <c:showBubbleSize val="0"/>
        </c:dLbls>
        <c:marker val="1"/>
        <c:smooth val="0"/>
        <c:axId val="120734720"/>
        <c:axId val="120735840"/>
      </c:lineChart>
      <c:catAx>
        <c:axId val="120734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20735840"/>
        <c:crosses val="autoZero"/>
        <c:auto val="1"/>
        <c:lblAlgn val="ctr"/>
        <c:lblOffset val="100"/>
        <c:noMultiLvlLbl val="0"/>
      </c:catAx>
      <c:valAx>
        <c:axId val="1207358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207347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DF2DC6-5004-4C8B-A49C-B7D0A9AF6B04}" type="datetimeFigureOut">
              <a:rPr lang="fr-FR" smtClean="0"/>
              <a:t>24/01/2019</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51FCD2-B8B8-407A-987F-A300D79A65EC}" type="slidenum">
              <a:rPr lang="fr-FR" smtClean="0"/>
              <a:t>‹N°›</a:t>
            </a:fld>
            <a:endParaRPr lang="fr-FR" dirty="0"/>
          </a:p>
        </p:txBody>
      </p:sp>
    </p:spTree>
    <p:extLst>
      <p:ext uri="{BB962C8B-B14F-4D97-AF65-F5344CB8AC3E}">
        <p14:creationId xmlns:p14="http://schemas.microsoft.com/office/powerpoint/2010/main" val="2467224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pt-PT" dirty="0"/>
              <a:t>Période Du 24 Septembre au 28 Octobre 2018</a:t>
            </a:r>
          </a:p>
        </p:txBody>
      </p:sp>
      <p:sp>
        <p:nvSpPr>
          <p:cNvPr id="4" name="Espace réservé du numéro de diapositive 3"/>
          <p:cNvSpPr>
            <a:spLocks noGrp="1"/>
          </p:cNvSpPr>
          <p:nvPr>
            <p:ph type="sldNum" sz="quarter" idx="10"/>
          </p:nvPr>
        </p:nvSpPr>
        <p:spPr/>
        <p:txBody>
          <a:bodyPr/>
          <a:lstStyle/>
          <a:p>
            <a:fld id="{F451FCD2-B8B8-407A-987F-A300D79A65EC}" type="slidenum">
              <a:rPr lang="fr-FR" smtClean="0"/>
              <a:t>1</a:t>
            </a:fld>
            <a:endParaRPr lang="fr-FR" dirty="0"/>
          </a:p>
        </p:txBody>
      </p:sp>
    </p:spTree>
    <p:extLst>
      <p:ext uri="{BB962C8B-B14F-4D97-AF65-F5344CB8AC3E}">
        <p14:creationId xmlns:p14="http://schemas.microsoft.com/office/powerpoint/2010/main" val="1035644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INC = Institution Nationale de Coordination</a:t>
            </a:r>
          </a:p>
          <a:p>
            <a:r>
              <a:rPr lang="fr-FR" dirty="0"/>
              <a:t>OOAS = Organisation Ouest</a:t>
            </a:r>
            <a:r>
              <a:rPr lang="fr-FR" baseline="0" dirty="0"/>
              <a:t> Africaine de la Santé</a:t>
            </a:r>
          </a:p>
          <a:p>
            <a:r>
              <a:rPr lang="fr-FR" baseline="0" dirty="0"/>
              <a:t>CEDEAO = Communauté Economique des Etats de l’Afrique de l’Ouest</a:t>
            </a:r>
            <a:endParaRPr lang="fr-FR" dirty="0"/>
          </a:p>
          <a:p>
            <a:r>
              <a:rPr lang="fr-FR" dirty="0"/>
              <a:t>STAR = Strategic</a:t>
            </a:r>
            <a:r>
              <a:rPr lang="fr-FR" baseline="0" dirty="0"/>
              <a:t> Tool for Prioritising Risks</a:t>
            </a:r>
          </a:p>
          <a:p>
            <a:r>
              <a:rPr lang="fr-FR" baseline="0" dirty="0"/>
              <a:t>VRAM = Vunerability and Ricks Analysis and Mapping </a:t>
            </a:r>
          </a:p>
          <a:p>
            <a:r>
              <a:rPr lang="fr-FR" baseline="0" dirty="0"/>
              <a:t>FETP = Field Epidemiology  Training Program</a:t>
            </a:r>
            <a:endParaRPr lang="fr-FR" dirty="0"/>
          </a:p>
        </p:txBody>
      </p:sp>
      <p:sp>
        <p:nvSpPr>
          <p:cNvPr id="4" name="Espace réservé du numéro de diapositive 3"/>
          <p:cNvSpPr>
            <a:spLocks noGrp="1"/>
          </p:cNvSpPr>
          <p:nvPr>
            <p:ph type="sldNum" sz="quarter" idx="10"/>
          </p:nvPr>
        </p:nvSpPr>
        <p:spPr/>
        <p:txBody>
          <a:bodyPr/>
          <a:lstStyle/>
          <a:p>
            <a:fld id="{F451FCD2-B8B8-407A-987F-A300D79A65EC}" type="slidenum">
              <a:rPr lang="fr-FR" smtClean="0"/>
              <a:t>4</a:t>
            </a:fld>
            <a:endParaRPr lang="fr-FR" dirty="0"/>
          </a:p>
        </p:txBody>
      </p:sp>
    </p:spTree>
    <p:extLst>
      <p:ext uri="{BB962C8B-B14F-4D97-AF65-F5344CB8AC3E}">
        <p14:creationId xmlns:p14="http://schemas.microsoft.com/office/powerpoint/2010/main" val="855049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INC = Institution Nationale de Coordination</a:t>
            </a:r>
          </a:p>
          <a:p>
            <a:r>
              <a:rPr lang="fr-FR" dirty="0"/>
              <a:t>OOAS = Organisation Ouest</a:t>
            </a:r>
            <a:r>
              <a:rPr lang="fr-FR" baseline="0" dirty="0"/>
              <a:t> Africaine de la Santé</a:t>
            </a:r>
          </a:p>
          <a:p>
            <a:r>
              <a:rPr lang="fr-FR" baseline="0" dirty="0"/>
              <a:t>CEDEAO = Communauté Economique des Etats de l’Afrique de l’Ouest</a:t>
            </a:r>
            <a:endParaRPr lang="fr-FR" dirty="0"/>
          </a:p>
          <a:p>
            <a:r>
              <a:rPr lang="fr-FR" dirty="0"/>
              <a:t>STAR = Strategic</a:t>
            </a:r>
            <a:r>
              <a:rPr lang="fr-FR" baseline="0" dirty="0"/>
              <a:t> Tool for Prioritising Risks</a:t>
            </a:r>
          </a:p>
          <a:p>
            <a:r>
              <a:rPr lang="fr-FR" baseline="0" dirty="0"/>
              <a:t>VRAM = Vunerability and Ricks Analysis and Mapping </a:t>
            </a:r>
          </a:p>
          <a:p>
            <a:r>
              <a:rPr lang="fr-FR" baseline="0" dirty="0"/>
              <a:t>FETP = Field Epidemiology  Training Program</a:t>
            </a:r>
            <a:endParaRPr lang="fr-FR" dirty="0"/>
          </a:p>
        </p:txBody>
      </p:sp>
      <p:sp>
        <p:nvSpPr>
          <p:cNvPr id="4" name="Espace réservé du numéro de diapositive 3"/>
          <p:cNvSpPr>
            <a:spLocks noGrp="1"/>
          </p:cNvSpPr>
          <p:nvPr>
            <p:ph type="sldNum" sz="quarter" idx="10"/>
          </p:nvPr>
        </p:nvSpPr>
        <p:spPr/>
        <p:txBody>
          <a:bodyPr/>
          <a:lstStyle/>
          <a:p>
            <a:fld id="{F451FCD2-B8B8-407A-987F-A300D79A65EC}" type="slidenum">
              <a:rPr lang="fr-FR" smtClean="0"/>
              <a:t>5</a:t>
            </a:fld>
            <a:endParaRPr lang="fr-FR" dirty="0"/>
          </a:p>
        </p:txBody>
      </p:sp>
    </p:spTree>
    <p:extLst>
      <p:ext uri="{BB962C8B-B14F-4D97-AF65-F5344CB8AC3E}">
        <p14:creationId xmlns:p14="http://schemas.microsoft.com/office/powerpoint/2010/main" val="2309202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INC = Institution Nationale de Coordination</a:t>
            </a:r>
          </a:p>
          <a:p>
            <a:r>
              <a:rPr lang="fr-FR" dirty="0"/>
              <a:t>OOAS = Organisation Ouest</a:t>
            </a:r>
            <a:r>
              <a:rPr lang="fr-FR" baseline="0" dirty="0"/>
              <a:t> Africaine de la Santé</a:t>
            </a:r>
          </a:p>
          <a:p>
            <a:r>
              <a:rPr lang="fr-FR" baseline="0" dirty="0"/>
              <a:t>CEDEAO = Communauté Economique des Etats de l’Afrique de l’Ouest</a:t>
            </a:r>
            <a:endParaRPr lang="fr-FR" dirty="0"/>
          </a:p>
          <a:p>
            <a:r>
              <a:rPr lang="fr-FR" dirty="0"/>
              <a:t>STAR = Strategic</a:t>
            </a:r>
            <a:r>
              <a:rPr lang="fr-FR" baseline="0" dirty="0"/>
              <a:t> Tool for Prioritising Risks</a:t>
            </a:r>
          </a:p>
          <a:p>
            <a:r>
              <a:rPr lang="fr-FR" baseline="0" dirty="0"/>
              <a:t>VRAM = Vunerability and Ricks Analysis and Mapping </a:t>
            </a:r>
          </a:p>
          <a:p>
            <a:r>
              <a:rPr lang="fr-FR" baseline="0" dirty="0"/>
              <a:t>FETP = Field Epidemiology  Training Program</a:t>
            </a:r>
            <a:endParaRPr lang="fr-FR" dirty="0"/>
          </a:p>
        </p:txBody>
      </p:sp>
      <p:sp>
        <p:nvSpPr>
          <p:cNvPr id="4" name="Espace réservé du numéro de diapositive 3"/>
          <p:cNvSpPr>
            <a:spLocks noGrp="1"/>
          </p:cNvSpPr>
          <p:nvPr>
            <p:ph type="sldNum" sz="quarter" idx="10"/>
          </p:nvPr>
        </p:nvSpPr>
        <p:spPr/>
        <p:txBody>
          <a:bodyPr/>
          <a:lstStyle/>
          <a:p>
            <a:fld id="{F451FCD2-B8B8-407A-987F-A300D79A65EC}" type="slidenum">
              <a:rPr lang="fr-FR" smtClean="0"/>
              <a:t>7</a:t>
            </a:fld>
            <a:endParaRPr lang="fr-FR" dirty="0"/>
          </a:p>
        </p:txBody>
      </p:sp>
    </p:spTree>
    <p:extLst>
      <p:ext uri="{BB962C8B-B14F-4D97-AF65-F5344CB8AC3E}">
        <p14:creationId xmlns:p14="http://schemas.microsoft.com/office/powerpoint/2010/main" val="1436283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25A81840-E4C0-42C7-9BE5-ABBEAEF74462}" type="slidenum">
              <a:rPr lang="fr-FR" smtClean="0"/>
              <a:pPr/>
              <a:t>9</a:t>
            </a:fld>
            <a:endParaRPr lang="fr-FR" dirty="0"/>
          </a:p>
        </p:txBody>
      </p:sp>
    </p:spTree>
    <p:extLst>
      <p:ext uri="{BB962C8B-B14F-4D97-AF65-F5344CB8AC3E}">
        <p14:creationId xmlns:p14="http://schemas.microsoft.com/office/powerpoint/2010/main" val="1026122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a:t>Modifiez le style du titre</a:t>
            </a:r>
            <a:endParaRPr kumimoji="0" lang="en-US"/>
          </a:p>
        </p:txBody>
      </p:sp>
      <p:sp>
        <p:nvSpPr>
          <p:cNvPr id="9" name="Sous-titre 8"/>
          <p:cNvSpPr>
            <a:spLocks noGrp="1"/>
          </p:cNvSpPr>
          <p:nvPr>
            <p:ph type="subTitle" idx="1" hasCustomPrompt="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Modifiez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16D2357-5822-4028-BFA0-38370F91001E}" type="datetimeFigureOut">
              <a:rPr lang="fr-FR" smtClean="0"/>
              <a:t>24/01/2019</a:t>
            </a:fld>
            <a:endParaRPr lang="fr-FR" dirty="0"/>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FR" dirty="0"/>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245FE9C9-68BE-45E2-A4F9-C60E96DA5388}" type="slidenum">
              <a:rPr lang="fr-FR" smtClean="0"/>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hasCustomPrompt="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D16D2357-5822-4028-BFA0-38370F91001E}" type="datetimeFigureOut">
              <a:rPr lang="fr-FR" smtClean="0"/>
              <a:t>24/01/2019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45FE9C9-68BE-45E2-A4F9-C60E96DA5388}" type="slidenum">
              <a:rPr lang="fr-FR" smtClean="0"/>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hasCustomPrompt="1"/>
          </p:nvPr>
        </p:nvSpPr>
        <p:spPr>
          <a:xfrm>
            <a:off x="457200" y="609600"/>
            <a:ext cx="5562600" cy="5516564"/>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D16D2357-5822-4028-BFA0-38370F91001E}" type="datetimeFigureOut">
              <a:rPr lang="fr-FR" smtClean="0"/>
              <a:t>24/01/2019</a:t>
            </a:fld>
            <a:endParaRPr lang="fr-FR" dirty="0"/>
          </a:p>
        </p:txBody>
      </p:sp>
      <p:sp>
        <p:nvSpPr>
          <p:cNvPr id="5" name="Espace réservé du pied de page 4"/>
          <p:cNvSpPr>
            <a:spLocks noGrp="1"/>
          </p:cNvSpPr>
          <p:nvPr>
            <p:ph type="ftr" sz="quarter" idx="11"/>
          </p:nvPr>
        </p:nvSpPr>
        <p:spPr>
          <a:xfrm>
            <a:off x="457201" y="6248207"/>
            <a:ext cx="5573483" cy="365125"/>
          </a:xfrm>
        </p:spPr>
        <p:txBody>
          <a:bodyPr/>
          <a:lstStyle/>
          <a:p>
            <a:endParaRPr lang="fr-FR"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245FE9C9-68BE-45E2-A4F9-C60E96DA5388}" type="slidenum">
              <a:rPr lang="fr-FR" smtClean="0"/>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a:t>Modifiez le style du titre</a:t>
            </a:r>
            <a:endParaRPr kumimoji="0" lang="en-US"/>
          </a:p>
        </p:txBody>
      </p:sp>
      <p:sp>
        <p:nvSpPr>
          <p:cNvPr id="4" name="Espace réservé de la date 3"/>
          <p:cNvSpPr>
            <a:spLocks noGrp="1"/>
          </p:cNvSpPr>
          <p:nvPr>
            <p:ph type="dt" sz="half" idx="10"/>
          </p:nvPr>
        </p:nvSpPr>
        <p:spPr/>
        <p:txBody>
          <a:bodyPr/>
          <a:lstStyle/>
          <a:p>
            <a:fld id="{D16D2357-5822-4028-BFA0-38370F91001E}" type="datetimeFigureOut">
              <a:rPr lang="fr-FR" smtClean="0"/>
              <a:t>24/01/2019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245FE9C9-68BE-45E2-A4F9-C60E96DA5388}" type="slidenum">
              <a:rPr lang="fr-FR" smtClean="0"/>
              <a:t>‹N°›</a:t>
            </a:fld>
            <a:endParaRPr lang="fr-FR" dirty="0"/>
          </a:p>
        </p:txBody>
      </p:sp>
      <p:sp>
        <p:nvSpPr>
          <p:cNvPr id="8" name="Espace réservé du contenu 7"/>
          <p:cNvSpPr>
            <a:spLocks noGrp="1"/>
          </p:cNvSpPr>
          <p:nvPr>
            <p:ph sz="quarter" idx="1" hasCustomPrompt="1"/>
          </p:nvPr>
        </p:nvSpPr>
        <p:spPr>
          <a:xfrm>
            <a:off x="612648" y="1600200"/>
            <a:ext cx="8153400" cy="44958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hasCustomPrompt="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Modifiez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a:t>Modifiez le style du titre</a:t>
            </a:r>
            <a:endParaRPr kumimoji="0" lang="en-US"/>
          </a:p>
        </p:txBody>
      </p:sp>
      <p:sp>
        <p:nvSpPr>
          <p:cNvPr id="12" name="Espace réservé de la date 11"/>
          <p:cNvSpPr>
            <a:spLocks noGrp="1"/>
          </p:cNvSpPr>
          <p:nvPr>
            <p:ph type="dt" sz="half" idx="10"/>
          </p:nvPr>
        </p:nvSpPr>
        <p:spPr/>
        <p:txBody>
          <a:bodyPr/>
          <a:lstStyle/>
          <a:p>
            <a:fld id="{D16D2357-5822-4028-BFA0-38370F91001E}" type="datetimeFigureOut">
              <a:rPr lang="fr-FR" smtClean="0"/>
              <a:t>24/01/2019</a:t>
            </a:fld>
            <a:endParaRPr lang="fr-FR" dirty="0"/>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45FE9C9-68BE-45E2-A4F9-C60E96DA5388}" type="slidenum">
              <a:rPr lang="fr-FR" smtClean="0"/>
              <a:t>‹N°›</a:t>
            </a:fld>
            <a:endParaRPr lang="fr-FR" dirty="0"/>
          </a:p>
        </p:txBody>
      </p:sp>
      <p:sp>
        <p:nvSpPr>
          <p:cNvPr id="14" name="Espace réservé du pied de page 13"/>
          <p:cNvSpPr>
            <a:spLocks noGrp="1"/>
          </p:cNvSpPr>
          <p:nvPr>
            <p:ph type="ftr" sz="quarter" idx="12"/>
          </p:nvPr>
        </p:nvSpPr>
        <p:spPr/>
        <p:txBody>
          <a:bodyPr/>
          <a:lstStyle/>
          <a:p>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9" name="Espace réservé du contenu 8"/>
          <p:cNvSpPr>
            <a:spLocks noGrp="1"/>
          </p:cNvSpPr>
          <p:nvPr>
            <p:ph sz="quarter" idx="1" hasCustomPrompt="1"/>
          </p:nvPr>
        </p:nvSpPr>
        <p:spPr>
          <a:xfrm>
            <a:off x="609600" y="1589567"/>
            <a:ext cx="3886200" cy="45720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hasCustomPrompt="1"/>
          </p:nvPr>
        </p:nvSpPr>
        <p:spPr>
          <a:xfrm>
            <a:off x="4844901" y="1589567"/>
            <a:ext cx="3886200" cy="45720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8" name="Espace réservé de la date 7"/>
          <p:cNvSpPr>
            <a:spLocks noGrp="1"/>
          </p:cNvSpPr>
          <p:nvPr>
            <p:ph type="dt" sz="half" idx="15"/>
          </p:nvPr>
        </p:nvSpPr>
        <p:spPr/>
        <p:txBody>
          <a:bodyPr rtlCol="0"/>
          <a:lstStyle/>
          <a:p>
            <a:fld id="{D16D2357-5822-4028-BFA0-38370F91001E}" type="datetimeFigureOut">
              <a:rPr lang="fr-FR" smtClean="0"/>
              <a:t>24/01/2019</a:t>
            </a:fld>
            <a:endParaRPr lang="fr-FR" dirty="0"/>
          </a:p>
        </p:txBody>
      </p:sp>
      <p:sp>
        <p:nvSpPr>
          <p:cNvPr id="10" name="Espace réservé du numéro de diapositive 9"/>
          <p:cNvSpPr>
            <a:spLocks noGrp="1"/>
          </p:cNvSpPr>
          <p:nvPr>
            <p:ph type="sldNum" sz="quarter" idx="16"/>
          </p:nvPr>
        </p:nvSpPr>
        <p:spPr/>
        <p:txBody>
          <a:bodyPr rtlCol="0"/>
          <a:lstStyle/>
          <a:p>
            <a:fld id="{245FE9C9-68BE-45E2-A4F9-C60E96DA5388}" type="slidenum">
              <a:rPr lang="fr-FR" smtClean="0"/>
              <a:t>‹N°›</a:t>
            </a:fld>
            <a:endParaRPr lang="fr-FR" dirty="0"/>
          </a:p>
        </p:txBody>
      </p:sp>
      <p:sp>
        <p:nvSpPr>
          <p:cNvPr id="12" name="Espace réservé du pied de page 11"/>
          <p:cNvSpPr>
            <a:spLocks noGrp="1"/>
          </p:cNvSpPr>
          <p:nvPr>
            <p:ph type="ftr" sz="quarter" idx="17"/>
          </p:nvPr>
        </p:nvSpPr>
        <p:spPr/>
        <p:txBody>
          <a:bodyPr rtlCol="0"/>
          <a:lstStyle/>
          <a:p>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a:t>Modifiez le style du titre</a:t>
            </a:r>
            <a:endParaRPr kumimoji="0" lang="en-US"/>
          </a:p>
        </p:txBody>
      </p:sp>
      <p:sp>
        <p:nvSpPr>
          <p:cNvPr id="11" name="Espace réservé du contenu 10"/>
          <p:cNvSpPr>
            <a:spLocks noGrp="1"/>
          </p:cNvSpPr>
          <p:nvPr>
            <p:ph sz="quarter" idx="2" hasCustomPrompt="1"/>
          </p:nvPr>
        </p:nvSpPr>
        <p:spPr>
          <a:xfrm>
            <a:off x="609600" y="2438400"/>
            <a:ext cx="3886200" cy="35814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hasCustomPrompt="1"/>
          </p:nvPr>
        </p:nvSpPr>
        <p:spPr>
          <a:xfrm>
            <a:off x="4800600" y="2438400"/>
            <a:ext cx="3886200" cy="35814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Espace réservé de la date 9"/>
          <p:cNvSpPr>
            <a:spLocks noGrp="1"/>
          </p:cNvSpPr>
          <p:nvPr>
            <p:ph type="dt" sz="half" idx="15"/>
          </p:nvPr>
        </p:nvSpPr>
        <p:spPr/>
        <p:txBody>
          <a:bodyPr rtlCol="0"/>
          <a:lstStyle/>
          <a:p>
            <a:fld id="{D16D2357-5822-4028-BFA0-38370F91001E}" type="datetimeFigureOut">
              <a:rPr lang="fr-FR" smtClean="0"/>
              <a:t>24/01/2019</a:t>
            </a:fld>
            <a:endParaRPr lang="fr-FR" dirty="0"/>
          </a:p>
        </p:txBody>
      </p:sp>
      <p:sp>
        <p:nvSpPr>
          <p:cNvPr id="12" name="Espace réservé du numéro de diapositive 11"/>
          <p:cNvSpPr>
            <a:spLocks noGrp="1"/>
          </p:cNvSpPr>
          <p:nvPr>
            <p:ph type="sldNum" sz="quarter" idx="16"/>
          </p:nvPr>
        </p:nvSpPr>
        <p:spPr/>
        <p:txBody>
          <a:bodyPr rtlCol="0"/>
          <a:lstStyle/>
          <a:p>
            <a:fld id="{245FE9C9-68BE-45E2-A4F9-C60E96DA5388}" type="slidenum">
              <a:rPr lang="fr-FR" smtClean="0"/>
              <a:t>‹N°›</a:t>
            </a:fld>
            <a:endParaRPr lang="fr-FR" dirty="0"/>
          </a:p>
        </p:txBody>
      </p:sp>
      <p:sp>
        <p:nvSpPr>
          <p:cNvPr id="14" name="Espace réservé du pied de page 13"/>
          <p:cNvSpPr>
            <a:spLocks noGrp="1"/>
          </p:cNvSpPr>
          <p:nvPr>
            <p:ph type="ftr" sz="quarter" idx="17"/>
          </p:nvPr>
        </p:nvSpPr>
        <p:spPr/>
        <p:txBody>
          <a:bodyPr rtlCol="0"/>
          <a:lstStyle/>
          <a:p>
            <a:endParaRPr lang="fr-FR" dirty="0"/>
          </a:p>
        </p:txBody>
      </p:sp>
      <p:sp>
        <p:nvSpPr>
          <p:cNvPr id="16" name="Espace réservé du texte 15"/>
          <p:cNvSpPr>
            <a:spLocks noGrp="1"/>
          </p:cNvSpPr>
          <p:nvPr>
            <p:ph type="body" sz="quarter" idx="1" hasCustomPrompt="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a:t>Modifiez les styles du texte du masque</a:t>
            </a:r>
          </a:p>
        </p:txBody>
      </p:sp>
      <p:sp>
        <p:nvSpPr>
          <p:cNvPr id="15" name="Espace réservé du texte 14"/>
          <p:cNvSpPr>
            <a:spLocks noGrp="1"/>
          </p:cNvSpPr>
          <p:nvPr>
            <p:ph type="body" sz="quarter" idx="3" hasCustomPrompt="1"/>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a:t>Modifiez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e la date 2"/>
          <p:cNvSpPr>
            <a:spLocks noGrp="1"/>
          </p:cNvSpPr>
          <p:nvPr>
            <p:ph type="dt" sz="half" idx="10"/>
          </p:nvPr>
        </p:nvSpPr>
        <p:spPr/>
        <p:txBody>
          <a:bodyPr/>
          <a:lstStyle/>
          <a:p>
            <a:fld id="{D16D2357-5822-4028-BFA0-38370F91001E}" type="datetimeFigureOut">
              <a:rPr lang="fr-FR" smtClean="0"/>
              <a:t>24/01/2019</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245FE9C9-68BE-45E2-A4F9-C60E96DA5388}" type="slidenum">
              <a:rPr lang="fr-FR" smtClean="0"/>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16D2357-5822-4028-BFA0-38370F91001E}" type="datetimeFigureOut">
              <a:rPr lang="fr-FR" smtClean="0"/>
              <a:t>24/01/2019</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245FE9C9-68BE-45E2-A4F9-C60E96DA5388}" type="slidenum">
              <a:rPr lang="fr-FR" smtClean="0"/>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a:t>Modifiez le style du titre</a:t>
            </a:r>
            <a:endParaRPr kumimoji="0" lang="en-US"/>
          </a:p>
        </p:txBody>
      </p:sp>
      <p:sp>
        <p:nvSpPr>
          <p:cNvPr id="5" name="Espace réservé de la date 4"/>
          <p:cNvSpPr>
            <a:spLocks noGrp="1"/>
          </p:cNvSpPr>
          <p:nvPr>
            <p:ph type="dt" sz="half" idx="10"/>
          </p:nvPr>
        </p:nvSpPr>
        <p:spPr/>
        <p:txBody>
          <a:bodyPr/>
          <a:lstStyle/>
          <a:p>
            <a:fld id="{D16D2357-5822-4028-BFA0-38370F91001E}" type="datetimeFigureOut">
              <a:rPr lang="fr-FR" smtClean="0"/>
              <a:t>24/01/2019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245FE9C9-68BE-45E2-A4F9-C60E96DA5388}" type="slidenum">
              <a:rPr lang="fr-FR" smtClean="0"/>
              <a:t>‹N°›</a:t>
            </a:fld>
            <a:endParaRPr lang="fr-FR" dirty="0"/>
          </a:p>
        </p:txBody>
      </p:sp>
      <p:sp>
        <p:nvSpPr>
          <p:cNvPr id="3" name="Espace réservé du texte 2"/>
          <p:cNvSpPr>
            <a:spLocks noGrp="1"/>
          </p:cNvSpPr>
          <p:nvPr>
            <p:ph type="body" idx="2" hasCustomPrompt="1"/>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a:t>Modifiez les styles du texte du masque</a:t>
            </a:r>
          </a:p>
        </p:txBody>
      </p:sp>
      <p:sp>
        <p:nvSpPr>
          <p:cNvPr id="9" name="Espace réservé du contenu 8"/>
          <p:cNvSpPr>
            <a:spLocks noGrp="1"/>
          </p:cNvSpPr>
          <p:nvPr>
            <p:ph sz="quarter" idx="1" hasCustomPrompt="1"/>
          </p:nvPr>
        </p:nvSpPr>
        <p:spPr>
          <a:xfrm>
            <a:off x="2362200" y="1752600"/>
            <a:ext cx="6400800" cy="44196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hasCustomPrompt="1"/>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a:t>Modifiez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a:t>Modifiez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Espace réservé de la date 11"/>
          <p:cNvSpPr>
            <a:spLocks noGrp="1"/>
          </p:cNvSpPr>
          <p:nvPr>
            <p:ph type="dt" sz="half" idx="10"/>
          </p:nvPr>
        </p:nvSpPr>
        <p:spPr>
          <a:xfrm>
            <a:off x="6248400" y="6248400"/>
            <a:ext cx="2667000" cy="365125"/>
          </a:xfrm>
        </p:spPr>
        <p:txBody>
          <a:bodyPr rtlCol="0"/>
          <a:lstStyle/>
          <a:p>
            <a:fld id="{D16D2357-5822-4028-BFA0-38370F91001E}" type="datetimeFigureOut">
              <a:rPr lang="fr-FR" smtClean="0"/>
              <a:t>24/01/2019</a:t>
            </a:fld>
            <a:endParaRPr lang="fr-FR" dirty="0"/>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245FE9C9-68BE-45E2-A4F9-C60E96DA5388}" type="slidenum">
              <a:rPr lang="fr-FR" smtClean="0"/>
              <a:t>‹N°›</a:t>
            </a:fld>
            <a:endParaRPr lang="fr-FR" dirty="0"/>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fr-FR" dirty="0"/>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dirty="0"/>
              <a:t>Cliquez sur l'icône pour ajouter une image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a:t>Modifiez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16D2357-5822-4028-BFA0-38370F91001E}" type="datetimeFigureOut">
              <a:rPr lang="fr-FR" smtClean="0"/>
              <a:t>24/01/2019</a:t>
            </a:fld>
            <a:endParaRPr lang="fr-FR" dirty="0"/>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45FE9C9-68BE-45E2-A4F9-C60E96DA5388}" type="slidenum">
              <a:rPr lang="fr-FR" smtClean="0"/>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panose="05000000000000000000"/>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panose="05020102010507070707"/>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panose="05000000000000000000"/>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panose="05000000000000000000"/>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panose="05000000000000000000"/>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panose="05000000000000000000"/>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panose="05000000000000000000"/>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panose="05000000000000000000"/>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panose="05000000000000000000"/>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1484784"/>
            <a:ext cx="8424936" cy="1828800"/>
          </a:xfrm>
        </p:spPr>
        <p:txBody>
          <a:bodyPr>
            <a:normAutofit fontScale="90000"/>
          </a:bodyPr>
          <a:lstStyle/>
          <a:p>
            <a:pPr algn="ctr"/>
            <a:r>
              <a:rPr lang="fr-FR" b="1" dirty="0"/>
              <a:t>SITUATION EPIDEMIOLOGIQUE </a:t>
            </a:r>
            <a:br>
              <a:rPr lang="fr-FR" b="1" dirty="0"/>
            </a:br>
            <a:r>
              <a:rPr lang="fr-FR" b="1" dirty="0"/>
              <a:t>DE LA GUINEE</a:t>
            </a:r>
            <a:br>
              <a:rPr lang="fr-FR" b="1" dirty="0"/>
            </a:br>
            <a:r>
              <a:rPr lang="fr-FR" b="1" dirty="0"/>
              <a:t> </a:t>
            </a:r>
          </a:p>
        </p:txBody>
      </p:sp>
      <p:sp>
        <p:nvSpPr>
          <p:cNvPr id="3" name="Sous-titre 2"/>
          <p:cNvSpPr>
            <a:spLocks noGrp="1"/>
          </p:cNvSpPr>
          <p:nvPr>
            <p:ph type="subTitle" idx="1"/>
          </p:nvPr>
        </p:nvSpPr>
        <p:spPr>
          <a:xfrm>
            <a:off x="539552" y="2996952"/>
            <a:ext cx="8077200" cy="792088"/>
          </a:xfrm>
        </p:spPr>
        <p:txBody>
          <a:bodyPr>
            <a:normAutofit/>
          </a:bodyPr>
          <a:lstStyle/>
          <a:p>
            <a:pPr algn="ctr"/>
            <a:r>
              <a:rPr lang="fr-FR" sz="3200" b="1" dirty="0"/>
              <a:t>Période : S </a:t>
            </a:r>
            <a:r>
              <a:rPr lang="fr-FR" sz="3200" b="1" dirty="0" smtClean="0"/>
              <a:t>51  2018 – </a:t>
            </a:r>
            <a:r>
              <a:rPr lang="fr-FR" sz="3200" b="1" dirty="0" smtClean="0"/>
              <a:t>S</a:t>
            </a:r>
            <a:r>
              <a:rPr lang="en-US" sz="3200" b="1" dirty="0" smtClean="0"/>
              <a:t>2</a:t>
            </a:r>
            <a:r>
              <a:rPr lang="fr-FR" sz="3200" b="1" dirty="0"/>
              <a:t> </a:t>
            </a:r>
            <a:r>
              <a:rPr lang="fr-FR" sz="3200" b="1" dirty="0" smtClean="0"/>
              <a:t> 2019</a:t>
            </a:r>
            <a:endParaRPr lang="fr-FR" sz="3200" b="1" dirty="0"/>
          </a:p>
        </p:txBody>
      </p:sp>
      <p:sp>
        <p:nvSpPr>
          <p:cNvPr id="4" name="Rectangle 3"/>
          <p:cNvSpPr/>
          <p:nvPr/>
        </p:nvSpPr>
        <p:spPr>
          <a:xfrm>
            <a:off x="683568" y="5013176"/>
            <a:ext cx="7848872" cy="79208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t>Présentée par Dr </a:t>
            </a:r>
            <a:r>
              <a:rPr lang="fr-FR" sz="2400" b="1" dirty="0" smtClean="0"/>
              <a:t>Ahmadou BARRY</a:t>
            </a:r>
            <a:endParaRPr lang="fr-FR" sz="2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endParaRPr lang="fr-FR" dirty="0"/>
          </a:p>
        </p:txBody>
      </p:sp>
    </p:spTree>
    <p:extLst>
      <p:ext uri="{BB962C8B-B14F-4D97-AF65-F5344CB8AC3E}">
        <p14:creationId xmlns:p14="http://schemas.microsoft.com/office/powerpoint/2010/main" val="42191963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50"/>
          </a:solidFill>
        </p:spPr>
        <p:txBody>
          <a:bodyPr/>
          <a:lstStyle/>
          <a:p>
            <a:r>
              <a:rPr lang="fr-FR" dirty="0" smtClean="0"/>
              <a:t>Rougeole</a:t>
            </a:r>
            <a:endParaRPr lang="fr-FR" dirty="0"/>
          </a:p>
        </p:txBody>
      </p:sp>
      <p:sp>
        <p:nvSpPr>
          <p:cNvPr id="4" name="Espace réservé du contenu 3"/>
          <p:cNvSpPr>
            <a:spLocks noGrp="1"/>
          </p:cNvSpPr>
          <p:nvPr>
            <p:ph sz="quarter" idx="4"/>
          </p:nvPr>
        </p:nvSpPr>
        <p:spPr/>
        <p:txBody>
          <a:bodyPr>
            <a:normAutofit fontScale="55000" lnSpcReduction="20000"/>
          </a:bodyPr>
          <a:lstStyle/>
          <a:p>
            <a:pPr marL="355680" lvl="1" indent="-354960">
              <a:lnSpc>
                <a:spcPct val="150000"/>
              </a:lnSpc>
              <a:buClr>
                <a:srgbClr val="000000"/>
              </a:buClr>
              <a:buSzPct val="85000"/>
              <a:buFont typeface="Wingdings" charset="2"/>
              <a:buChar char=""/>
            </a:pPr>
            <a:r>
              <a:rPr lang="fr-FR" sz="2200" spc="-1" dirty="0">
                <a:solidFill>
                  <a:prstClr val="black"/>
                </a:solidFill>
                <a:ea typeface="Tahoma"/>
              </a:rPr>
              <a:t>28cas suspects notifiés ; 28</a:t>
            </a:r>
            <a:r>
              <a:rPr lang="fr-FR" sz="2200" spc="-1" dirty="0">
                <a:solidFill>
                  <a:srgbClr val="FF0000"/>
                </a:solidFill>
                <a:ea typeface="Tahoma"/>
              </a:rPr>
              <a:t> </a:t>
            </a:r>
            <a:r>
              <a:rPr lang="fr-FR" sz="2200" spc="-1" dirty="0">
                <a:solidFill>
                  <a:prstClr val="black"/>
                </a:solidFill>
                <a:ea typeface="Tahoma"/>
              </a:rPr>
              <a:t>échantillons acheminés au laboratoire ;</a:t>
            </a:r>
            <a:r>
              <a:rPr lang="fr-FR" sz="2200" spc="-1" dirty="0">
                <a:solidFill>
                  <a:srgbClr val="FF0000"/>
                </a:solidFill>
                <a:ea typeface="Tahoma"/>
              </a:rPr>
              <a:t> </a:t>
            </a:r>
            <a:r>
              <a:rPr lang="fr-FR" sz="2200" spc="-1" dirty="0">
                <a:solidFill>
                  <a:prstClr val="black"/>
                </a:solidFill>
                <a:ea typeface="Tahoma"/>
              </a:rPr>
              <a:t>15</a:t>
            </a:r>
            <a:r>
              <a:rPr lang="fr-FR" sz="2200" spc="-1" dirty="0">
                <a:solidFill>
                  <a:srgbClr val="FF0000"/>
                </a:solidFill>
                <a:ea typeface="Tahoma"/>
              </a:rPr>
              <a:t> </a:t>
            </a:r>
            <a:r>
              <a:rPr lang="fr-FR" sz="2200" spc="-1" dirty="0">
                <a:solidFill>
                  <a:prstClr val="black"/>
                </a:solidFill>
                <a:ea typeface="Tahoma"/>
              </a:rPr>
              <a:t>échantillons testés ; 15</a:t>
            </a:r>
            <a:r>
              <a:rPr lang="fr-FR" sz="2200" spc="-1" dirty="0">
                <a:solidFill>
                  <a:srgbClr val="FF0000"/>
                </a:solidFill>
                <a:ea typeface="Tahoma"/>
              </a:rPr>
              <a:t> </a:t>
            </a:r>
            <a:r>
              <a:rPr lang="fr-FR" sz="2200" spc="-1" dirty="0">
                <a:solidFill>
                  <a:prstClr val="black"/>
                </a:solidFill>
                <a:ea typeface="Tahoma"/>
              </a:rPr>
              <a:t>confirmés .</a:t>
            </a:r>
          </a:p>
          <a:p>
            <a:pPr marL="720" lvl="1" algn="just">
              <a:lnSpc>
                <a:spcPct val="150000"/>
              </a:lnSpc>
              <a:buClr>
                <a:srgbClr val="000000"/>
              </a:buClr>
              <a:buSzPct val="85000"/>
            </a:pPr>
            <a:r>
              <a:rPr lang="fr-FR" sz="2200" b="1" i="1" spc="-1" dirty="0">
                <a:solidFill>
                  <a:prstClr val="black"/>
                </a:solidFill>
                <a:ea typeface="Tahoma"/>
              </a:rPr>
              <a:t>S51(2018) – S02(2019) </a:t>
            </a:r>
            <a:endParaRPr lang="fr-FR" sz="2200" spc="-1" dirty="0">
              <a:solidFill>
                <a:prstClr val="black"/>
              </a:solidFill>
            </a:endParaRPr>
          </a:p>
          <a:p>
            <a:pPr marL="355680" lvl="1" indent="-354960">
              <a:lnSpc>
                <a:spcPct val="150000"/>
              </a:lnSpc>
              <a:buClr>
                <a:srgbClr val="000000"/>
              </a:buClr>
              <a:buSzPct val="85000"/>
              <a:buFont typeface="Wingdings" charset="2"/>
              <a:buChar char=""/>
            </a:pPr>
            <a:r>
              <a:rPr lang="fr-FR" sz="2200" spc="-1" dirty="0">
                <a:solidFill>
                  <a:prstClr val="black"/>
                </a:solidFill>
                <a:ea typeface="Tahoma"/>
              </a:rPr>
              <a:t>Au cours des 4 dernières S. Epi (</a:t>
            </a:r>
            <a:r>
              <a:rPr lang="fr-FR" sz="2200" spc="-1" dirty="0" smtClean="0">
                <a:solidFill>
                  <a:prstClr val="black"/>
                </a:solidFill>
                <a:ea typeface="Tahoma"/>
              </a:rPr>
              <a:t>S-51 </a:t>
            </a:r>
            <a:r>
              <a:rPr lang="fr-FR" sz="2200" spc="-1" dirty="0">
                <a:solidFill>
                  <a:prstClr val="black"/>
                </a:solidFill>
                <a:ea typeface="Tahoma"/>
              </a:rPr>
              <a:t>à </a:t>
            </a:r>
            <a:r>
              <a:rPr lang="fr-FR" sz="2200" spc="-1" dirty="0" smtClean="0">
                <a:solidFill>
                  <a:prstClr val="black"/>
                </a:solidFill>
                <a:ea typeface="Tahoma"/>
              </a:rPr>
              <a:t>S-02), </a:t>
            </a:r>
            <a:r>
              <a:rPr lang="fr-FR" sz="2200" spc="-1" dirty="0">
                <a:solidFill>
                  <a:prstClr val="black"/>
                </a:solidFill>
                <a:ea typeface="Tahoma"/>
              </a:rPr>
              <a:t>58 cas suspects notifiés ; 42 échantillons acheminés au laboratoire, 42 testés dont 31 confirmés dans 11 sous-préfectures/communes : </a:t>
            </a:r>
            <a:r>
              <a:rPr lang="it-IT" sz="2200" spc="-1" dirty="0">
                <a:solidFill>
                  <a:prstClr val="black"/>
                </a:solidFill>
                <a:ea typeface="Tahoma"/>
              </a:rPr>
              <a:t> Tombolia-3 (Matoto); CU-2 (Labé); Maneah-1 (Coyah); Matoto Centre-4 (Matoto); Khabitaya-1(Matoto); CU-16(Matoto); Enta-Marché-1(Matoto) ; Yimbaya-1(Matoto);CU-1(Ratoma); Dar-Salam-1(Ratoma); Petit Symbaya-1(Ratoma</a:t>
            </a:r>
            <a:r>
              <a:rPr lang="it-IT" sz="2200" spc="-1" dirty="0" smtClean="0">
                <a:solidFill>
                  <a:prstClr val="black"/>
                </a:solidFill>
                <a:ea typeface="Tahoma"/>
              </a:rPr>
              <a:t>)</a:t>
            </a:r>
          </a:p>
          <a:p>
            <a:pPr marL="355680" lvl="1" indent="-354960">
              <a:lnSpc>
                <a:spcPct val="150000"/>
              </a:lnSpc>
              <a:buClr>
                <a:srgbClr val="000000"/>
              </a:buClr>
              <a:buSzPct val="85000"/>
              <a:buFont typeface="Wingdings" charset="2"/>
              <a:buChar char=""/>
            </a:pPr>
            <a:r>
              <a:rPr lang="fr-FR" sz="2400" dirty="0"/>
              <a:t>La stratégie de riposte ceinture est mise en œuvre de façon systématique.</a:t>
            </a:r>
          </a:p>
          <a:p>
            <a:pPr marL="355680" lvl="1" indent="-354960">
              <a:lnSpc>
                <a:spcPct val="150000"/>
              </a:lnSpc>
              <a:buClr>
                <a:srgbClr val="000000"/>
              </a:buClr>
              <a:buSzPct val="85000"/>
              <a:buFont typeface="Wingdings" charset="2"/>
              <a:buChar char=""/>
            </a:pPr>
            <a:endParaRPr lang="it-IT" sz="2200" spc="-1" dirty="0" smtClean="0">
              <a:solidFill>
                <a:prstClr val="black"/>
              </a:solidFill>
              <a:ea typeface="Tahoma"/>
            </a:endParaRPr>
          </a:p>
          <a:p>
            <a:pPr marL="355680" lvl="1" indent="-354960">
              <a:lnSpc>
                <a:spcPct val="150000"/>
              </a:lnSpc>
              <a:buClr>
                <a:srgbClr val="000000"/>
              </a:buClr>
              <a:buSzPct val="85000"/>
              <a:buFont typeface="Wingdings" charset="2"/>
              <a:buChar char=""/>
            </a:pPr>
            <a:endParaRPr lang="fr-FR" sz="2200" spc="-1" dirty="0">
              <a:solidFill>
                <a:prstClr val="black"/>
              </a:solidFill>
              <a:ea typeface="Tahoma"/>
            </a:endParaRPr>
          </a:p>
          <a:p>
            <a:endParaRPr lang="fr-FR" dirty="0"/>
          </a:p>
        </p:txBody>
      </p:sp>
      <p:sp>
        <p:nvSpPr>
          <p:cNvPr id="5" name="Espace réservé du texte 4"/>
          <p:cNvSpPr>
            <a:spLocks noGrp="1"/>
          </p:cNvSpPr>
          <p:nvPr>
            <p:ph type="body" sz="quarter" idx="1"/>
          </p:nvPr>
        </p:nvSpPr>
        <p:spPr>
          <a:xfrm>
            <a:off x="323528" y="1798320"/>
            <a:ext cx="3886200" cy="640080"/>
          </a:xfrm>
        </p:spPr>
        <p:txBody>
          <a:bodyPr>
            <a:normAutofit fontScale="70000" lnSpcReduction="20000"/>
          </a:bodyPr>
          <a:lstStyle/>
          <a:p>
            <a:r>
              <a:rPr lang="fr-FR" spc="-94" dirty="0">
                <a:solidFill>
                  <a:prstClr val="black"/>
                </a:solidFill>
              </a:rPr>
              <a:t>Evolution des sous-préfectures en alerte et épidémie de rougeole les 4 dernières semaines, Guinée </a:t>
            </a:r>
          </a:p>
          <a:p>
            <a:endParaRPr lang="fr-FR" dirty="0"/>
          </a:p>
        </p:txBody>
      </p:sp>
      <p:sp>
        <p:nvSpPr>
          <p:cNvPr id="6" name="Espace réservé du texte 5"/>
          <p:cNvSpPr>
            <a:spLocks noGrp="1"/>
          </p:cNvSpPr>
          <p:nvPr>
            <p:ph type="body" sz="quarter" idx="3"/>
          </p:nvPr>
        </p:nvSpPr>
        <p:spPr/>
        <p:txBody>
          <a:bodyPr/>
          <a:lstStyle/>
          <a:p>
            <a:r>
              <a:rPr lang="fr-FR" dirty="0" smtClean="0"/>
              <a:t>            Interprétation</a:t>
            </a:r>
            <a:endParaRPr lang="fr-FR" dirty="0"/>
          </a:p>
        </p:txBody>
      </p:sp>
      <p:pic>
        <p:nvPicPr>
          <p:cNvPr id="10" name="Espace réservé du contenu 9"/>
          <p:cNvPicPr>
            <a:picLocks noGrp="1" noChangeAspect="1"/>
          </p:cNvPicPr>
          <p:nvPr>
            <p:ph sz="quarter" idx="2"/>
          </p:nvPr>
        </p:nvPicPr>
        <p:blipFill>
          <a:blip r:embed="rId2"/>
          <a:stretch>
            <a:fillRect/>
          </a:stretch>
        </p:blipFill>
        <p:spPr>
          <a:xfrm>
            <a:off x="322817" y="2438400"/>
            <a:ext cx="3886200" cy="3654896"/>
          </a:xfrm>
          <a:prstGeom prst="rect">
            <a:avLst/>
          </a:prstGeom>
        </p:spPr>
      </p:pic>
    </p:spTree>
    <p:extLst>
      <p:ext uri="{BB962C8B-B14F-4D97-AF65-F5344CB8AC3E}">
        <p14:creationId xmlns:p14="http://schemas.microsoft.com/office/powerpoint/2010/main" val="1497153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50"/>
          </a:solidFill>
        </p:spPr>
        <p:txBody>
          <a:bodyPr/>
          <a:lstStyle/>
          <a:p>
            <a:r>
              <a:rPr lang="fr-FR" dirty="0" smtClean="0"/>
              <a:t>Paludisme</a:t>
            </a:r>
            <a:endParaRPr lang="fr-FR" dirty="0"/>
          </a:p>
        </p:txBody>
      </p:sp>
      <p:sp>
        <p:nvSpPr>
          <p:cNvPr id="4" name="Espace réservé du contenu 3"/>
          <p:cNvSpPr>
            <a:spLocks noGrp="1"/>
          </p:cNvSpPr>
          <p:nvPr>
            <p:ph sz="quarter" idx="4"/>
          </p:nvPr>
        </p:nvSpPr>
        <p:spPr/>
        <p:txBody>
          <a:bodyPr>
            <a:normAutofit fontScale="70000" lnSpcReduction="20000"/>
          </a:bodyPr>
          <a:lstStyle/>
          <a:p>
            <a:r>
              <a:rPr lang="fr-FR" sz="3200" dirty="0"/>
              <a:t>Le nombre de cas confirmés de Paludisme d’après le système d’alerte précoce (SAP) a </a:t>
            </a:r>
            <a:r>
              <a:rPr lang="fr-FR" sz="3200" dirty="0" smtClean="0"/>
              <a:t>allure régressive de la S51 de l’année 2018 à S 02 de 2019 .</a:t>
            </a:r>
          </a:p>
          <a:p>
            <a:r>
              <a:rPr lang="fr-FR" sz="3200" dirty="0" smtClean="0"/>
              <a:t>Le </a:t>
            </a:r>
            <a:r>
              <a:rPr lang="fr-FR" sz="3200" dirty="0"/>
              <a:t>nombre de FS a également augmenté grâce à l’intégration des FS du secteur privé dans les activités de surveillance </a:t>
            </a:r>
          </a:p>
          <a:p>
            <a:endParaRPr lang="fr-FR" dirty="0"/>
          </a:p>
        </p:txBody>
      </p:sp>
      <p:sp>
        <p:nvSpPr>
          <p:cNvPr id="5" name="Espace réservé du texte 4"/>
          <p:cNvSpPr>
            <a:spLocks noGrp="1"/>
          </p:cNvSpPr>
          <p:nvPr>
            <p:ph type="body" sz="quarter" idx="1"/>
          </p:nvPr>
        </p:nvSpPr>
        <p:spPr/>
        <p:txBody>
          <a:bodyPr>
            <a:normAutofit fontScale="70000" lnSpcReduction="20000"/>
          </a:bodyPr>
          <a:lstStyle/>
          <a:p>
            <a:r>
              <a:rPr lang="fr-FR" dirty="0" smtClean="0"/>
              <a:t>Tendance évolutive des ca s confirmés du paludisme de la semaine 51 /018 à la semaine 02/019</a:t>
            </a:r>
            <a:endParaRPr lang="fr-FR" dirty="0"/>
          </a:p>
        </p:txBody>
      </p:sp>
      <p:sp>
        <p:nvSpPr>
          <p:cNvPr id="6" name="Espace réservé du texte 5"/>
          <p:cNvSpPr>
            <a:spLocks noGrp="1"/>
          </p:cNvSpPr>
          <p:nvPr>
            <p:ph type="body" sz="quarter" idx="3"/>
          </p:nvPr>
        </p:nvSpPr>
        <p:spPr/>
        <p:txBody>
          <a:bodyPr/>
          <a:lstStyle/>
          <a:p>
            <a:endParaRPr lang="fr-FR" dirty="0"/>
          </a:p>
        </p:txBody>
      </p:sp>
      <p:graphicFrame>
        <p:nvGraphicFramePr>
          <p:cNvPr id="10" name="Espace réservé du contenu 9"/>
          <p:cNvGraphicFramePr>
            <a:graphicFrameLocks noGrp="1"/>
          </p:cNvGraphicFramePr>
          <p:nvPr>
            <p:ph sz="quarter" idx="2"/>
            <p:extLst>
              <p:ext uri="{D42A27DB-BD31-4B8C-83A1-F6EECF244321}">
                <p14:modId xmlns:p14="http://schemas.microsoft.com/office/powerpoint/2010/main" val="182198681"/>
              </p:ext>
            </p:extLst>
          </p:nvPr>
        </p:nvGraphicFramePr>
        <p:xfrm>
          <a:off x="609600" y="2438400"/>
          <a:ext cx="3886200" cy="3581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240047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50"/>
          </a:solidFill>
        </p:spPr>
        <p:txBody>
          <a:bodyPr/>
          <a:lstStyle/>
          <a:p>
            <a:r>
              <a:rPr lang="fr-FR" b="1" dirty="0">
                <a:solidFill>
                  <a:schemeClr val="tx1"/>
                </a:solidFill>
                <a:latin typeface="Calibri" panose="020F0502020204030204" pitchFamily="34" charset="0"/>
              </a:rPr>
              <a:t>Décès Maternels Présumés</a:t>
            </a:r>
            <a:endParaRPr lang="fr-FR" dirty="0"/>
          </a:p>
        </p:txBody>
      </p:sp>
      <p:sp>
        <p:nvSpPr>
          <p:cNvPr id="4" name="Espace réservé du contenu 3"/>
          <p:cNvSpPr>
            <a:spLocks noGrp="1"/>
          </p:cNvSpPr>
          <p:nvPr>
            <p:ph sz="quarter" idx="4"/>
          </p:nvPr>
        </p:nvSpPr>
        <p:spPr>
          <a:xfrm>
            <a:off x="4800600" y="2438400"/>
            <a:ext cx="3886200" cy="3765550"/>
          </a:xfrm>
        </p:spPr>
        <p:txBody>
          <a:bodyPr>
            <a:noAutofit/>
          </a:bodyPr>
          <a:lstStyle/>
          <a:p>
            <a:pPr marL="0" indent="0">
              <a:lnSpc>
                <a:spcPct val="120000"/>
              </a:lnSpc>
              <a:buNone/>
            </a:pPr>
            <a:r>
              <a:rPr lang="fr-FR" sz="1600" dirty="0" smtClean="0"/>
              <a:t>L’incidence </a:t>
            </a:r>
            <a:r>
              <a:rPr lang="fr-FR" sz="1600" dirty="0"/>
              <a:t>cumulée des DM est de 139 pour 100.000 naissances vivantes. Nous signalons toutefois que la notification des décès maternels et même des décès en général n’est pas exhaustive. Les incidences les plus fortes sont observées dans les districts de santé de </a:t>
            </a:r>
            <a:r>
              <a:rPr lang="fr-FR" sz="1600" dirty="0" err="1"/>
              <a:t>Kaloum</a:t>
            </a:r>
            <a:r>
              <a:rPr lang="fr-FR" sz="1600" dirty="0"/>
              <a:t> (733/100.000 NV), N'</a:t>
            </a:r>
            <a:r>
              <a:rPr lang="fr-FR" sz="1600" dirty="0" err="1"/>
              <a:t>Zérékoré</a:t>
            </a:r>
            <a:r>
              <a:rPr lang="fr-FR" sz="1600" dirty="0"/>
              <a:t> (516), Fria (436), Kissidougou (350), Dabola (345), Faranah (311), </a:t>
            </a:r>
            <a:r>
              <a:rPr lang="fr-FR" sz="1600" dirty="0" err="1"/>
              <a:t>Dalaba</a:t>
            </a:r>
            <a:r>
              <a:rPr lang="fr-FR" sz="1600" dirty="0"/>
              <a:t> (240), Kindia (232), Macenta (230) et Dinguiraye (224). </a:t>
            </a:r>
          </a:p>
          <a:p>
            <a:pPr>
              <a:lnSpc>
                <a:spcPct val="170000"/>
              </a:lnSpc>
            </a:pPr>
            <a:r>
              <a:rPr lang="fr-FR" sz="1600" dirty="0"/>
              <a:t>	</a:t>
            </a:r>
          </a:p>
        </p:txBody>
      </p:sp>
      <p:sp>
        <p:nvSpPr>
          <p:cNvPr id="5" name="Espace réservé du texte 4"/>
          <p:cNvSpPr>
            <a:spLocks noGrp="1"/>
          </p:cNvSpPr>
          <p:nvPr>
            <p:ph type="body" sz="quarter" idx="1"/>
          </p:nvPr>
        </p:nvSpPr>
        <p:spPr>
          <a:xfrm>
            <a:off x="609600" y="1752600"/>
            <a:ext cx="3746376" cy="640080"/>
          </a:xfrm>
        </p:spPr>
        <p:txBody>
          <a:bodyPr/>
          <a:lstStyle/>
          <a:p>
            <a:r>
              <a:rPr lang="fr-FR" dirty="0" smtClean="0"/>
              <a:t>Notification des décès </a:t>
            </a:r>
            <a:r>
              <a:rPr lang="fr-FR" dirty="0" err="1" smtClean="0"/>
              <a:t>matrenels</a:t>
            </a:r>
            <a:endParaRPr lang="fr-FR" dirty="0"/>
          </a:p>
        </p:txBody>
      </p:sp>
      <p:sp>
        <p:nvSpPr>
          <p:cNvPr id="6" name="Espace réservé du texte 5"/>
          <p:cNvSpPr>
            <a:spLocks noGrp="1"/>
          </p:cNvSpPr>
          <p:nvPr>
            <p:ph type="body" sz="quarter" idx="3"/>
          </p:nvPr>
        </p:nvSpPr>
        <p:spPr/>
        <p:txBody>
          <a:bodyPr/>
          <a:lstStyle/>
          <a:p>
            <a:r>
              <a:rPr lang="fr-FR" dirty="0" smtClean="0"/>
              <a:t>               Interprétation</a:t>
            </a:r>
            <a:endParaRPr lang="fr-FR" dirty="0"/>
          </a:p>
        </p:txBody>
      </p:sp>
      <p:sp>
        <p:nvSpPr>
          <p:cNvPr id="3" name="Espace réservé du contenu 2"/>
          <p:cNvSpPr>
            <a:spLocks noGrp="1"/>
          </p:cNvSpPr>
          <p:nvPr>
            <p:ph sz="quarter" idx="2"/>
          </p:nvPr>
        </p:nvSpPr>
        <p:spPr/>
        <p:txBody>
          <a:bodyPr/>
          <a:lstStyle/>
          <a:p>
            <a:endParaRPr lang="fr-FR"/>
          </a:p>
        </p:txBody>
      </p:sp>
      <p:pic>
        <p:nvPicPr>
          <p:cNvPr id="8" name="Image 7"/>
          <p:cNvPicPr>
            <a:picLocks noChangeAspect="1"/>
          </p:cNvPicPr>
          <p:nvPr/>
        </p:nvPicPr>
        <p:blipFill>
          <a:blip r:embed="rId2"/>
          <a:stretch>
            <a:fillRect/>
          </a:stretch>
        </p:blipFill>
        <p:spPr>
          <a:xfrm>
            <a:off x="609600" y="2438400"/>
            <a:ext cx="3886200" cy="3765550"/>
          </a:xfrm>
          <a:prstGeom prst="rect">
            <a:avLst/>
          </a:prstGeom>
        </p:spPr>
      </p:pic>
    </p:spTree>
    <p:extLst>
      <p:ext uri="{BB962C8B-B14F-4D97-AF65-F5344CB8AC3E}">
        <p14:creationId xmlns:p14="http://schemas.microsoft.com/office/powerpoint/2010/main" val="18541439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Méningite</a:t>
            </a:r>
          </a:p>
        </p:txBody>
      </p:sp>
      <p:sp>
        <p:nvSpPr>
          <p:cNvPr id="4" name="Espace réservé du contenu 3"/>
          <p:cNvSpPr>
            <a:spLocks noGrp="1"/>
          </p:cNvSpPr>
          <p:nvPr>
            <p:ph sz="quarter" idx="1"/>
          </p:nvPr>
        </p:nvSpPr>
        <p:spPr>
          <a:xfrm>
            <a:off x="5220072" y="1772816"/>
            <a:ext cx="3744417" cy="4608512"/>
          </a:xfrm>
        </p:spPr>
        <p:txBody>
          <a:bodyPr>
            <a:normAutofit fontScale="85000" lnSpcReduction="10000"/>
          </a:bodyPr>
          <a:lstStyle/>
          <a:p>
            <a:pPr marL="0" indent="0">
              <a:buNone/>
            </a:pPr>
            <a:endParaRPr lang="fr-FR" dirty="0"/>
          </a:p>
          <a:p>
            <a:r>
              <a:rPr lang="fr-FR" dirty="0" smtClean="0"/>
              <a:t>De </a:t>
            </a:r>
            <a:r>
              <a:rPr lang="fr-FR" dirty="0"/>
              <a:t>la </a:t>
            </a:r>
            <a:r>
              <a:rPr lang="fr-FR" dirty="0" smtClean="0"/>
              <a:t>S51 </a:t>
            </a:r>
            <a:r>
              <a:rPr lang="fr-FR" dirty="0"/>
              <a:t>de l’année </a:t>
            </a:r>
            <a:r>
              <a:rPr lang="fr-FR" dirty="0" smtClean="0"/>
              <a:t>2018 aucun </a:t>
            </a:r>
            <a:r>
              <a:rPr lang="fr-FR" dirty="0"/>
              <a:t>cas de Méningite à Méningocoque n’a été diagnostiqué dans le pays. </a:t>
            </a:r>
          </a:p>
          <a:p>
            <a:r>
              <a:rPr lang="fr-FR" dirty="0" smtClean="0"/>
              <a:t>Evolution en dents de scie  </a:t>
            </a:r>
            <a:r>
              <a:rPr lang="fr-FR" dirty="0"/>
              <a:t>de la notification des cas suspects de Méningite</a:t>
            </a:r>
          </a:p>
          <a:p>
            <a:r>
              <a:rPr lang="fr-FR" dirty="0"/>
              <a:t>La saison méningitique commence en décembre.</a:t>
            </a:r>
          </a:p>
        </p:txBody>
      </p:sp>
      <p:pic>
        <p:nvPicPr>
          <p:cNvPr id="6" name="Image 5"/>
          <p:cNvPicPr>
            <a:picLocks noChangeAspect="1"/>
          </p:cNvPicPr>
          <p:nvPr/>
        </p:nvPicPr>
        <p:blipFill>
          <a:blip r:embed="rId2"/>
          <a:stretch>
            <a:fillRect/>
          </a:stretch>
        </p:blipFill>
        <p:spPr>
          <a:xfrm>
            <a:off x="635483" y="1484784"/>
            <a:ext cx="4584589" cy="5040560"/>
          </a:xfrm>
          <a:prstGeom prst="rect">
            <a:avLst/>
          </a:prstGeom>
        </p:spPr>
      </p:pic>
    </p:spTree>
    <p:extLst>
      <p:ext uri="{BB962C8B-B14F-4D97-AF65-F5344CB8AC3E}">
        <p14:creationId xmlns:p14="http://schemas.microsoft.com/office/powerpoint/2010/main" val="3748924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    Interprétations </a:t>
            </a:r>
            <a:r>
              <a:rPr lang="fr-FR" b="1" i="1" dirty="0"/>
              <a:t>des tendances : </a:t>
            </a:r>
            <a:r>
              <a:rPr lang="fr-FR" dirty="0"/>
              <a:t/>
            </a:r>
            <a:br>
              <a:rPr lang="fr-FR" dirty="0"/>
            </a:br>
            <a:endParaRPr lang="fr-FR" dirty="0"/>
          </a:p>
        </p:txBody>
      </p:sp>
      <p:sp>
        <p:nvSpPr>
          <p:cNvPr id="3" name="Espace réservé du contenu 2"/>
          <p:cNvSpPr>
            <a:spLocks noGrp="1"/>
          </p:cNvSpPr>
          <p:nvPr>
            <p:ph sz="quarter" idx="1"/>
          </p:nvPr>
        </p:nvSpPr>
        <p:spPr/>
        <p:txBody>
          <a:bodyPr>
            <a:normAutofit fontScale="47500" lnSpcReduction="20000"/>
          </a:bodyPr>
          <a:lstStyle/>
          <a:p>
            <a:pPr algn="just">
              <a:lnSpc>
                <a:spcPct val="170000"/>
              </a:lnSpc>
            </a:pPr>
            <a:r>
              <a:rPr lang="fr-FR" sz="3600" b="1" dirty="0" smtClean="0"/>
              <a:t> Fièvre jaune : On </a:t>
            </a:r>
            <a:r>
              <a:rPr lang="fr-FR" sz="3600" b="1" dirty="0"/>
              <a:t>note une baisse relative du nombre de cas suspects de FJ au cours de ces 4 dernières semaines. Un seul échantillon a été confirmé à la semaine 42. Tous les autres échantillons sont négatifs. </a:t>
            </a:r>
          </a:p>
          <a:p>
            <a:pPr algn="just">
              <a:lnSpc>
                <a:spcPct val="170000"/>
              </a:lnSpc>
            </a:pPr>
            <a:r>
              <a:rPr lang="fr-FR" sz="3600" b="1" dirty="0" smtClean="0"/>
              <a:t>TMN :  </a:t>
            </a:r>
            <a:r>
              <a:rPr lang="fr-FR" sz="3600" b="1" dirty="0"/>
              <a:t>La notification des cas de TMN est aussi stable au cours des dernières semaines. </a:t>
            </a:r>
            <a:r>
              <a:rPr lang="fr-FR" sz="3600" b="1" dirty="0" smtClean="0"/>
              <a:t>Durant la période 05 cas suspects notifiés;</a:t>
            </a:r>
            <a:endParaRPr lang="fr-FR" sz="3600" b="1" dirty="0"/>
          </a:p>
          <a:p>
            <a:pPr algn="just">
              <a:lnSpc>
                <a:spcPct val="170000"/>
              </a:lnSpc>
            </a:pPr>
            <a:r>
              <a:rPr lang="fr-FR" sz="3600" b="1" dirty="0" smtClean="0"/>
              <a:t>PFA:  </a:t>
            </a:r>
            <a:r>
              <a:rPr lang="fr-FR" sz="3600" b="1" dirty="0"/>
              <a:t>La notification des cas de PFA est à la baisse par rapport aux trois semaines antérieures. Le taux de PFA NP annualisé reste bon, supérieur à 4/100.000 enfants de moins </a:t>
            </a:r>
            <a:r>
              <a:rPr lang="fr-FR" sz="3600" b="1" dirty="0" smtClean="0"/>
              <a:t>de quatre </a:t>
            </a:r>
            <a:r>
              <a:rPr lang="fr-FR" sz="3600" b="1" dirty="0"/>
              <a:t>semaines </a:t>
            </a:r>
            <a:r>
              <a:rPr lang="fr-FR" sz="3600" b="1" dirty="0" smtClean="0"/>
              <a:t>. Durant la période 02 cas suspects notifiés</a:t>
            </a:r>
            <a:endParaRPr lang="fr-FR" sz="3600" b="1" dirty="0"/>
          </a:p>
          <a:p>
            <a:pPr algn="just">
              <a:lnSpc>
                <a:spcPct val="170000"/>
              </a:lnSpc>
            </a:pPr>
            <a:endParaRPr lang="fr-FR" b="1" dirty="0"/>
          </a:p>
          <a:p>
            <a:pPr marL="0" indent="0" algn="just">
              <a:lnSpc>
                <a:spcPct val="170000"/>
              </a:lnSpc>
              <a:buNone/>
            </a:pPr>
            <a:r>
              <a:rPr lang="fr-FR" dirty="0"/>
              <a:t> </a:t>
            </a:r>
          </a:p>
          <a:p>
            <a:endParaRPr lang="fr-FR" dirty="0"/>
          </a:p>
        </p:txBody>
      </p:sp>
    </p:spTree>
    <p:extLst>
      <p:ext uri="{BB962C8B-B14F-4D97-AF65-F5344CB8AC3E}">
        <p14:creationId xmlns:p14="http://schemas.microsoft.com/office/powerpoint/2010/main" val="2047345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00B050"/>
          </a:solidFill>
        </p:spPr>
        <p:txBody>
          <a:bodyPr/>
          <a:lstStyle/>
          <a:p>
            <a:r>
              <a:rPr lang="fr-FR" b="1" dirty="0" smtClean="0">
                <a:solidFill>
                  <a:schemeClr val="tx1"/>
                </a:solidFill>
                <a:latin typeface="Calibri" panose="020F0502020204030204" pitchFamily="34" charset="0"/>
              </a:rPr>
              <a:t>    Epidémie </a:t>
            </a:r>
            <a:r>
              <a:rPr lang="fr-FR" b="1" dirty="0">
                <a:solidFill>
                  <a:schemeClr val="tx1"/>
                </a:solidFill>
                <a:latin typeface="Calibri" panose="020F0502020204030204" pitchFamily="34" charset="0"/>
              </a:rPr>
              <a:t>de MVE en RDC</a:t>
            </a:r>
            <a:endParaRPr lang="fr-FR" dirty="0"/>
          </a:p>
        </p:txBody>
      </p:sp>
      <p:pic>
        <p:nvPicPr>
          <p:cNvPr id="8" name="Espace réservé du contenu 7"/>
          <p:cNvPicPr>
            <a:picLocks noGrp="1" noChangeAspect="1"/>
          </p:cNvPicPr>
          <p:nvPr>
            <p:ph sz="quarter" idx="2"/>
          </p:nvPr>
        </p:nvPicPr>
        <p:blipFill>
          <a:blip r:embed="rId2"/>
          <a:stretch>
            <a:fillRect/>
          </a:stretch>
        </p:blipFill>
        <p:spPr>
          <a:xfrm>
            <a:off x="0" y="2564904"/>
            <a:ext cx="4495800" cy="3744416"/>
          </a:xfrm>
          <a:prstGeom prst="rect">
            <a:avLst/>
          </a:prstGeom>
        </p:spPr>
      </p:pic>
      <p:sp>
        <p:nvSpPr>
          <p:cNvPr id="4" name="Espace réservé du contenu 3"/>
          <p:cNvSpPr>
            <a:spLocks noGrp="1"/>
          </p:cNvSpPr>
          <p:nvPr>
            <p:ph sz="quarter" idx="4"/>
          </p:nvPr>
        </p:nvSpPr>
        <p:spPr/>
        <p:txBody>
          <a:bodyPr>
            <a:normAutofit fontScale="47500" lnSpcReduction="20000"/>
          </a:bodyPr>
          <a:lstStyle/>
          <a:p>
            <a:pPr>
              <a:lnSpc>
                <a:spcPct val="120000"/>
              </a:lnSpc>
            </a:pPr>
            <a:r>
              <a:rPr lang="fr-FR" dirty="0" smtClean="0"/>
              <a:t>Le </a:t>
            </a:r>
            <a:r>
              <a:rPr lang="fr-FR" dirty="0"/>
              <a:t>nombre de nouveaux cas de la MVE a diminué de moitié au cours de la semaine 52/2018 (19 cas), puis il a augmenté de 40% entre la semaine 52/2018 (19 cas) et la semaine 3/2019 (32 cas). Ceci peut s’expliquer par une sous-notification suite aux incidents de sécurités qui ont affectés les activités de riposte dans la semaine 52, suivi d’une reprise des activités au cours des 4 dernières semaines </a:t>
            </a:r>
            <a:endParaRPr lang="fr-FR" dirty="0" smtClean="0"/>
          </a:p>
          <a:p>
            <a:pPr>
              <a:lnSpc>
                <a:spcPct val="120000"/>
              </a:lnSpc>
            </a:pPr>
            <a:r>
              <a:rPr lang="fr-FR" dirty="0" smtClean="0"/>
              <a:t>Au total:   Cumul </a:t>
            </a:r>
            <a:r>
              <a:rPr lang="fr-FR" dirty="0"/>
              <a:t>de 689 cas (640 confirmés et 49 probables) dont 422 décès ont été rapportés </a:t>
            </a:r>
            <a:r>
              <a:rPr lang="fr-FR" dirty="0" smtClean="0"/>
              <a:t>.</a:t>
            </a:r>
            <a:endParaRPr lang="fr-FR" dirty="0"/>
          </a:p>
          <a:p>
            <a:pPr marL="0" indent="0">
              <a:lnSpc>
                <a:spcPct val="120000"/>
              </a:lnSpc>
              <a:buNone/>
            </a:pPr>
            <a:r>
              <a:rPr lang="fr-FR" dirty="0" smtClean="0"/>
              <a:t> </a:t>
            </a:r>
            <a:endParaRPr lang="fr-FR" dirty="0"/>
          </a:p>
          <a:p>
            <a:endParaRPr lang="fr-FR" dirty="0"/>
          </a:p>
        </p:txBody>
      </p:sp>
      <p:sp>
        <p:nvSpPr>
          <p:cNvPr id="5" name="Espace réservé du texte 4"/>
          <p:cNvSpPr>
            <a:spLocks noGrp="1"/>
          </p:cNvSpPr>
          <p:nvPr>
            <p:ph type="body" sz="quarter" idx="1"/>
          </p:nvPr>
        </p:nvSpPr>
        <p:spPr>
          <a:xfrm>
            <a:off x="107504" y="1700808"/>
            <a:ext cx="3886200" cy="640080"/>
          </a:xfrm>
        </p:spPr>
        <p:txBody>
          <a:bodyPr>
            <a:normAutofit fontScale="70000" lnSpcReduction="20000"/>
          </a:bodyPr>
          <a:lstStyle/>
          <a:p>
            <a:r>
              <a:rPr lang="fr-FR" dirty="0"/>
              <a:t>Figure 1 : Cas confirmés et probables de la maladie à virus Ebola par semaine de notification au 20 janvier 2019 </a:t>
            </a:r>
          </a:p>
        </p:txBody>
      </p:sp>
      <p:sp>
        <p:nvSpPr>
          <p:cNvPr id="6" name="Espace réservé du texte 5"/>
          <p:cNvSpPr>
            <a:spLocks noGrp="1"/>
          </p:cNvSpPr>
          <p:nvPr>
            <p:ph type="body" sz="quarter" idx="3"/>
          </p:nvPr>
        </p:nvSpPr>
        <p:spPr/>
        <p:txBody>
          <a:bodyPr/>
          <a:lstStyle/>
          <a:p>
            <a:r>
              <a:rPr lang="fr-FR" dirty="0" smtClean="0"/>
              <a:t>       Interprétation</a:t>
            </a:r>
            <a:endParaRPr lang="fr-FR" dirty="0"/>
          </a:p>
          <a:p>
            <a:endParaRPr lang="fr-FR" dirty="0"/>
          </a:p>
        </p:txBody>
      </p:sp>
    </p:spTree>
    <p:extLst>
      <p:ext uri="{BB962C8B-B14F-4D97-AF65-F5344CB8AC3E}">
        <p14:creationId xmlns:p14="http://schemas.microsoft.com/office/powerpoint/2010/main" val="25786174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re 1"/>
          <p:cNvSpPr>
            <a:spLocks noGrp="1"/>
          </p:cNvSpPr>
          <p:nvPr>
            <p:ph type="title"/>
          </p:nvPr>
        </p:nvSpPr>
        <p:spPr>
          <a:noFill/>
        </p:spPr>
        <p:txBody>
          <a:bodyPr>
            <a:noAutofit/>
          </a:bodyPr>
          <a:lstStyle/>
          <a:p>
            <a:pPr algn="ctr"/>
            <a:r>
              <a:rPr lang="fr-FR" sz="3600" b="1" dirty="0"/>
              <a:t>3. Gaps</a:t>
            </a:r>
          </a:p>
        </p:txBody>
      </p:sp>
    </p:spTree>
    <p:extLst>
      <p:ext uri="{BB962C8B-B14F-4D97-AF65-F5344CB8AC3E}">
        <p14:creationId xmlns:p14="http://schemas.microsoft.com/office/powerpoint/2010/main" val="1006079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395536" y="141306"/>
            <a:ext cx="8446838" cy="936104"/>
          </a:xfrm>
          <a:solidFill>
            <a:srgbClr val="00B050"/>
          </a:solidFill>
        </p:spPr>
        <p:txBody>
          <a:bodyPr>
            <a:noAutofit/>
          </a:bodyPr>
          <a:lstStyle/>
          <a:p>
            <a:r>
              <a:rPr lang="fr-FR" b="1" dirty="0"/>
              <a:t>Gaps du système de surveillance</a:t>
            </a:r>
          </a:p>
        </p:txBody>
      </p:sp>
      <p:sp>
        <p:nvSpPr>
          <p:cNvPr id="2" name="Espace réservé du contenu 1"/>
          <p:cNvSpPr>
            <a:spLocks noGrp="1"/>
          </p:cNvSpPr>
          <p:nvPr>
            <p:ph sz="quarter" idx="1"/>
          </p:nvPr>
        </p:nvSpPr>
        <p:spPr>
          <a:xfrm>
            <a:off x="395536" y="1556792"/>
            <a:ext cx="8446839" cy="5112568"/>
          </a:xfrm>
          <a:solidFill>
            <a:schemeClr val="bg1"/>
          </a:solidFill>
        </p:spPr>
        <p:txBody>
          <a:bodyPr>
            <a:normAutofit fontScale="92500"/>
          </a:bodyPr>
          <a:lstStyle/>
          <a:p>
            <a:pPr algn="just"/>
            <a:r>
              <a:rPr lang="fr-FR" sz="4000" dirty="0"/>
              <a:t>Certains cas suspects de MPE pas prélevés et Retard dans la transport des échantillons </a:t>
            </a:r>
          </a:p>
          <a:p>
            <a:pPr algn="just"/>
            <a:r>
              <a:rPr lang="fr-FR" sz="4000" dirty="0"/>
              <a:t>Absence d’informations sur les revues de DM</a:t>
            </a:r>
          </a:p>
          <a:p>
            <a:pPr algn="just"/>
            <a:r>
              <a:rPr lang="fr-FR" sz="4000" dirty="0"/>
              <a:t>Sous-notification des DNN, DM et probablement d’autres maladies, affections et événements sous surveillance</a:t>
            </a:r>
          </a:p>
          <a:p>
            <a:pPr algn="just"/>
            <a:endParaRPr lang="fr-FR" sz="4000" dirty="0"/>
          </a:p>
        </p:txBody>
      </p:sp>
    </p:spTree>
    <p:extLst>
      <p:ext uri="{BB962C8B-B14F-4D97-AF65-F5344CB8AC3E}">
        <p14:creationId xmlns:p14="http://schemas.microsoft.com/office/powerpoint/2010/main" val="1652743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pPr algn="ctr"/>
            <a:r>
              <a:rPr lang="fr-FR" sz="4800" b="1" dirty="0"/>
              <a:t>4. Perspectives</a:t>
            </a:r>
          </a:p>
        </p:txBody>
      </p:sp>
    </p:spTree>
    <p:extLst>
      <p:ext uri="{BB962C8B-B14F-4D97-AF65-F5344CB8AC3E}">
        <p14:creationId xmlns:p14="http://schemas.microsoft.com/office/powerpoint/2010/main" val="865115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a:solidFill>
                  <a:srgbClr val="00B0F0"/>
                </a:solidFill>
                <a:latin typeface="Calibri" panose="020F0502020204030204" pitchFamily="34" charset="0"/>
              </a:rPr>
              <a:t>Plan de présentation</a:t>
            </a:r>
          </a:p>
        </p:txBody>
      </p:sp>
      <p:sp>
        <p:nvSpPr>
          <p:cNvPr id="3" name="Espace réservé du contenu 2"/>
          <p:cNvSpPr>
            <a:spLocks noGrp="1"/>
          </p:cNvSpPr>
          <p:nvPr>
            <p:ph sz="quarter" idx="1"/>
          </p:nvPr>
        </p:nvSpPr>
        <p:spPr>
          <a:xfrm>
            <a:off x="612648" y="1600200"/>
            <a:ext cx="8153400" cy="4925144"/>
          </a:xfrm>
        </p:spPr>
        <p:txBody>
          <a:bodyPr>
            <a:noAutofit/>
          </a:bodyPr>
          <a:lstStyle/>
          <a:p>
            <a:pPr marL="514350" indent="-514350" algn="just">
              <a:lnSpc>
                <a:spcPct val="150000"/>
              </a:lnSpc>
              <a:buFont typeface="+mj-lt"/>
              <a:buAutoNum type="arabicPeriod"/>
            </a:pPr>
            <a:r>
              <a:rPr lang="fr-FR" sz="2800" b="1" dirty="0"/>
              <a:t>Informations générales </a:t>
            </a:r>
          </a:p>
          <a:p>
            <a:pPr marL="514350" indent="-514350" algn="just">
              <a:lnSpc>
                <a:spcPct val="150000"/>
              </a:lnSpc>
              <a:buFont typeface="+mj-lt"/>
              <a:buAutoNum type="arabicPeriod"/>
            </a:pPr>
            <a:r>
              <a:rPr lang="fr-FR" sz="2800" b="1" dirty="0"/>
              <a:t>Points saillants </a:t>
            </a:r>
          </a:p>
          <a:p>
            <a:pPr marL="514350" indent="-514350" algn="just">
              <a:lnSpc>
                <a:spcPct val="150000"/>
              </a:lnSpc>
              <a:buFont typeface="+mj-lt"/>
              <a:buAutoNum type="arabicPeriod"/>
            </a:pPr>
            <a:r>
              <a:rPr lang="fr-FR" sz="2800" b="1" dirty="0"/>
              <a:t>Maladies et évènements : tendances et Interprétations </a:t>
            </a:r>
          </a:p>
          <a:p>
            <a:pPr marL="514350" indent="-514350" algn="just">
              <a:lnSpc>
                <a:spcPct val="150000"/>
              </a:lnSpc>
              <a:buFont typeface="+mj-lt"/>
              <a:buAutoNum type="arabicPeriod"/>
            </a:pPr>
            <a:r>
              <a:rPr lang="fr-FR" sz="2800" b="1" dirty="0"/>
              <a:t>Gaps</a:t>
            </a:r>
          </a:p>
          <a:p>
            <a:pPr marL="514350" indent="-514350" algn="just">
              <a:lnSpc>
                <a:spcPct val="150000"/>
              </a:lnSpc>
              <a:buFont typeface="+mj-lt"/>
              <a:buAutoNum type="arabicPeriod"/>
            </a:pPr>
            <a:r>
              <a:rPr lang="fr-FR" sz="2800" b="1" dirty="0"/>
              <a:t>Perspectives </a:t>
            </a:r>
          </a:p>
          <a:p>
            <a:pPr marL="514350" indent="-514350" algn="just">
              <a:lnSpc>
                <a:spcPct val="150000"/>
              </a:lnSpc>
              <a:buFont typeface="+mj-lt"/>
              <a:buAutoNum type="arabicPeriod"/>
            </a:pPr>
            <a:r>
              <a:rPr lang="fr-FR" sz="2800" b="1" dirty="0"/>
              <a:t>Conclusion</a:t>
            </a:r>
          </a:p>
          <a:p>
            <a:pPr marL="514350" indent="-514350">
              <a:lnSpc>
                <a:spcPct val="150000"/>
              </a:lnSpc>
              <a:buFont typeface="+mj-lt"/>
              <a:buAutoNum type="arabicPeriod"/>
            </a:pPr>
            <a:endParaRPr lang="fr-FR" sz="32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28600"/>
            <a:ext cx="8514528" cy="752128"/>
          </a:xfrm>
          <a:solidFill>
            <a:srgbClr val="00B050"/>
          </a:solidFill>
        </p:spPr>
        <p:txBody>
          <a:bodyPr>
            <a:noAutofit/>
          </a:bodyPr>
          <a:lstStyle/>
          <a:p>
            <a:r>
              <a:rPr lang="fr-FR" b="1" dirty="0"/>
              <a:t>Perspectives</a:t>
            </a:r>
          </a:p>
        </p:txBody>
      </p:sp>
      <p:sp>
        <p:nvSpPr>
          <p:cNvPr id="3" name="Espace réservé du contenu 2"/>
          <p:cNvSpPr>
            <a:spLocks noGrp="1"/>
          </p:cNvSpPr>
          <p:nvPr>
            <p:ph sz="quarter" idx="1"/>
          </p:nvPr>
        </p:nvSpPr>
        <p:spPr>
          <a:xfrm>
            <a:off x="251520" y="1556792"/>
            <a:ext cx="8767392" cy="5040560"/>
          </a:xfrm>
          <a:solidFill>
            <a:schemeClr val="bg1"/>
          </a:solidFill>
        </p:spPr>
        <p:txBody>
          <a:bodyPr anchor="ctr">
            <a:normAutofit fontScale="25000" lnSpcReduction="20000"/>
          </a:bodyPr>
          <a:lstStyle/>
          <a:p>
            <a:pPr algn="just">
              <a:lnSpc>
                <a:spcPct val="120000"/>
              </a:lnSpc>
            </a:pPr>
            <a:r>
              <a:rPr lang="fr-FR" sz="9600" dirty="0"/>
              <a:t>Validation externe du PANSS (Plan National de la Sécurité Sanitaire) </a:t>
            </a:r>
          </a:p>
          <a:p>
            <a:pPr algn="just">
              <a:lnSpc>
                <a:spcPct val="120000"/>
              </a:lnSpc>
            </a:pPr>
            <a:r>
              <a:rPr lang="fr-FR" sz="9600" dirty="0"/>
              <a:t>Mise en place des équipes d’intervention rapide pour la vaccination pour la vaccination contre Ebola</a:t>
            </a:r>
          </a:p>
          <a:p>
            <a:pPr algn="just">
              <a:lnSpc>
                <a:spcPct val="120000"/>
              </a:lnSpc>
            </a:pPr>
            <a:r>
              <a:rPr lang="fr-FR" sz="9600" dirty="0" smtClean="0"/>
              <a:t>Adaptation et adoption de la troisième Edition du guide générique SIMR de Afro</a:t>
            </a:r>
          </a:p>
          <a:p>
            <a:pPr algn="just">
              <a:lnSpc>
                <a:spcPct val="120000"/>
              </a:lnSpc>
            </a:pPr>
            <a:r>
              <a:rPr lang="fr-FR" sz="9600" dirty="0" smtClean="0"/>
              <a:t>Elaboration du plan de contrôle de la rougeole</a:t>
            </a:r>
          </a:p>
          <a:p>
            <a:pPr algn="just">
              <a:lnSpc>
                <a:spcPct val="120000"/>
              </a:lnSpc>
            </a:pPr>
            <a:r>
              <a:rPr lang="fr-FR" sz="9600" dirty="0" smtClean="0"/>
              <a:t>Campagne de vaccination contre la fièvre </a:t>
            </a:r>
            <a:r>
              <a:rPr lang="fr-FR" sz="9600" dirty="0" smtClean="0"/>
              <a:t>aphteuse</a:t>
            </a:r>
          </a:p>
          <a:p>
            <a:pPr algn="just">
              <a:lnSpc>
                <a:spcPct val="120000"/>
              </a:lnSpc>
            </a:pPr>
            <a:r>
              <a:rPr lang="fr-FR" sz="9600" dirty="0" smtClean="0"/>
              <a:t>Activation des sites de la surveillance sentinelle de la méningite</a:t>
            </a:r>
          </a:p>
          <a:p>
            <a:pPr algn="just">
              <a:lnSpc>
                <a:spcPct val="120000"/>
              </a:lnSpc>
            </a:pPr>
            <a:endParaRPr lang="fr-FR" dirty="0"/>
          </a:p>
        </p:txBody>
      </p:sp>
    </p:spTree>
    <p:extLst>
      <p:ext uri="{BB962C8B-B14F-4D97-AF65-F5344CB8AC3E}">
        <p14:creationId xmlns:p14="http://schemas.microsoft.com/office/powerpoint/2010/main" val="2776741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3060249"/>
            <a:ext cx="7632848" cy="706755"/>
          </a:xfrm>
          <a:prstGeom prst="rect">
            <a:avLst/>
          </a:prstGeom>
          <a:noFill/>
        </p:spPr>
        <p:txBody>
          <a:bodyPr wrap="square" rtlCol="0">
            <a:spAutoFit/>
          </a:bodyPr>
          <a:lstStyle/>
          <a:p>
            <a:pPr algn="ctr"/>
            <a:r>
              <a:rPr lang="fr-FR" sz="4000" dirty="0"/>
              <a:t>Merci pour votre aimable attention</a:t>
            </a:r>
            <a:r>
              <a:rPr lang="fr-FR" sz="3200" dirty="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solidFill>
            <a:srgbClr val="00B050"/>
          </a:solidFill>
        </p:spPr>
        <p:txBody>
          <a:bodyPr/>
          <a:lstStyle/>
          <a:p>
            <a:r>
              <a:rPr lang="fr-FR" b="1" dirty="0"/>
              <a:t>1. Informations générales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07504" y="764704"/>
            <a:ext cx="8856984" cy="5760640"/>
          </a:xfrm>
          <a:solidFill>
            <a:schemeClr val="bg1"/>
          </a:solidFill>
        </p:spPr>
        <p:txBody>
          <a:bodyPr anchor="ctr">
            <a:noAutofit/>
          </a:bodyPr>
          <a:lstStyle/>
          <a:p>
            <a:pPr marL="514350" lvl="0" indent="-514350" eaLnBrk="0" fontAlgn="base" hangingPunct="0">
              <a:lnSpc>
                <a:spcPct val="150000"/>
              </a:lnSpc>
              <a:spcBef>
                <a:spcPct val="0"/>
              </a:spcBef>
              <a:spcAft>
                <a:spcPct val="0"/>
              </a:spcAft>
              <a:buAutoNum type="arabicParenR"/>
            </a:pPr>
            <a:r>
              <a:rPr lang="en-US" altLang="fr-FR" sz="3200" spc="-1" dirty="0">
                <a:ea typeface="Tahoma"/>
              </a:rPr>
              <a:t>Atelier de formation des </a:t>
            </a:r>
            <a:r>
              <a:rPr lang="en-US" altLang="fr-FR" sz="3200" spc="-1" dirty="0" err="1">
                <a:ea typeface="Tahoma"/>
              </a:rPr>
              <a:t>formateurs</a:t>
            </a:r>
            <a:r>
              <a:rPr lang="en-US" altLang="fr-FR" sz="3200" spc="-1" dirty="0">
                <a:ea typeface="Tahoma"/>
              </a:rPr>
              <a:t> </a:t>
            </a:r>
            <a:r>
              <a:rPr lang="en-US" altLang="fr-FR" sz="3200" spc="-1" dirty="0" err="1">
                <a:ea typeface="Tahoma"/>
              </a:rPr>
              <a:t>régionaux</a:t>
            </a:r>
            <a:r>
              <a:rPr lang="en-US" altLang="fr-FR" sz="3200" spc="-1" dirty="0">
                <a:ea typeface="Tahoma"/>
              </a:rPr>
              <a:t> </a:t>
            </a:r>
            <a:r>
              <a:rPr lang="en-US" altLang="fr-FR" sz="3200" spc="-1" dirty="0" err="1">
                <a:ea typeface="Tahoma"/>
              </a:rPr>
              <a:t>en</a:t>
            </a:r>
            <a:r>
              <a:rPr lang="en-US" altLang="fr-FR" sz="3200" spc="-1" dirty="0">
                <a:ea typeface="Tahoma"/>
              </a:rPr>
              <a:t> SIMR du </a:t>
            </a:r>
            <a:r>
              <a:rPr lang="en-US" altLang="fr-FR" sz="3200" spc="-1" dirty="0" smtClean="0">
                <a:ea typeface="Tahoma"/>
              </a:rPr>
              <a:t>16 </a:t>
            </a:r>
            <a:r>
              <a:rPr lang="en-US" altLang="fr-FR" sz="3200" spc="-1" dirty="0">
                <a:ea typeface="Tahoma"/>
              </a:rPr>
              <a:t>au </a:t>
            </a:r>
            <a:r>
              <a:rPr lang="en-US" altLang="fr-FR" sz="3200" spc="-1" dirty="0" smtClean="0">
                <a:ea typeface="Tahoma"/>
              </a:rPr>
              <a:t>21/01/2019 </a:t>
            </a:r>
            <a:r>
              <a:rPr lang="en-US" altLang="fr-FR" sz="3200" spc="-1" dirty="0">
                <a:ea typeface="Tahoma"/>
              </a:rPr>
              <a:t>à </a:t>
            </a:r>
            <a:r>
              <a:rPr lang="en-US" altLang="fr-FR" sz="3200" spc="-1" dirty="0" err="1">
                <a:ea typeface="Tahoma"/>
              </a:rPr>
              <a:t>Kindia</a:t>
            </a:r>
            <a:r>
              <a:rPr lang="en-US" altLang="fr-FR" sz="3200" spc="-1" dirty="0">
                <a:ea typeface="Tahoma"/>
              </a:rPr>
              <a:t> ;</a:t>
            </a:r>
          </a:p>
          <a:p>
            <a:pPr marL="514350" lvl="0" indent="-514350" eaLnBrk="0" fontAlgn="base" hangingPunct="0">
              <a:lnSpc>
                <a:spcPct val="150000"/>
              </a:lnSpc>
              <a:spcBef>
                <a:spcPct val="0"/>
              </a:spcBef>
              <a:spcAft>
                <a:spcPct val="0"/>
              </a:spcAft>
              <a:buAutoNum type="arabicParenR"/>
            </a:pPr>
            <a:r>
              <a:rPr lang="en-US" altLang="fr-FR" sz="3200" spc="-1" dirty="0">
                <a:ea typeface="Tahoma"/>
              </a:rPr>
              <a:t>Formation des mentors pour le FETP </a:t>
            </a:r>
            <a:r>
              <a:rPr lang="en-US" altLang="fr-FR" sz="3200" spc="-1" dirty="0" err="1">
                <a:ea typeface="Tahoma"/>
              </a:rPr>
              <a:t>niveau</a:t>
            </a:r>
            <a:r>
              <a:rPr lang="en-US" altLang="fr-FR" sz="3200" spc="-1" dirty="0">
                <a:ea typeface="Tahoma"/>
              </a:rPr>
              <a:t> </a:t>
            </a:r>
            <a:r>
              <a:rPr lang="en-US" altLang="fr-FR" sz="3200" spc="-1" dirty="0" err="1">
                <a:ea typeface="Tahoma"/>
              </a:rPr>
              <a:t>intermediaire</a:t>
            </a:r>
            <a:r>
              <a:rPr lang="en-US" altLang="fr-FR" sz="3200" spc="-1" dirty="0">
                <a:ea typeface="Tahoma"/>
              </a:rPr>
              <a:t> du 14 au 18/01/2019 à Conakry ;</a:t>
            </a:r>
          </a:p>
          <a:p>
            <a:pPr marL="514350" lvl="0" indent="-514350" eaLnBrk="0" fontAlgn="base" hangingPunct="0">
              <a:lnSpc>
                <a:spcPct val="150000"/>
              </a:lnSpc>
              <a:spcBef>
                <a:spcPct val="0"/>
              </a:spcBef>
              <a:spcAft>
                <a:spcPct val="0"/>
              </a:spcAft>
              <a:buAutoNum type="arabicParenR"/>
            </a:pPr>
            <a:r>
              <a:rPr lang="en-US" altLang="fr-FR" sz="3200" spc="-1" dirty="0" err="1">
                <a:ea typeface="Tahoma"/>
              </a:rPr>
              <a:t>Poursuite</a:t>
            </a:r>
            <a:r>
              <a:rPr lang="en-US" altLang="fr-FR" sz="3200" spc="-1" dirty="0">
                <a:ea typeface="Tahoma"/>
              </a:rPr>
              <a:t> de la supervision </a:t>
            </a:r>
            <a:r>
              <a:rPr lang="en-US" altLang="fr-FR" sz="3200" spc="-1" dirty="0" err="1">
                <a:ea typeface="Tahoma"/>
              </a:rPr>
              <a:t>intégrée</a:t>
            </a:r>
            <a:r>
              <a:rPr lang="en-US" altLang="fr-FR" sz="3200" spc="-1" dirty="0">
                <a:ea typeface="Tahoma"/>
              </a:rPr>
              <a:t> </a:t>
            </a:r>
            <a:r>
              <a:rPr lang="en-US" altLang="fr-FR" sz="3200" spc="-1" dirty="0" err="1">
                <a:ea typeface="Tahoma"/>
              </a:rPr>
              <a:t>dans</a:t>
            </a:r>
            <a:r>
              <a:rPr lang="en-US" altLang="fr-FR" sz="3200" spc="-1" dirty="0">
                <a:ea typeface="Tahoma"/>
              </a:rPr>
              <a:t> les regions de </a:t>
            </a:r>
            <a:r>
              <a:rPr lang="en-US" altLang="fr-FR" sz="3200" spc="-1" dirty="0" err="1">
                <a:ea typeface="Tahoma"/>
              </a:rPr>
              <a:t>Labé</a:t>
            </a:r>
            <a:r>
              <a:rPr lang="en-US" altLang="fr-FR" sz="3200" spc="-1" dirty="0">
                <a:ea typeface="Tahoma"/>
              </a:rPr>
              <a:t> et de Kankan ;</a:t>
            </a:r>
          </a:p>
          <a:p>
            <a:pPr marL="514350" lvl="0" indent="-514350" eaLnBrk="0" fontAlgn="base" hangingPunct="0">
              <a:lnSpc>
                <a:spcPct val="150000"/>
              </a:lnSpc>
              <a:spcBef>
                <a:spcPct val="0"/>
              </a:spcBef>
              <a:spcAft>
                <a:spcPct val="0"/>
              </a:spcAft>
              <a:buAutoNum type="arabicParenR"/>
            </a:pPr>
            <a:r>
              <a:rPr lang="en-US" altLang="fr-FR" sz="3200" spc="-1" dirty="0" err="1">
                <a:ea typeface="Tahoma"/>
              </a:rPr>
              <a:t>Mise</a:t>
            </a:r>
            <a:r>
              <a:rPr lang="en-US" altLang="fr-FR" sz="3200" spc="-1" dirty="0">
                <a:ea typeface="Tahoma"/>
              </a:rPr>
              <a:t> à jour des </a:t>
            </a:r>
            <a:r>
              <a:rPr lang="en-US" altLang="fr-FR" sz="3200" spc="-1" dirty="0" err="1">
                <a:ea typeface="Tahoma"/>
              </a:rPr>
              <a:t>données</a:t>
            </a:r>
            <a:r>
              <a:rPr lang="en-US" altLang="fr-FR" sz="3200" spc="-1" dirty="0">
                <a:ea typeface="Tahoma"/>
              </a:rPr>
              <a:t> surveillances </a:t>
            </a:r>
            <a:r>
              <a:rPr lang="en-US" altLang="fr-FR" sz="3200" spc="-1" dirty="0" err="1">
                <a:ea typeface="Tahoma"/>
              </a:rPr>
              <a:t>épidémiologiques</a:t>
            </a:r>
            <a:r>
              <a:rPr lang="en-US" altLang="fr-FR" sz="3200" spc="-1" dirty="0">
                <a:ea typeface="Tahoma"/>
              </a:rPr>
              <a:t> de 2018 </a:t>
            </a:r>
            <a:r>
              <a:rPr lang="en-US" altLang="fr-FR" sz="3200" spc="-1" dirty="0" err="1">
                <a:ea typeface="Tahoma"/>
              </a:rPr>
              <a:t>dans</a:t>
            </a:r>
            <a:r>
              <a:rPr lang="en-US" altLang="fr-FR" sz="3200" spc="-1" dirty="0">
                <a:ea typeface="Tahoma"/>
              </a:rPr>
              <a:t> la </a:t>
            </a:r>
            <a:r>
              <a:rPr lang="en-US" altLang="fr-FR" sz="3200" spc="-1" dirty="0" err="1">
                <a:ea typeface="Tahoma"/>
              </a:rPr>
              <a:t>plateforme</a:t>
            </a:r>
            <a:r>
              <a:rPr lang="en-US" altLang="fr-FR" sz="3200" spc="-1" dirty="0">
                <a:ea typeface="Tahoma"/>
              </a:rPr>
              <a:t> DHIS2 des DCS de Conakry du 7 au 9/01/2019.</a:t>
            </a:r>
          </a:p>
          <a:p>
            <a:pPr marL="343620" indent="-342900">
              <a:lnSpc>
                <a:spcPct val="200000"/>
              </a:lnSpc>
              <a:spcBef>
                <a:spcPts val="601"/>
              </a:spcBef>
              <a:buClr>
                <a:srgbClr val="000000"/>
              </a:buClr>
              <a:buSzPct val="85000"/>
              <a:buFont typeface="Wingdings" panose="05000000000000000000" pitchFamily="2" charset="2"/>
              <a:buChar char="Ø"/>
            </a:pPr>
            <a:endParaRPr lang="fr-FR" sz="3200" spc="-1" dirty="0">
              <a:ea typeface="Tahoma"/>
            </a:endParaRPr>
          </a:p>
        </p:txBody>
      </p:sp>
    </p:spTree>
    <p:extLst>
      <p:ext uri="{BB962C8B-B14F-4D97-AF65-F5344CB8AC3E}">
        <p14:creationId xmlns:p14="http://schemas.microsoft.com/office/powerpoint/2010/main" val="37560073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0" y="0"/>
            <a:ext cx="9180512" cy="6453336"/>
          </a:xfrm>
          <a:solidFill>
            <a:schemeClr val="bg1"/>
          </a:solidFill>
        </p:spPr>
        <p:txBody>
          <a:bodyPr anchor="ctr">
            <a:noAutofit/>
          </a:bodyPr>
          <a:lstStyle/>
          <a:p>
            <a:pPr marL="0" lvl="0" indent="0" eaLnBrk="0" fontAlgn="base" hangingPunct="0">
              <a:lnSpc>
                <a:spcPct val="150000"/>
              </a:lnSpc>
              <a:spcBef>
                <a:spcPct val="0"/>
              </a:spcBef>
              <a:spcAft>
                <a:spcPct val="0"/>
              </a:spcAft>
              <a:buNone/>
            </a:pPr>
            <a:r>
              <a:rPr lang="fr-FR" altLang="fr-FR" sz="2800" spc="-1" dirty="0" smtClean="0">
                <a:ea typeface="Tahoma"/>
              </a:rPr>
              <a:t>Présentation </a:t>
            </a:r>
            <a:r>
              <a:rPr lang="fr-FR" altLang="fr-FR" sz="2800" spc="-1" dirty="0">
                <a:ea typeface="Tahoma"/>
              </a:rPr>
              <a:t>sur “les chauves souries de guinée au Cœur du débat” le 17 janvier 2019 à 10h à l’immeuble </a:t>
            </a:r>
            <a:r>
              <a:rPr lang="fr-FR" altLang="fr-FR" sz="2800" spc="-1" dirty="0" smtClean="0">
                <a:ea typeface="Tahoma"/>
              </a:rPr>
              <a:t>CNLS.</a:t>
            </a:r>
          </a:p>
          <a:p>
            <a:pPr marL="0" lvl="0" indent="0" eaLnBrk="0" fontAlgn="base" hangingPunct="0">
              <a:lnSpc>
                <a:spcPct val="150000"/>
              </a:lnSpc>
              <a:spcBef>
                <a:spcPct val="0"/>
              </a:spcBef>
              <a:spcAft>
                <a:spcPct val="0"/>
              </a:spcAft>
              <a:buNone/>
            </a:pPr>
            <a:r>
              <a:rPr lang="fr-FR" altLang="fr-FR" sz="2800" spc="-1" dirty="0" smtClean="0">
                <a:ea typeface="Tahoma"/>
              </a:rPr>
              <a:t>Tenue </a:t>
            </a:r>
            <a:r>
              <a:rPr lang="fr-FR" altLang="fr-FR" sz="2800" spc="-1" dirty="0">
                <a:ea typeface="Tahoma"/>
              </a:rPr>
              <a:t>de la quatrième réunion mensuelle une seule santé(ONE HEALTH) </a:t>
            </a:r>
          </a:p>
          <a:p>
            <a:pPr indent="-514350" algn="just" eaLnBrk="0" fontAlgn="base" hangingPunct="0">
              <a:lnSpc>
                <a:spcPct val="150000"/>
              </a:lnSpc>
              <a:spcBef>
                <a:spcPct val="0"/>
              </a:spcBef>
              <a:spcAft>
                <a:spcPct val="0"/>
              </a:spcAft>
              <a:buFont typeface="Wingdings" panose="05000000000000000000" pitchFamily="2" charset="2"/>
              <a:buChar char="q"/>
            </a:pPr>
            <a:endParaRPr lang="fr-FR" sz="2800" dirty="0">
              <a:solidFill>
                <a:prstClr val="black"/>
              </a:solidFill>
            </a:endParaRPr>
          </a:p>
          <a:p>
            <a:pPr indent="-514350" algn="just" eaLnBrk="0" fontAlgn="base" hangingPunct="0">
              <a:lnSpc>
                <a:spcPct val="150000"/>
              </a:lnSpc>
              <a:spcBef>
                <a:spcPct val="0"/>
              </a:spcBef>
              <a:spcAft>
                <a:spcPct val="0"/>
              </a:spcAft>
              <a:buFont typeface="Wingdings" panose="05000000000000000000" pitchFamily="2" charset="2"/>
              <a:buChar char="q"/>
            </a:pPr>
            <a:endParaRPr lang="fr-FR" sz="2800" dirty="0"/>
          </a:p>
        </p:txBody>
      </p:sp>
    </p:spTree>
    <p:extLst>
      <p:ext uri="{BB962C8B-B14F-4D97-AF65-F5344CB8AC3E}">
        <p14:creationId xmlns:p14="http://schemas.microsoft.com/office/powerpoint/2010/main" val="3005154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b="1" dirty="0"/>
              <a:t>2. Points saillants</a:t>
            </a:r>
          </a:p>
        </p:txBody>
      </p:sp>
    </p:spTree>
    <p:extLst>
      <p:ext uri="{BB962C8B-B14F-4D97-AF65-F5344CB8AC3E}">
        <p14:creationId xmlns:p14="http://schemas.microsoft.com/office/powerpoint/2010/main" val="3046037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79512" y="0"/>
            <a:ext cx="8640960" cy="5760640"/>
          </a:xfrm>
          <a:solidFill>
            <a:schemeClr val="bg1"/>
          </a:solidFill>
        </p:spPr>
        <p:txBody>
          <a:bodyPr>
            <a:noAutofit/>
          </a:bodyPr>
          <a:lstStyle/>
          <a:p>
            <a:pPr marL="343620" indent="-342900">
              <a:lnSpc>
                <a:spcPct val="200000"/>
              </a:lnSpc>
              <a:spcBef>
                <a:spcPts val="601"/>
              </a:spcBef>
              <a:buClr>
                <a:srgbClr val="000000"/>
              </a:buClr>
              <a:buSzPct val="85000"/>
              <a:buFont typeface="Wingdings" panose="05000000000000000000" pitchFamily="2" charset="2"/>
              <a:buChar char="Ø"/>
            </a:pPr>
            <a:r>
              <a:rPr lang="fr-FR" sz="3600" spc="-1" dirty="0">
                <a:ea typeface="Tahoma"/>
              </a:rPr>
              <a:t>Les quartiers </a:t>
            </a:r>
            <a:r>
              <a:rPr lang="fr-FR" sz="3600" spc="-1" dirty="0" err="1">
                <a:ea typeface="Tahoma"/>
              </a:rPr>
              <a:t>Tombolia</a:t>
            </a:r>
            <a:r>
              <a:rPr lang="fr-FR" sz="3600" spc="-1" dirty="0">
                <a:ea typeface="Tahoma"/>
              </a:rPr>
              <a:t>, </a:t>
            </a:r>
            <a:r>
              <a:rPr lang="fr-FR" sz="3600" spc="-1" dirty="0" err="1">
                <a:ea typeface="Tahoma"/>
              </a:rPr>
              <a:t>Matoto</a:t>
            </a:r>
            <a:r>
              <a:rPr lang="fr-FR" sz="3600" spc="-1" dirty="0">
                <a:ea typeface="Tahoma"/>
              </a:rPr>
              <a:t> centre (</a:t>
            </a:r>
            <a:r>
              <a:rPr lang="fr-FR" sz="3600" spc="-1" dirty="0" err="1">
                <a:ea typeface="Tahoma"/>
              </a:rPr>
              <a:t>Matoto</a:t>
            </a:r>
            <a:r>
              <a:rPr lang="fr-FR" sz="3600" spc="-1" dirty="0">
                <a:ea typeface="Tahoma"/>
              </a:rPr>
              <a:t>) et la commune Urbaine de Labé sont en épidémie de rougeole.</a:t>
            </a:r>
          </a:p>
          <a:p>
            <a:pPr marL="343620" indent="-342900">
              <a:lnSpc>
                <a:spcPct val="200000"/>
              </a:lnSpc>
              <a:spcBef>
                <a:spcPts val="601"/>
              </a:spcBef>
              <a:buClr>
                <a:srgbClr val="000000"/>
              </a:buClr>
              <a:buSzPct val="85000"/>
              <a:buFont typeface="Wingdings" panose="05000000000000000000" pitchFamily="2" charset="2"/>
              <a:buChar char="Ø"/>
            </a:pPr>
            <a:r>
              <a:rPr lang="fr-FR" sz="3600" spc="-1" dirty="0">
                <a:ea typeface="Tahoma"/>
              </a:rPr>
              <a:t>Nouveau quartier en épidémie de rougeole (CU </a:t>
            </a:r>
            <a:r>
              <a:rPr lang="fr-FR" sz="3600" spc="-1" dirty="0" err="1">
                <a:ea typeface="Tahoma"/>
              </a:rPr>
              <a:t>Matoto</a:t>
            </a:r>
            <a:r>
              <a:rPr lang="fr-FR" sz="3600" spc="-1" dirty="0">
                <a:ea typeface="Tahoma"/>
              </a:rPr>
              <a:t>).</a:t>
            </a:r>
          </a:p>
          <a:p>
            <a:pPr marL="274638" indent="-274638">
              <a:lnSpc>
                <a:spcPts val="4000"/>
              </a:lnSpc>
              <a:buClrTx/>
              <a:buSzPct val="150000"/>
            </a:pPr>
            <a:endParaRPr lang="fr-FR" sz="2200" dirty="0"/>
          </a:p>
          <a:p>
            <a:pPr marL="274638" indent="-274638">
              <a:lnSpc>
                <a:spcPct val="150000"/>
              </a:lnSpc>
              <a:buClrTx/>
              <a:buSzPct val="150000"/>
            </a:pPr>
            <a:endParaRPr lang="fr-FR" sz="2200" dirty="0"/>
          </a:p>
          <a:p>
            <a:pPr marL="274638" indent="-274638">
              <a:lnSpc>
                <a:spcPct val="150000"/>
              </a:lnSpc>
              <a:buClrTx/>
              <a:buSzPct val="150000"/>
            </a:pPr>
            <a:endParaRPr lang="fr-FR" sz="2200" dirty="0"/>
          </a:p>
        </p:txBody>
      </p:sp>
    </p:spTree>
    <p:extLst>
      <p:ext uri="{BB962C8B-B14F-4D97-AF65-F5344CB8AC3E}">
        <p14:creationId xmlns:p14="http://schemas.microsoft.com/office/powerpoint/2010/main" val="2194120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solidFill>
            <a:srgbClr val="00B050"/>
          </a:solidFill>
        </p:spPr>
        <p:txBody>
          <a:bodyPr/>
          <a:lstStyle/>
          <a:p>
            <a:r>
              <a:rPr lang="fr-FR" b="1" dirty="0"/>
              <a:t>3. </a:t>
            </a:r>
            <a:r>
              <a:rPr lang="fr-FR" b="1" dirty="0" smtClean="0"/>
              <a:t>Maladies </a:t>
            </a:r>
            <a:r>
              <a:rPr lang="fr-FR" b="1" dirty="0"/>
              <a:t>et évènements</a:t>
            </a:r>
          </a:p>
        </p:txBody>
      </p:sp>
    </p:spTree>
    <p:extLst>
      <p:ext uri="{BB962C8B-B14F-4D97-AF65-F5344CB8AC3E}">
        <p14:creationId xmlns:p14="http://schemas.microsoft.com/office/powerpoint/2010/main" val="11486703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539552" y="228600"/>
            <a:ext cx="8223448" cy="990600"/>
          </a:xfrm>
          <a:solidFill>
            <a:srgbClr val="00B050"/>
          </a:solidFill>
        </p:spPr>
        <p:txBody>
          <a:bodyPr>
            <a:normAutofit fontScale="90000"/>
          </a:bodyPr>
          <a:lstStyle/>
          <a:p>
            <a:r>
              <a:rPr lang="en-US" sz="4000" b="1" dirty="0">
                <a:solidFill>
                  <a:schemeClr val="tx1"/>
                </a:solidFill>
                <a:latin typeface="Calibri" panose="020F0502020204030204" pitchFamily="34" charset="0"/>
              </a:rPr>
              <a:t>Promptitude et </a:t>
            </a:r>
            <a:r>
              <a:rPr lang="fr-FR" sz="4000" b="1" dirty="0">
                <a:solidFill>
                  <a:schemeClr val="tx1"/>
                </a:solidFill>
                <a:latin typeface="Calibri" panose="020F0502020204030204" pitchFamily="34" charset="0"/>
              </a:rPr>
              <a:t>complétude</a:t>
            </a:r>
            <a:r>
              <a:rPr lang="en-US" sz="4000" b="1" dirty="0">
                <a:solidFill>
                  <a:schemeClr val="tx1"/>
                </a:solidFill>
                <a:latin typeface="Calibri" panose="020F0502020204030204" pitchFamily="34" charset="0"/>
              </a:rPr>
              <a:t> des </a:t>
            </a:r>
            <a:r>
              <a:rPr lang="fr-FR" sz="4000" b="1" dirty="0">
                <a:solidFill>
                  <a:schemeClr val="tx1"/>
                </a:solidFill>
                <a:latin typeface="Calibri" panose="020F0502020204030204" pitchFamily="34" charset="0"/>
              </a:rPr>
              <a:t>données</a:t>
            </a:r>
            <a:r>
              <a:rPr lang="en-US" sz="4000" b="1" dirty="0">
                <a:solidFill>
                  <a:schemeClr val="tx1"/>
                </a:solidFill>
                <a:latin typeface="Calibri" panose="020F0502020204030204" pitchFamily="34" charset="0"/>
              </a:rPr>
              <a:t> de la surveillance </a:t>
            </a:r>
          </a:p>
        </p:txBody>
      </p:sp>
      <p:sp>
        <p:nvSpPr>
          <p:cNvPr id="6" name="Espace réservé du numéro de diapositive 5"/>
          <p:cNvSpPr>
            <a:spLocks noGrp="1"/>
          </p:cNvSpPr>
          <p:nvPr>
            <p:ph type="sldNum" sz="quarter" idx="12"/>
          </p:nvPr>
        </p:nvSpPr>
        <p:spPr>
          <a:xfrm>
            <a:off x="6457950" y="5754490"/>
            <a:ext cx="2057400" cy="290056"/>
          </a:xfrm>
          <a:prstGeom prst="rect">
            <a:avLst/>
          </a:prstGeom>
        </p:spPr>
        <p:txBody>
          <a:bodyPr>
            <a:normAutofit lnSpcReduction="10000"/>
          </a:bodyPr>
          <a:lstStyle/>
          <a:p>
            <a:fld id="{46C39FE0-B5DB-4328-912A-4E42E4CE55CB}" type="slidenum">
              <a:rPr lang="fr-FR" smtClean="0"/>
              <a:pPr/>
              <a:t>9</a:t>
            </a:fld>
            <a:endParaRPr lang="fr-FR" dirty="0"/>
          </a:p>
        </p:txBody>
      </p:sp>
      <p:sp>
        <p:nvSpPr>
          <p:cNvPr id="8" name="Espace réservé du contenu 7"/>
          <p:cNvSpPr>
            <a:spLocks noGrp="1"/>
          </p:cNvSpPr>
          <p:nvPr>
            <p:ph sz="quarter" idx="1"/>
          </p:nvPr>
        </p:nvSpPr>
        <p:spPr>
          <a:xfrm>
            <a:off x="360947" y="1748285"/>
            <a:ext cx="8428532" cy="4777059"/>
          </a:xfrm>
        </p:spPr>
        <p:txBody>
          <a:bodyPr>
            <a:noAutofit/>
          </a:bodyPr>
          <a:lstStyle/>
          <a:p>
            <a:pPr marL="0" lvl="1" indent="0" algn="just">
              <a:lnSpc>
                <a:spcPct val="150000"/>
              </a:lnSpc>
              <a:buClr>
                <a:schemeClr val="tx1"/>
              </a:buClr>
              <a:buNone/>
            </a:pPr>
            <a:r>
              <a:rPr lang="fr-FR" sz="3200" dirty="0"/>
              <a:t>Système d’alerte précoce (SAP)</a:t>
            </a:r>
          </a:p>
          <a:p>
            <a:pPr marL="285750" indent="-285750">
              <a:lnSpc>
                <a:spcPct val="200000"/>
              </a:lnSpc>
              <a:buFont typeface="Wingdings" panose="05000000000000000000" pitchFamily="2" charset="2"/>
              <a:buChar char="Ø"/>
            </a:pPr>
            <a:r>
              <a:rPr lang="fr-FR" sz="1600" spc="-1" dirty="0">
                <a:solidFill>
                  <a:srgbClr val="000000"/>
                </a:solidFill>
                <a:ea typeface="Tahoma"/>
              </a:rPr>
              <a:t>La promptitude des rapports des districts sanitaires est de 100% et la complétude est de 100%</a:t>
            </a:r>
          </a:p>
          <a:p>
            <a:pPr marL="285750" indent="-285750">
              <a:lnSpc>
                <a:spcPct val="200000"/>
              </a:lnSpc>
              <a:buFont typeface="Wingdings" panose="05000000000000000000" pitchFamily="2" charset="2"/>
              <a:buChar char="Ø"/>
            </a:pPr>
            <a:r>
              <a:rPr lang="fr-FR" sz="1600" spc="-1" dirty="0">
                <a:solidFill>
                  <a:srgbClr val="000000"/>
                </a:solidFill>
                <a:ea typeface="Tahoma"/>
              </a:rPr>
              <a:t>La promptitude et la complétude des rapports des formations sanitaires sont de 99% et de 99%</a:t>
            </a:r>
          </a:p>
          <a:p>
            <a:pPr marL="0" lvl="1" indent="0" algn="just">
              <a:lnSpc>
                <a:spcPct val="150000"/>
              </a:lnSpc>
              <a:buClr>
                <a:schemeClr val="tx1"/>
              </a:buClr>
              <a:buNone/>
            </a:pPr>
            <a:r>
              <a:rPr lang="fr-FR" sz="3200" dirty="0" smtClean="0"/>
              <a:t>DHIS </a:t>
            </a:r>
            <a:r>
              <a:rPr lang="fr-FR" sz="3200" dirty="0"/>
              <a:t>2</a:t>
            </a:r>
          </a:p>
          <a:p>
            <a:pPr marL="285750" lvl="1" indent="-285750">
              <a:lnSpc>
                <a:spcPct val="200000"/>
              </a:lnSpc>
              <a:spcBef>
                <a:spcPts val="0"/>
              </a:spcBef>
              <a:buFont typeface="Wingdings" panose="05000000000000000000" pitchFamily="2" charset="2"/>
              <a:buChar char="Ø"/>
            </a:pPr>
            <a:r>
              <a:rPr lang="fr-FR" sz="2800" spc="-1" dirty="0">
                <a:solidFill>
                  <a:srgbClr val="000000"/>
                </a:solidFill>
                <a:ea typeface="Tahoma"/>
              </a:rPr>
              <a:t>Complétude des rapports des structures sanitaires saisie par les districts sanitaires est de 95% </a:t>
            </a:r>
          </a:p>
        </p:txBody>
      </p:sp>
      <p:sp>
        <p:nvSpPr>
          <p:cNvPr id="7" name="Espace réservé du contenu 2"/>
          <p:cNvSpPr txBox="1">
            <a:spLocks/>
          </p:cNvSpPr>
          <p:nvPr/>
        </p:nvSpPr>
        <p:spPr>
          <a:xfrm>
            <a:off x="86818" y="1748285"/>
            <a:ext cx="8702660" cy="4006207"/>
          </a:xfrm>
          <a:prstGeom prst="rect">
            <a:avLst/>
          </a:prstGeom>
        </p:spPr>
        <p:txBody>
          <a:bodyPr vert="horz" lIns="72640" tIns="36320" rIns="72640" bIns="363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fr-FR" sz="2860" dirty="0"/>
          </a:p>
        </p:txBody>
      </p:sp>
    </p:spTree>
    <p:extLst>
      <p:ext uri="{BB962C8B-B14F-4D97-AF65-F5344CB8AC3E}">
        <p14:creationId xmlns:p14="http://schemas.microsoft.com/office/powerpoint/2010/main" val="2799108032"/>
      </p:ext>
    </p:extLst>
  </p:cSld>
  <p:clrMapOvr>
    <a:masterClrMapping/>
  </p:clrMapOvr>
  <mc:AlternateContent xmlns:mc="http://schemas.openxmlformats.org/markup-compatibility/2006" xmlns:p14="http://schemas.microsoft.com/office/powerpoint/2010/main">
    <mc:Choice Requires="p14">
      <p:transition spd="slow" p14:dur="1750">
        <p:push dir="u"/>
      </p:transition>
    </mc:Choice>
    <mc:Fallback xmlns="">
      <p:transition spd="slow">
        <p:push dir="u"/>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5946</TotalTime>
  <Words>1084</Words>
  <Application>Microsoft Office PowerPoint</Application>
  <PresentationFormat>Affichage à l'écran (4:3)</PresentationFormat>
  <Paragraphs>102</Paragraphs>
  <Slides>21</Slides>
  <Notes>5</Notes>
  <HiddenSlides>2</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21</vt:i4>
      </vt:variant>
    </vt:vector>
  </HeadingPairs>
  <TitlesOfParts>
    <vt:vector size="28" baseType="lpstr">
      <vt:lpstr>Arial</vt:lpstr>
      <vt:lpstr>Calibri</vt:lpstr>
      <vt:lpstr>Tahoma</vt:lpstr>
      <vt:lpstr>Tw Cen MT</vt:lpstr>
      <vt:lpstr>Wingdings</vt:lpstr>
      <vt:lpstr>Wingdings 2</vt:lpstr>
      <vt:lpstr>Médian</vt:lpstr>
      <vt:lpstr>SITUATION EPIDEMIOLOGIQUE  DE LA GUINEE  </vt:lpstr>
      <vt:lpstr>Plan de présentation</vt:lpstr>
      <vt:lpstr>1. Informations générales</vt:lpstr>
      <vt:lpstr>Présentation PowerPoint</vt:lpstr>
      <vt:lpstr>Présentation PowerPoint</vt:lpstr>
      <vt:lpstr>2. Points saillants</vt:lpstr>
      <vt:lpstr>Présentation PowerPoint</vt:lpstr>
      <vt:lpstr>3. Maladies et évènements</vt:lpstr>
      <vt:lpstr>Promptitude et complétude des données de la surveillance </vt:lpstr>
      <vt:lpstr>Présentation PowerPoint</vt:lpstr>
      <vt:lpstr>Rougeole</vt:lpstr>
      <vt:lpstr>Paludisme</vt:lpstr>
      <vt:lpstr>Décès Maternels Présumés</vt:lpstr>
      <vt:lpstr>Méningite</vt:lpstr>
      <vt:lpstr>    Interprétations des tendances :  </vt:lpstr>
      <vt:lpstr>    Epidémie de MVE en RDC</vt:lpstr>
      <vt:lpstr>3. Gaps</vt:lpstr>
      <vt:lpstr>Gaps du système de surveillance</vt:lpstr>
      <vt:lpstr>4. Perspectives</vt:lpstr>
      <vt:lpstr>Perspectives</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SITUATION EPIDEMIOLOGIQUE DE LA GUINEE</dc:title>
  <dc:creator>Dr Raymond Pallawo</dc:creator>
  <cp:lastModifiedBy>DPC</cp:lastModifiedBy>
  <cp:revision>354</cp:revision>
  <dcterms:created xsi:type="dcterms:W3CDTF">2017-05-28T05:19:00Z</dcterms:created>
  <dcterms:modified xsi:type="dcterms:W3CDTF">2019-01-24T11:15:04Z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1036-10.2.0.5965</vt:lpwstr>
  </property>
</Properties>
</file>