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39" r:id="rId3"/>
    <p:sldId id="340" r:id="rId4"/>
    <p:sldId id="341" r:id="rId5"/>
    <p:sldId id="343" r:id="rId6"/>
    <p:sldId id="315" r:id="rId7"/>
    <p:sldId id="316" r:id="rId8"/>
    <p:sldId id="314" r:id="rId9"/>
    <p:sldId id="313"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07" r:id="rId33"/>
    <p:sldId id="358" r:id="rId34"/>
    <p:sldId id="364" r:id="rId35"/>
    <p:sldId id="360" r:id="rId36"/>
    <p:sldId id="361" r:id="rId37"/>
    <p:sldId id="347" r:id="rId38"/>
    <p:sldId id="348" r:id="rId39"/>
    <p:sldId id="349" r:id="rId40"/>
    <p:sldId id="351" r:id="rId41"/>
    <p:sldId id="352" r:id="rId42"/>
    <p:sldId id="368" r:id="rId43"/>
    <p:sldId id="370" r:id="rId44"/>
    <p:sldId id="371" r:id="rId45"/>
    <p:sldId id="354" r:id="rId46"/>
    <p:sldId id="372" r:id="rId47"/>
    <p:sldId id="365" r:id="rId48"/>
    <p:sldId id="367" r:id="rId49"/>
    <p:sldId id="362" r:id="rId50"/>
    <p:sldId id="363" r:id="rId51"/>
    <p:sldId id="36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dV" initials="PdV" lastIdx="5" clrIdx="0">
    <p:extLst>
      <p:ext uri="{19B8F6BF-5375-455C-9EA6-DF929625EA0E}">
        <p15:presenceInfo xmlns:p15="http://schemas.microsoft.com/office/powerpoint/2012/main" userId="Pd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F810"/>
    <a:srgbClr val="29D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99" autoAdjust="0"/>
    <p:restoredTop sz="93430" autoAdjust="0"/>
  </p:normalViewPr>
  <p:slideViewPr>
    <p:cSldViewPr>
      <p:cViewPr>
        <p:scale>
          <a:sx n="106" d="100"/>
          <a:sy n="106" d="100"/>
        </p:scale>
        <p:origin x="3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A113-3794-43E6-A951-F2E2E3144DD1}" type="datetimeFigureOut">
              <a:rPr lang="fr-FR" smtClean="0"/>
              <a:t>04/08/2017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81689-58B8-4177-A278-E7F3DDB1E576}" type="slidenum">
              <a:rPr lang="fr-FR" smtClean="0"/>
              <a:t>‹#›</a:t>
            </a:fld>
            <a:endParaRPr lang="fr-FR"/>
          </a:p>
        </p:txBody>
      </p:sp>
    </p:spTree>
    <p:extLst>
      <p:ext uri="{BB962C8B-B14F-4D97-AF65-F5344CB8AC3E}">
        <p14:creationId xmlns:p14="http://schemas.microsoft.com/office/powerpoint/2010/main" val="355004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281689-58B8-4177-A278-E7F3DDB1E576}" type="slidenum">
              <a:rPr lang="fr-FR" smtClean="0"/>
              <a:t>11</a:t>
            </a:fld>
            <a:endParaRPr lang="fr-FR"/>
          </a:p>
        </p:txBody>
      </p:sp>
    </p:spTree>
    <p:extLst>
      <p:ext uri="{BB962C8B-B14F-4D97-AF65-F5344CB8AC3E}">
        <p14:creationId xmlns:p14="http://schemas.microsoft.com/office/powerpoint/2010/main" val="235620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470025"/>
          </a:xfrm>
        </p:spPr>
        <p:txBody>
          <a:bodyPr/>
          <a:lstStyle/>
          <a:p>
            <a:r>
              <a:rPr lang="fr-FR" dirty="0"/>
              <a:t>Plan stratégique </a:t>
            </a:r>
            <a:br>
              <a:rPr lang="fr-FR" dirty="0"/>
            </a:br>
            <a:r>
              <a:rPr lang="fr-FR" dirty="0"/>
              <a:t>de la chaîne d’</a:t>
            </a:r>
            <a:r>
              <a:rPr lang="fr-FR" dirty="0" err="1"/>
              <a:t>appro</a:t>
            </a:r>
            <a:r>
              <a:rPr lang="fr-FR" dirty="0"/>
              <a:t>. nationale</a:t>
            </a:r>
          </a:p>
        </p:txBody>
      </p:sp>
      <p:sp>
        <p:nvSpPr>
          <p:cNvPr id="3" name="Subtitle 2"/>
          <p:cNvSpPr>
            <a:spLocks noGrp="1"/>
          </p:cNvSpPr>
          <p:nvPr>
            <p:ph type="subTitle" idx="1"/>
          </p:nvPr>
        </p:nvSpPr>
        <p:spPr>
          <a:xfrm>
            <a:off x="914400" y="3124200"/>
            <a:ext cx="7467600" cy="3276600"/>
          </a:xfrm>
        </p:spPr>
        <p:txBody>
          <a:bodyPr>
            <a:normAutofit/>
          </a:bodyPr>
          <a:lstStyle/>
          <a:p>
            <a:pPr marL="514350" indent="-514350" algn="l">
              <a:buFont typeface="+mj-lt"/>
              <a:buAutoNum type="arabicPeriod"/>
            </a:pPr>
            <a:r>
              <a:rPr lang="fr-FR" sz="2400" dirty="0"/>
              <a:t>Processus</a:t>
            </a:r>
            <a:r>
              <a:rPr lang="en-CA" sz="2400" dirty="0"/>
              <a:t> </a:t>
            </a:r>
            <a:r>
              <a:rPr lang="fr-FR" sz="2400" dirty="0"/>
              <a:t>d’élaboration du plan stratégique</a:t>
            </a:r>
          </a:p>
          <a:p>
            <a:pPr marL="514350" indent="-514350" algn="l">
              <a:buFont typeface="+mj-lt"/>
              <a:buAutoNum type="arabicPeriod"/>
            </a:pPr>
            <a:r>
              <a:rPr lang="fr-FR" sz="2400" dirty="0"/>
              <a:t>Analyse situationnelle : restitution des observations collectées parmi les rapports et entretiens à mi 2017</a:t>
            </a:r>
            <a:endParaRPr lang="fr-FR" sz="2000" dirty="0"/>
          </a:p>
          <a:p>
            <a:pPr algn="l"/>
            <a:r>
              <a:rPr lang="fr-FR" sz="2400" dirty="0"/>
              <a:t>       + proposition d’actions correctives</a:t>
            </a:r>
          </a:p>
          <a:p>
            <a:pPr marL="514350" indent="-514350" algn="l">
              <a:buFont typeface="+mj-lt"/>
              <a:buAutoNum type="arabicPeriod" startAt="3"/>
            </a:pPr>
            <a:r>
              <a:rPr lang="fr-CA" sz="2400" dirty="0"/>
              <a:t>Proposition de 6 actions priorisées</a:t>
            </a:r>
          </a:p>
          <a:p>
            <a:pPr marL="514350" indent="-514350" algn="l">
              <a:buFont typeface="+mj-lt"/>
              <a:buAutoNum type="arabicPeriod" startAt="3"/>
            </a:pPr>
            <a:r>
              <a:rPr lang="fr-FR" sz="2400" dirty="0"/>
              <a:t>Rappeler les objectifs du PNDS 2024 et autres plans</a:t>
            </a:r>
          </a:p>
          <a:p>
            <a:pPr marL="514350" indent="-514350" algn="l">
              <a:buFont typeface="+mj-lt"/>
              <a:buAutoNum type="arabicPeriod" startAt="3"/>
            </a:pPr>
            <a:r>
              <a:rPr lang="fr-FR" sz="2400" dirty="0"/>
              <a:t>Vision 2024/objectifs de la chaîne d’</a:t>
            </a:r>
            <a:r>
              <a:rPr lang="fr-FR" sz="2400" dirty="0" err="1"/>
              <a:t>appro</a:t>
            </a:r>
            <a:r>
              <a:rPr lang="fr-FR" sz="2400" dirty="0"/>
              <a:t>. nationale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#2 – achat, logistique d’importation et dédouanement</a:t>
            </a:r>
          </a:p>
        </p:txBody>
      </p:sp>
      <p:graphicFrame>
        <p:nvGraphicFramePr>
          <p:cNvPr id="4" name="Table 3"/>
          <p:cNvGraphicFramePr>
            <a:graphicFrameLocks noGrp="1"/>
          </p:cNvGraphicFramePr>
          <p:nvPr>
            <p:extLst>
              <p:ext uri="{D42A27DB-BD31-4B8C-83A1-F6EECF244321}">
                <p14:modId xmlns:p14="http://schemas.microsoft.com/office/powerpoint/2010/main" val="2053170863"/>
              </p:ext>
            </p:extLst>
          </p:nvPr>
        </p:nvGraphicFramePr>
        <p:xfrm>
          <a:off x="685800" y="1397001"/>
          <a:ext cx="7772400" cy="5398642"/>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2717799">
                <a:tc>
                  <a:txBody>
                    <a:bodyPr/>
                    <a:lstStyle/>
                    <a:p>
                      <a:r>
                        <a:rPr lang="fr-FR" sz="1400" noProof="0" dirty="0">
                          <a:solidFill>
                            <a:schemeClr val="tx1"/>
                          </a:solidFill>
                        </a:rPr>
                        <a:t>Forces</a:t>
                      </a:r>
                      <a:r>
                        <a:rPr lang="fr-FR" sz="1400" baseline="0" noProof="0" dirty="0">
                          <a:solidFill>
                            <a:schemeClr val="tx1"/>
                          </a:solidFill>
                        </a:rPr>
                        <a:t> </a:t>
                      </a:r>
                    </a:p>
                    <a:p>
                      <a:pPr marL="342900" indent="-342900">
                        <a:buFont typeface="+mj-lt"/>
                        <a:buAutoNum type="arabicPeriod"/>
                      </a:pPr>
                      <a:r>
                        <a:rPr lang="fr-FR" sz="1400" b="0" noProof="0" dirty="0">
                          <a:solidFill>
                            <a:schemeClr val="tx1"/>
                          </a:solidFill>
                        </a:rPr>
                        <a:t>Convention</a:t>
                      </a:r>
                      <a:r>
                        <a:rPr lang="fr-FR" sz="1400" b="0" baseline="0" noProof="0" dirty="0">
                          <a:solidFill>
                            <a:schemeClr val="tx1"/>
                          </a:solidFill>
                        </a:rPr>
                        <a:t> PCG/ETAT disponible identifiant la PCG comme centrale d achat des Médicaments essentiels </a:t>
                      </a:r>
                      <a:r>
                        <a:rPr lang="fr-FR" sz="1400" b="0" noProof="0" dirty="0">
                          <a:solidFill>
                            <a:schemeClr val="tx1"/>
                          </a:solidFill>
                        </a:rPr>
                        <a:t>.</a:t>
                      </a:r>
                    </a:p>
                    <a:p>
                      <a:pPr marL="342900" indent="-342900">
                        <a:buFont typeface="+mj-lt"/>
                        <a:buAutoNum type="arabicPeriod"/>
                      </a:pPr>
                      <a:r>
                        <a:rPr lang="fr-FR" sz="1400" b="0" noProof="0" dirty="0">
                          <a:solidFill>
                            <a:schemeClr val="tx1"/>
                          </a:solidFill>
                        </a:rPr>
                        <a:t>PCG/achat possède une certaine expertise et capacité reconnue.</a:t>
                      </a:r>
                    </a:p>
                    <a:p>
                      <a:pPr marL="342900" indent="-342900">
                        <a:buFont typeface="+mj-lt"/>
                        <a:buAutoNum type="arabicPeriod"/>
                      </a:pPr>
                      <a:r>
                        <a:rPr lang="fr-FR" sz="1400" b="0" noProof="0" dirty="0">
                          <a:solidFill>
                            <a:schemeClr val="tx1"/>
                          </a:solidFill>
                        </a:rPr>
                        <a:t>Les PTF  font bénéficier au système sanitaire de leur économie d’échelle via leurs dons et leur service d’achat (GDF, PPM, UNICEF SD, UNFPA,</a:t>
                      </a:r>
                      <a:r>
                        <a:rPr lang="fr-FR" sz="1400" b="0" baseline="0" noProof="0" dirty="0">
                          <a:solidFill>
                            <a:schemeClr val="tx1"/>
                          </a:solidFill>
                        </a:rPr>
                        <a:t> SCMS..</a:t>
                      </a:r>
                      <a:r>
                        <a:rPr lang="fr-FR" sz="1400" b="0" baseline="0" noProof="0" dirty="0" err="1">
                          <a:solidFill>
                            <a:schemeClr val="tx1"/>
                          </a:solidFill>
                        </a:rPr>
                        <a:t>etc</a:t>
                      </a:r>
                      <a:r>
                        <a:rPr lang="fr-FR" sz="1400" b="0" noProof="0" dirty="0">
                          <a:solidFill>
                            <a:schemeClr val="tx1"/>
                          </a:solidFill>
                        </a:rPr>
                        <a:t> ).</a:t>
                      </a:r>
                    </a:p>
                    <a:p>
                      <a:pPr marL="342900" indent="-342900">
                        <a:buFont typeface="+mj-lt"/>
                        <a:buAutoNum type="arabicPeriod"/>
                      </a:pPr>
                      <a:endParaRPr lang="fr-FR" sz="1400" b="0" noProof="0" dirty="0">
                        <a:solidFill>
                          <a:schemeClr val="tx1"/>
                        </a:solidFill>
                      </a:endParaRPr>
                    </a:p>
                    <a:p>
                      <a:pPr marL="342900" indent="-342900">
                        <a:buFont typeface="+mj-lt"/>
                        <a:buAutoNum type="arabicPeriod"/>
                      </a:pPr>
                      <a:endParaRPr lang="fr-FR" sz="1400" b="0" noProof="0" dirty="0">
                        <a:solidFill>
                          <a:schemeClr val="tx1"/>
                        </a:solidFill>
                      </a:endParaRPr>
                    </a:p>
                  </a:txBody>
                  <a:tcPr>
                    <a:solidFill>
                      <a:schemeClr val="accent1">
                        <a:lumMod val="20000"/>
                        <a:lumOff val="80000"/>
                      </a:schemeClr>
                    </a:solidFill>
                  </a:tcPr>
                </a:tc>
                <a:tc>
                  <a:txBody>
                    <a:bodyPr/>
                    <a:lstStyle/>
                    <a:p>
                      <a:r>
                        <a:rPr lang="fr-FR" sz="1400" noProof="0" dirty="0">
                          <a:solidFill>
                            <a:schemeClr val="tx1"/>
                          </a:solidFill>
                        </a:rPr>
                        <a:t>Faiblesses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Insuffisance dans l’</a:t>
                      </a:r>
                      <a:r>
                        <a:rPr lang="fr-FR" sz="1400" b="0" baseline="0" noProof="0" dirty="0">
                          <a:solidFill>
                            <a:schemeClr val="tx1"/>
                          </a:solidFill>
                        </a:rPr>
                        <a:t> application de la convention PCG/ETAT (</a:t>
                      </a:r>
                      <a:r>
                        <a:rPr lang="fr-FR" sz="1400" b="0" noProof="0" dirty="0">
                          <a:solidFill>
                            <a:schemeClr val="tx1"/>
                          </a:solidFill>
                        </a:rPr>
                        <a:t>Achats de produits via budget national effectués par la cellule de passation de marchés</a:t>
                      </a:r>
                      <a:r>
                        <a:rPr lang="fr-FR" sz="1400" b="0" baseline="0" noProof="0" dirty="0">
                          <a:solidFill>
                            <a:schemeClr val="tx1"/>
                          </a:solidFill>
                        </a:rPr>
                        <a:t> </a:t>
                      </a:r>
                      <a:r>
                        <a:rPr lang="fr-FR" sz="1400" b="0" noProof="0" dirty="0">
                          <a:solidFill>
                            <a:schemeClr val="tx1"/>
                          </a:solidFill>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Fonds de roulement</a:t>
                      </a:r>
                      <a:r>
                        <a:rPr lang="fr-FR" sz="1400" b="0" baseline="0" noProof="0" dirty="0">
                          <a:solidFill>
                            <a:schemeClr val="tx1"/>
                          </a:solidFill>
                        </a:rPr>
                        <a:t> de </a:t>
                      </a:r>
                      <a:r>
                        <a:rPr lang="fr-FR" sz="1400" b="0" noProof="0" dirty="0">
                          <a:solidFill>
                            <a:schemeClr val="tx1"/>
                          </a:solidFill>
                        </a:rPr>
                        <a:t>la PCG/achat insuffisant</a:t>
                      </a:r>
                      <a:r>
                        <a:rPr lang="fr-FR" sz="1400" b="0" baseline="0" noProof="0" dirty="0">
                          <a:solidFill>
                            <a:schemeClr val="tx1"/>
                          </a:solidFill>
                        </a:rPr>
                        <a:t> ainsi que </a:t>
                      </a:r>
                      <a:r>
                        <a:rPr lang="fr-FR" sz="1400" b="0" noProof="0" dirty="0">
                          <a:solidFill>
                            <a:schemeClr val="tx1"/>
                          </a:solidFill>
                        </a:rPr>
                        <a:t> </a:t>
                      </a:r>
                      <a:r>
                        <a:rPr lang="fr-FR" sz="1400" b="0" baseline="0" noProof="0" dirty="0">
                          <a:solidFill>
                            <a:schemeClr val="tx1"/>
                          </a:solidFill>
                        </a:rPr>
                        <a:t>pour les FOSA.</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baseline="0" noProof="0" dirty="0">
                          <a:solidFill>
                            <a:srgbClr val="FF0000"/>
                          </a:solidFill>
                        </a:rPr>
                        <a:t>Difficultés de recouvrement des couts (vérifier avec la PCG)</a:t>
                      </a:r>
                      <a:endParaRPr lang="fr-FR" sz="1400" b="0" noProof="0" dirty="0">
                        <a:solidFill>
                          <a:srgbClr val="FF0000"/>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Absence d indicateur</a:t>
                      </a:r>
                      <a:r>
                        <a:rPr lang="fr-FR" sz="1400" b="0" baseline="0" noProof="0" dirty="0">
                          <a:solidFill>
                            <a:schemeClr val="tx1"/>
                          </a:solidFill>
                        </a:rPr>
                        <a:t> pour le</a:t>
                      </a:r>
                      <a:r>
                        <a:rPr lang="fr-FR" sz="1400" b="0" noProof="0" dirty="0">
                          <a:solidFill>
                            <a:schemeClr val="tx1"/>
                          </a:solidFill>
                        </a:rPr>
                        <a:t>  suivi de la performance des fournisseurs par la PCG/achat.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La PCG/achat ne facture pas encore le service achat au coût réel.</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La procédure de dédouanement est complexe, conditions d’entreposage et de manutention probablement pas adéquates au port &amp; aéroport</a:t>
                      </a:r>
                      <a:r>
                        <a:rPr lang="fr-FR" sz="1400" b="0" noProof="0" dirty="0">
                          <a:solidFill>
                            <a:schemeClr val="tx1"/>
                          </a:solidFill>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Faible visibilité de la PCG/entreposage centrale sur les importations des dons.</a:t>
                      </a:r>
                    </a:p>
                  </a:txBody>
                  <a:tcPr>
                    <a:solidFill>
                      <a:schemeClr val="accent1">
                        <a:lumMod val="20000"/>
                        <a:lumOff val="80000"/>
                      </a:schemeClr>
                    </a:solidFill>
                  </a:tcPr>
                </a:tc>
                <a:extLst>
                  <a:ext uri="{0D108BD9-81ED-4DB2-BD59-A6C34878D82A}">
                    <a16:rowId xmlns:a16="http://schemas.microsoft.com/office/drawing/2014/main" val="10000"/>
                  </a:ext>
                </a:extLst>
              </a:tr>
              <a:tr h="1680082">
                <a:tc>
                  <a:txBody>
                    <a:bodyPr/>
                    <a:lstStyle/>
                    <a:p>
                      <a:r>
                        <a:rPr lang="fr-FR" sz="1400" b="1" noProof="0" dirty="0">
                          <a:solidFill>
                            <a:schemeClr val="tx1"/>
                          </a:solidFill>
                        </a:rPr>
                        <a:t>Opportunités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Possibilité d’intégrer tous les produits du budget national à la PCG/achat et gagner en économie d’échelle.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Coordination des partenaires pour l amélioration</a:t>
                      </a:r>
                      <a:r>
                        <a:rPr lang="fr-FR" sz="1400" b="0" baseline="0" noProof="0" dirty="0">
                          <a:solidFill>
                            <a:schemeClr val="tx1"/>
                          </a:solidFill>
                        </a:rPr>
                        <a:t> du service Achat de la PCG.</a:t>
                      </a:r>
                      <a:endParaRPr lang="fr-FR" sz="1400" noProof="0" dirty="0">
                        <a:solidFill>
                          <a:schemeClr val="tx1"/>
                        </a:solidFill>
                      </a:endParaRPr>
                    </a:p>
                  </a:txBody>
                  <a:tcPr>
                    <a:solidFill>
                      <a:schemeClr val="accent1">
                        <a:lumMod val="20000"/>
                        <a:lumOff val="80000"/>
                      </a:schemeClr>
                    </a:solidFill>
                  </a:tcPr>
                </a:tc>
                <a:tc>
                  <a:txBody>
                    <a:bodyPr/>
                    <a:lstStyle/>
                    <a:p>
                      <a:r>
                        <a:rPr lang="fr-FR" sz="1400" b="1" noProof="0" dirty="0">
                          <a:solidFill>
                            <a:schemeClr val="tx1"/>
                          </a:solidFill>
                        </a:rPr>
                        <a:t>Menaces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PCG/achat ne peut pas jouer son rôle d’achat de masse et obtenir des économies d’échelle.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Le dédouanement accroît le délai de livraison, renchérit le coût d’importation, peut avoir un impact négatif sur la qualité des produits.</a:t>
                      </a:r>
                      <a:endParaRPr lang="fr-FR" sz="1400" noProof="0" dirty="0">
                        <a:solidFill>
                          <a:srgbClr val="FF0000"/>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66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#2 – achat, logistique d’importation et dédouanement</a:t>
            </a:r>
          </a:p>
        </p:txBody>
      </p:sp>
      <p:graphicFrame>
        <p:nvGraphicFramePr>
          <p:cNvPr id="4" name="Table 3"/>
          <p:cNvGraphicFramePr>
            <a:graphicFrameLocks noGrp="1"/>
          </p:cNvGraphicFramePr>
          <p:nvPr>
            <p:extLst>
              <p:ext uri="{D42A27DB-BD31-4B8C-83A1-F6EECF244321}">
                <p14:modId xmlns:p14="http://schemas.microsoft.com/office/powerpoint/2010/main" val="2068118885"/>
              </p:ext>
            </p:extLst>
          </p:nvPr>
        </p:nvGraphicFramePr>
        <p:xfrm>
          <a:off x="228600" y="1397001"/>
          <a:ext cx="8839200" cy="6156960"/>
        </p:xfrm>
        <a:graphic>
          <a:graphicData uri="http://schemas.openxmlformats.org/drawingml/2006/table">
            <a:tbl>
              <a:tblPr firstRow="1" bandRow="1">
                <a:tableStyleId>{5C22544A-7EE6-4342-B048-85BDC9FD1C3A}</a:tableStyleId>
              </a:tblPr>
              <a:tblGrid>
                <a:gridCol w="4506258">
                  <a:extLst>
                    <a:ext uri="{9D8B030D-6E8A-4147-A177-3AD203B41FA5}">
                      <a16:colId xmlns:a16="http://schemas.microsoft.com/office/drawing/2014/main" val="20000"/>
                    </a:ext>
                  </a:extLst>
                </a:gridCol>
                <a:gridCol w="4332942">
                  <a:extLst>
                    <a:ext uri="{9D8B030D-6E8A-4147-A177-3AD203B41FA5}">
                      <a16:colId xmlns:a16="http://schemas.microsoft.com/office/drawing/2014/main" val="20001"/>
                    </a:ext>
                  </a:extLst>
                </a:gridCol>
              </a:tblGrid>
              <a:tr h="2747422">
                <a:tc>
                  <a:txBody>
                    <a:bodyPr/>
                    <a:lstStyle/>
                    <a:p>
                      <a:r>
                        <a:rPr lang="fr-FR" sz="1400" noProof="0" dirty="0">
                          <a:solidFill>
                            <a:schemeClr val="tx1"/>
                          </a:solidFill>
                        </a:rPr>
                        <a:t>Symptômes</a:t>
                      </a:r>
                      <a:r>
                        <a:rPr lang="fr-FR" sz="1400" baseline="0" noProof="0" dirty="0">
                          <a:solidFill>
                            <a:schemeClr val="tx1"/>
                          </a:solidFill>
                        </a:rPr>
                        <a: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Insuffisance dans l’</a:t>
                      </a:r>
                      <a:r>
                        <a:rPr lang="fr-FR" sz="1400" b="0" baseline="0" noProof="0" dirty="0">
                          <a:solidFill>
                            <a:schemeClr val="tx1"/>
                          </a:solidFill>
                        </a:rPr>
                        <a:t> application de la convention PCG/ETAT (</a:t>
                      </a:r>
                      <a:r>
                        <a:rPr lang="fr-FR" sz="1400" b="0" noProof="0" dirty="0">
                          <a:solidFill>
                            <a:schemeClr val="tx1"/>
                          </a:solidFill>
                        </a:rPr>
                        <a:t>Achats de produits via budget national effectués par la cellule de passation de marchés</a:t>
                      </a:r>
                      <a:r>
                        <a:rPr lang="fr-FR" sz="1400" b="0" baseline="0" noProof="0" dirty="0">
                          <a:solidFill>
                            <a:schemeClr val="tx1"/>
                          </a:solidFill>
                        </a:rPr>
                        <a:t> </a:t>
                      </a:r>
                      <a:r>
                        <a:rPr lang="fr-FR" sz="1400" b="0" noProof="0" dirty="0">
                          <a:solidFill>
                            <a:schemeClr val="tx1"/>
                          </a:solidFill>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Fonds de roulement</a:t>
                      </a:r>
                      <a:r>
                        <a:rPr lang="fr-FR" sz="1400" b="0" baseline="0" noProof="0" dirty="0">
                          <a:solidFill>
                            <a:schemeClr val="tx1"/>
                          </a:solidFill>
                        </a:rPr>
                        <a:t> de </a:t>
                      </a:r>
                      <a:r>
                        <a:rPr lang="fr-FR" sz="1400" b="0" noProof="0" dirty="0">
                          <a:solidFill>
                            <a:schemeClr val="tx1"/>
                          </a:solidFill>
                        </a:rPr>
                        <a:t>la PCG/achat insuffisant</a:t>
                      </a:r>
                      <a:r>
                        <a:rPr lang="fr-FR" sz="1400" b="0" baseline="0" noProof="0" dirty="0">
                          <a:solidFill>
                            <a:schemeClr val="tx1"/>
                          </a:solidFill>
                        </a:rPr>
                        <a:t> ainsi que </a:t>
                      </a:r>
                      <a:r>
                        <a:rPr lang="fr-FR" sz="1400" b="0" noProof="0" dirty="0">
                          <a:solidFill>
                            <a:schemeClr val="tx1"/>
                          </a:solidFill>
                        </a:rPr>
                        <a:t> </a:t>
                      </a:r>
                      <a:r>
                        <a:rPr lang="fr-FR" sz="1400" b="0" baseline="0" noProof="0" dirty="0">
                          <a:solidFill>
                            <a:schemeClr val="tx1"/>
                          </a:solidFill>
                        </a:rPr>
                        <a:t>pour les FOSA.</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baseline="0" noProof="0" dirty="0">
                          <a:solidFill>
                            <a:srgbClr val="FF0000"/>
                          </a:solidFill>
                        </a:rPr>
                        <a:t>Difficultés de recouvrement des couts (vérifier avec la PCG)</a:t>
                      </a:r>
                      <a:endParaRPr lang="fr-FR" sz="1400" b="0" noProof="0" dirty="0">
                        <a:solidFill>
                          <a:srgbClr val="FF0000"/>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Absence d indicateur</a:t>
                      </a:r>
                      <a:r>
                        <a:rPr lang="fr-FR" sz="1400" b="0" baseline="0" noProof="0" dirty="0">
                          <a:solidFill>
                            <a:schemeClr val="tx1"/>
                          </a:solidFill>
                        </a:rPr>
                        <a:t> pour le</a:t>
                      </a:r>
                      <a:r>
                        <a:rPr lang="fr-FR" sz="1400" b="0" noProof="0" dirty="0">
                          <a:solidFill>
                            <a:schemeClr val="tx1"/>
                          </a:solidFill>
                        </a:rPr>
                        <a:t>  suivi de la performance des fournisseurs par la PCG/achat.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La PCG/achat ne facture pas encore le service achat au coût réel.</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La procédure de dédouanement est complexe, conditions d’entreposage et de manutention probablement pas adéquates au port &amp; aéroport</a:t>
                      </a:r>
                      <a:r>
                        <a:rPr lang="fr-FR" sz="1400" b="0" noProof="0" dirty="0">
                          <a:solidFill>
                            <a:schemeClr val="tx1"/>
                          </a:solidFill>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Faible visibilité de la PCG/entreposage centrale sur les importations des dons.</a:t>
                      </a:r>
                    </a:p>
                    <a:p>
                      <a:endParaRPr lang="fr-FR" sz="1400" baseline="0" noProof="0" dirty="0">
                        <a:solidFill>
                          <a:schemeClr val="tx1"/>
                        </a:solidFill>
                      </a:endParaRPr>
                    </a:p>
                  </a:txBody>
                  <a:tcPr>
                    <a:solidFill>
                      <a:schemeClr val="accent1">
                        <a:lumMod val="20000"/>
                        <a:lumOff val="80000"/>
                      </a:schemeClr>
                    </a:solidFill>
                  </a:tcPr>
                </a:tc>
                <a:tc>
                  <a:txBody>
                    <a:bodyPr/>
                    <a:lstStyle/>
                    <a:p>
                      <a:r>
                        <a:rPr lang="fr-FR" sz="1400" noProof="0" dirty="0">
                          <a:solidFill>
                            <a:schemeClr val="tx1"/>
                          </a:solidFill>
                        </a:rPr>
                        <a:t>Causes fondamentales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&amp; 2.    </a:t>
                      </a:r>
                      <a:r>
                        <a:rPr lang="fr-FR" sz="1400" b="0" noProof="0" dirty="0">
                          <a:solidFill>
                            <a:srgbClr val="FF0000"/>
                          </a:solidFill>
                        </a:rPr>
                        <a:t>La transition des achats de la cellule et du CNLS n’est pas possible sans FDR et changement de statut de la PCG d’EPIC à ASBL .</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rgbClr val="FF0000"/>
                          </a:solidFill>
                        </a:rPr>
                        <a:t>La PCG/achat manque de capacité.</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rgbClr val="FF0000"/>
                          </a:solidFill>
                        </a:rPr>
                        <a:t>La PCG/comptabilité n’a pas assez de moyens techniques et compétence pour une comptabilité analytique.</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rgbClr val="FF0000"/>
                          </a:solidFill>
                        </a:rPr>
                        <a:t>Les douanes n’ont pas les moyens techniques, humains et financiers pour être efficace et effectif.</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rgbClr val="FF0000"/>
                          </a:solidFill>
                        </a:rPr>
                        <a:t>Plan d’</a:t>
                      </a:r>
                      <a:r>
                        <a:rPr lang="fr-FR" sz="1400" b="0" noProof="0" dirty="0" err="1">
                          <a:solidFill>
                            <a:srgbClr val="FF0000"/>
                          </a:solidFill>
                        </a:rPr>
                        <a:t>appro</a:t>
                      </a:r>
                      <a:r>
                        <a:rPr lang="fr-FR" sz="1400" b="0" noProof="0" dirty="0">
                          <a:solidFill>
                            <a:srgbClr val="FF0000"/>
                          </a:solidFill>
                        </a:rPr>
                        <a:t>. n’existe pas ou pas communiqué, ou trop tard ; manque de de leadership/coordination</a:t>
                      </a:r>
                      <a:endParaRPr lang="fr-FR" sz="1400" noProof="0" dirty="0">
                        <a:solidFill>
                          <a:srgbClr val="FF0000"/>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2103977">
                <a:tc gridSpan="2">
                  <a:txBody>
                    <a:bodyPr/>
                    <a:lstStyle/>
                    <a:p>
                      <a:r>
                        <a:rPr lang="fr-FR" sz="1400" b="1" noProof="0" dirty="0">
                          <a:solidFill>
                            <a:schemeClr val="tx1"/>
                          </a:solidFill>
                        </a:rPr>
                        <a:t>Solutions correctives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&amp; 2.   Entériner le changement de statut en ASBL de la PCG et transitionner les achats de la cellule et du CNLS ; d</a:t>
                      </a:r>
                      <a:r>
                        <a:rPr lang="fr-FR" sz="1400" b="0" baseline="0" noProof="0" dirty="0">
                          <a:solidFill>
                            <a:schemeClr val="tx1"/>
                          </a:solidFill>
                        </a:rPr>
                        <a:t>oter la PCG/achat en FDR et suivre </a:t>
                      </a:r>
                      <a:r>
                        <a:rPr lang="fr-FR" sz="1400" b="0" noProof="0" dirty="0">
                          <a:solidFill>
                            <a:schemeClr val="tx1"/>
                          </a:solidFill>
                        </a:rPr>
                        <a:t>comme un </a:t>
                      </a:r>
                      <a:r>
                        <a:rPr lang="fr-FR" sz="1400" b="0" noProof="0" dirty="0">
                          <a:solidFill>
                            <a:srgbClr val="FF0000"/>
                          </a:solidFill>
                        </a:rPr>
                        <a:t>ICP</a:t>
                      </a:r>
                      <a:r>
                        <a:rPr lang="fr-FR" sz="1400" b="0" noProof="0" dirty="0">
                          <a:solidFill>
                            <a:schemeClr val="tx1"/>
                          </a:solidFill>
                        </a:rPr>
                        <a:t> (indicateurs clés de Performance)</a:t>
                      </a:r>
                      <a:r>
                        <a:rPr lang="fr-FR" sz="1400" b="0" baseline="0" noProof="0" dirty="0">
                          <a:solidFill>
                            <a:schemeClr val="tx1"/>
                          </a:solidFill>
                        </a:rPr>
                        <a:t> </a:t>
                      </a:r>
                      <a:r>
                        <a:rPr lang="fr-FR" sz="1400" b="0" noProof="0" dirty="0">
                          <a:solidFill>
                            <a:schemeClr val="tx1"/>
                          </a:solidFill>
                        </a:rPr>
                        <a:t>par le conseil d’administration/PCG.</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chemeClr val="tx1"/>
                          </a:solidFill>
                        </a:rPr>
                        <a:t>Évaluer la PCG/achat + plan d’amélioration ; établir le suivi de la performance des fournisseurs comme un ICP par le conseil d’administration/PCG ; inclure ce critère dans l’attribution des marchés. </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chemeClr val="tx1"/>
                          </a:solidFill>
                        </a:rPr>
                        <a:t>Soutenir la PCG/comptabilité pour établir une compta analytique et facturer le service achat au coût réel (prix/achat); évaluer les coûts totaux de cette activité et établir un plan d’optimisation. </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chemeClr val="tx1"/>
                          </a:solidFill>
                        </a:rPr>
                        <a:t>Évaluer le service des douanes (entrepôt et manutention), rééquiper et former (induction et récurrent).</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chemeClr val="tx1"/>
                          </a:solidFill>
                        </a:rPr>
                        <a:t>Donner comme rôle à l’UGL de coordonner le plan d’importation avec les programmes, PTF et PCG   </a:t>
                      </a:r>
                      <a:endParaRPr lang="fr-FR" sz="1400" noProof="0" dirty="0">
                        <a:solidFill>
                          <a:schemeClr val="tx1"/>
                        </a:solidFill>
                      </a:endParaRPr>
                    </a:p>
                  </a:txBody>
                  <a:tcPr>
                    <a:solidFill>
                      <a:schemeClr val="accent1">
                        <a:lumMod val="20000"/>
                        <a:lumOff val="8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4135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2800" dirty="0"/>
              <a:t>2. Analyse situationnelle : fonctions opérationnelles</a:t>
            </a:r>
            <a:br>
              <a:rPr lang="fr-CA" sz="2800" dirty="0"/>
            </a:br>
            <a:r>
              <a:rPr lang="fr-CA" sz="2800" dirty="0"/>
              <a:t>#3 – entreposage en central, régional, et stockage aux FOSA</a:t>
            </a:r>
          </a:p>
        </p:txBody>
      </p:sp>
      <p:graphicFrame>
        <p:nvGraphicFramePr>
          <p:cNvPr id="4" name="Table 3"/>
          <p:cNvGraphicFramePr>
            <a:graphicFrameLocks noGrp="1"/>
          </p:cNvGraphicFramePr>
          <p:nvPr>
            <p:extLst>
              <p:ext uri="{D42A27DB-BD31-4B8C-83A1-F6EECF244321}">
                <p14:modId xmlns:p14="http://schemas.microsoft.com/office/powerpoint/2010/main" val="419186334"/>
              </p:ext>
            </p:extLst>
          </p:nvPr>
        </p:nvGraphicFramePr>
        <p:xfrm>
          <a:off x="152400" y="1325881"/>
          <a:ext cx="8915400" cy="5216236"/>
        </p:xfrm>
        <a:graphic>
          <a:graphicData uri="http://schemas.openxmlformats.org/drawingml/2006/table">
            <a:tbl>
              <a:tblPr firstRow="1" bandRow="1">
                <a:tableStyleId>{5C22544A-7EE6-4342-B048-85BDC9FD1C3A}</a:tableStyleId>
              </a:tblPr>
              <a:tblGrid>
                <a:gridCol w="3496235">
                  <a:extLst>
                    <a:ext uri="{9D8B030D-6E8A-4147-A177-3AD203B41FA5}">
                      <a16:colId xmlns:a16="http://schemas.microsoft.com/office/drawing/2014/main" val="20000"/>
                    </a:ext>
                  </a:extLst>
                </a:gridCol>
                <a:gridCol w="5419165">
                  <a:extLst>
                    <a:ext uri="{9D8B030D-6E8A-4147-A177-3AD203B41FA5}">
                      <a16:colId xmlns:a16="http://schemas.microsoft.com/office/drawing/2014/main" val="20001"/>
                    </a:ext>
                  </a:extLst>
                </a:gridCol>
              </a:tblGrid>
              <a:tr h="3147155">
                <a:tc>
                  <a:txBody>
                    <a:bodyPr/>
                    <a:lstStyle/>
                    <a:p>
                      <a:r>
                        <a:rPr lang="fr-FR" sz="1400" noProof="0" dirty="0">
                          <a:solidFill>
                            <a:schemeClr val="tx1"/>
                          </a:solidFill>
                        </a:rPr>
                        <a:t>Forces</a:t>
                      </a:r>
                      <a:r>
                        <a:rPr lang="fr-FR" sz="1400" baseline="0" noProof="0" dirty="0">
                          <a:solidFill>
                            <a:schemeClr val="tx1"/>
                          </a:solidFill>
                        </a:rPr>
                        <a:t> </a:t>
                      </a:r>
                    </a:p>
                    <a:p>
                      <a:pPr marL="342900" indent="-342900">
                        <a:buFont typeface="+mj-lt"/>
                        <a:buAutoNum type="arabicPeriod"/>
                      </a:pPr>
                      <a:r>
                        <a:rPr lang="fr-FR" sz="1400" b="0" noProof="0" dirty="0">
                          <a:solidFill>
                            <a:schemeClr val="tx1"/>
                          </a:solidFill>
                        </a:rPr>
                        <a:t>PCG/entreposage central et régionale est reconnue et utilisé comme l’ acteur d’entreposage des produits de santé par presque tous les </a:t>
                      </a:r>
                      <a:r>
                        <a:rPr lang="fr-FR" sz="1400" b="0" noProof="0" dirty="0" err="1">
                          <a:solidFill>
                            <a:schemeClr val="tx1"/>
                          </a:solidFill>
                        </a:rPr>
                        <a:t>prog</a:t>
                      </a:r>
                      <a:r>
                        <a:rPr lang="fr-FR" sz="1400" b="0" noProof="0" dirty="0">
                          <a:solidFill>
                            <a:schemeClr val="tx1"/>
                          </a:solidFill>
                        </a:rPr>
                        <a:t>. &amp; PTF.</a:t>
                      </a:r>
                    </a:p>
                    <a:p>
                      <a:pPr marL="342900" indent="-342900">
                        <a:buFont typeface="+mj-lt"/>
                        <a:buAutoNum type="arabicPeriod"/>
                        <a:tabLst>
                          <a:tab pos="3048000" algn="l"/>
                        </a:tabLst>
                      </a:pPr>
                      <a:r>
                        <a:rPr lang="fr-FR" sz="1400" b="1" noProof="0" dirty="0">
                          <a:solidFill>
                            <a:schemeClr val="tx1"/>
                          </a:solidFill>
                        </a:rPr>
                        <a:t>C&amp;R </a:t>
                      </a:r>
                      <a:r>
                        <a:rPr lang="fr-FR" sz="1400" b="0" noProof="0" dirty="0">
                          <a:solidFill>
                            <a:schemeClr val="tx1"/>
                          </a:solidFill>
                        </a:rPr>
                        <a:t>: PCG possède un bon réseau avec 1 structure C et 6 R ; le personnel dédié avec un certaine expertise.</a:t>
                      </a:r>
                    </a:p>
                    <a:p>
                      <a:pPr marL="342900" indent="-342900">
                        <a:buFont typeface="+mj-lt"/>
                        <a:buAutoNum type="arabicPeriod"/>
                      </a:pPr>
                      <a:r>
                        <a:rPr lang="fr-FR" sz="1400" b="1" noProof="0" dirty="0">
                          <a:solidFill>
                            <a:schemeClr val="tx1"/>
                          </a:solidFill>
                        </a:rPr>
                        <a:t>FOSA</a:t>
                      </a:r>
                      <a:r>
                        <a:rPr lang="fr-FR" sz="1400" b="0" noProof="0" dirty="0">
                          <a:solidFill>
                            <a:schemeClr val="tx1"/>
                          </a:solidFill>
                        </a:rPr>
                        <a:t> : la pratique de gestion de stock des dons fonctionne relativement bien effectuée sous une supervision renforcée.</a:t>
                      </a:r>
                    </a:p>
                  </a:txBody>
                  <a:tcPr>
                    <a:solidFill>
                      <a:schemeClr val="accent1">
                        <a:lumMod val="20000"/>
                        <a:lumOff val="80000"/>
                      </a:schemeClr>
                    </a:solidFill>
                  </a:tcPr>
                </a:tc>
                <a:tc>
                  <a:txBody>
                    <a:bodyPr/>
                    <a:lstStyle/>
                    <a:p>
                      <a:r>
                        <a:rPr lang="fr-FR" sz="1400" noProof="0" dirty="0">
                          <a:solidFill>
                            <a:schemeClr val="tx1"/>
                          </a:solidFill>
                        </a:rPr>
                        <a:t>Faiblesses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tab pos="0" algn="l"/>
                        </a:tabLst>
                        <a:defRPr/>
                      </a:pPr>
                      <a:r>
                        <a:rPr lang="fr-FR" sz="1400" b="1" noProof="0" dirty="0">
                          <a:solidFill>
                            <a:schemeClr val="tx1"/>
                          </a:solidFill>
                        </a:rPr>
                        <a:t>C&amp;R</a:t>
                      </a:r>
                      <a:r>
                        <a:rPr lang="fr-FR" sz="1400" b="0" noProof="0" dirty="0">
                          <a:solidFill>
                            <a:schemeClr val="tx1"/>
                          </a:solidFill>
                        </a:rPr>
                        <a:t>: les conditions de</a:t>
                      </a:r>
                      <a:r>
                        <a:rPr lang="fr-FR" sz="1400" b="0" baseline="0" noProof="0" dirty="0">
                          <a:solidFill>
                            <a:schemeClr val="tx1"/>
                          </a:solidFill>
                        </a:rPr>
                        <a:t> stockage </a:t>
                      </a:r>
                      <a:r>
                        <a:rPr lang="fr-FR" sz="1400" b="0" noProof="0" dirty="0">
                          <a:solidFill>
                            <a:schemeClr val="tx1"/>
                          </a:solidFill>
                        </a:rPr>
                        <a:t> aux niveaux des  entrepôts PCG et PEV ne sont pas optimales ; ; manque d’équipement et d’espace.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Certains acteurs ne sont pas intégrés (PEV, CNTS, AGBEF).</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Les moyens en cas de riposte d’urgence sanitaire ne sont pas établis, intégrés, ni opérationnalisés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DPS &amp; FOSA </a:t>
                      </a:r>
                      <a:r>
                        <a:rPr lang="fr-FR" sz="1400" b="0" noProof="0" dirty="0">
                          <a:solidFill>
                            <a:schemeClr val="tx1"/>
                          </a:solidFill>
                        </a:rPr>
                        <a:t>:rôle informel et temporaire de certaines DPS pour </a:t>
                      </a:r>
                      <a:r>
                        <a:rPr lang="fr-FR" sz="1400" b="0" noProof="0" dirty="0" err="1">
                          <a:solidFill>
                            <a:schemeClr val="tx1"/>
                          </a:solidFill>
                        </a:rPr>
                        <a:t>transbord</a:t>
                      </a:r>
                      <a:r>
                        <a:rPr lang="fr-FR" sz="1400" b="0" noProof="0" dirty="0">
                          <a:solidFill>
                            <a:schemeClr val="tx1"/>
                          </a:solidFill>
                        </a:rPr>
                        <a:t>.; conditions  du magasin et point de vente souvent inappropriées ;  matériels et équipements manquant ; pas de </a:t>
                      </a:r>
                      <a:r>
                        <a:rPr lang="fr-FR" sz="1400" b="0" noProof="0" dirty="0" err="1">
                          <a:solidFill>
                            <a:schemeClr val="tx1"/>
                          </a:solidFill>
                        </a:rPr>
                        <a:t>eSIGL</a:t>
                      </a:r>
                      <a:r>
                        <a:rPr lang="fr-FR" sz="1400" b="0" noProof="0" dirty="0">
                          <a:solidFill>
                            <a:schemeClr val="tx1"/>
                          </a:solidFill>
                        </a:rPr>
                        <a:t> et peu de gestion performante; personnel peu supervisé avec formation insuffisante, pas de définition de poste ; source d’énergie non sécurisée et absence de contrat de maintenance.</a:t>
                      </a:r>
                    </a:p>
                  </a:txBody>
                  <a:tcPr>
                    <a:solidFill>
                      <a:schemeClr val="accent1">
                        <a:lumMod val="20000"/>
                        <a:lumOff val="80000"/>
                      </a:schemeClr>
                    </a:solidFill>
                  </a:tcPr>
                </a:tc>
                <a:extLst>
                  <a:ext uri="{0D108BD9-81ED-4DB2-BD59-A6C34878D82A}">
                    <a16:rowId xmlns:a16="http://schemas.microsoft.com/office/drawing/2014/main" val="10000"/>
                  </a:ext>
                </a:extLst>
              </a:tr>
              <a:tr h="2069081">
                <a:tc>
                  <a:txBody>
                    <a:bodyPr/>
                    <a:lstStyle/>
                    <a:p>
                      <a:r>
                        <a:rPr lang="fr-FR" sz="1400" b="1" noProof="0" dirty="0">
                          <a:solidFill>
                            <a:schemeClr val="tx1"/>
                          </a:solidFill>
                        </a:rPr>
                        <a:t>Opportunités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 PCG bénéficie d’un leadership et d’un</a:t>
                      </a:r>
                      <a:r>
                        <a:rPr lang="fr-FR" sz="1400" b="0" baseline="0" noProof="0" dirty="0">
                          <a:solidFill>
                            <a:schemeClr val="tx1"/>
                          </a:solidFill>
                        </a:rPr>
                        <a:t> plan stratégique 2016-</a:t>
                      </a:r>
                      <a:r>
                        <a:rPr lang="fr-FR" sz="1400" b="0" noProof="0" dirty="0">
                          <a:solidFill>
                            <a:schemeClr val="tx1"/>
                          </a:solidFill>
                        </a:rPr>
                        <a:t> 2020 .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C&amp;R </a:t>
                      </a:r>
                      <a:r>
                        <a:rPr lang="fr-FR" sz="1400" b="0" noProof="0" dirty="0">
                          <a:solidFill>
                            <a:schemeClr val="tx1"/>
                          </a:solidFill>
                        </a:rPr>
                        <a:t>: certains entrepôts PCG &amp; PEV vont être rénovés voire construit, sous financement des PTF.</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noProof="0" dirty="0">
                          <a:solidFill>
                            <a:schemeClr val="tx1"/>
                          </a:solidFill>
                        </a:rPr>
                        <a:t>L</a:t>
                      </a:r>
                      <a:r>
                        <a:rPr lang="fr-FR" sz="1400" b="0" noProof="0" dirty="0">
                          <a:solidFill>
                            <a:schemeClr val="tx1"/>
                          </a:solidFill>
                        </a:rPr>
                        <a:t>es PTF et le MS sont conscients de la faiblesse de l’entreposage C, R et local.</a:t>
                      </a:r>
                    </a:p>
                  </a:txBody>
                  <a:tcPr>
                    <a:solidFill>
                      <a:schemeClr val="accent1">
                        <a:lumMod val="20000"/>
                        <a:lumOff val="80000"/>
                      </a:schemeClr>
                    </a:solidFill>
                  </a:tcPr>
                </a:tc>
                <a:tc>
                  <a:txBody>
                    <a:bodyPr/>
                    <a:lstStyle/>
                    <a:p>
                      <a:r>
                        <a:rPr lang="fr-FR" sz="1400" b="1" noProof="0" dirty="0">
                          <a:solidFill>
                            <a:schemeClr val="tx1"/>
                          </a:solidFill>
                        </a:rPr>
                        <a:t>Menaces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C&amp;R :</a:t>
                      </a:r>
                      <a:r>
                        <a:rPr lang="fr-FR" sz="1400" b="0" noProof="0" dirty="0">
                          <a:solidFill>
                            <a:schemeClr val="tx1"/>
                          </a:solidFill>
                        </a:rPr>
                        <a:t> Circuit parallèle d</a:t>
                      </a:r>
                      <a:r>
                        <a:rPr lang="fr-FR" sz="1400" b="0" baseline="0" noProof="0" dirty="0">
                          <a:solidFill>
                            <a:schemeClr val="tx1"/>
                          </a:solidFill>
                        </a:rPr>
                        <a:t> entreposage</a:t>
                      </a:r>
                      <a:endParaRPr lang="fr-FR" sz="1400" b="0" noProof="0"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noProof="0" dirty="0" err="1">
                          <a:solidFill>
                            <a:schemeClr val="tx1"/>
                          </a:solidFill>
                        </a:rPr>
                        <a:t>Faible</a:t>
                      </a:r>
                      <a:r>
                        <a:rPr lang="en-CA" sz="1400" b="0" baseline="0" noProof="0" dirty="0">
                          <a:solidFill>
                            <a:schemeClr val="tx1"/>
                          </a:solidFill>
                        </a:rPr>
                        <a:t> </a:t>
                      </a:r>
                      <a:r>
                        <a:rPr lang="en-CA" sz="1400" b="0" baseline="0" noProof="0" dirty="0" err="1">
                          <a:solidFill>
                            <a:schemeClr val="tx1"/>
                          </a:solidFill>
                        </a:rPr>
                        <a:t>capacite</a:t>
                      </a:r>
                      <a:r>
                        <a:rPr lang="en-CA" sz="1400" b="0" baseline="0" noProof="0" dirty="0">
                          <a:solidFill>
                            <a:schemeClr val="tx1"/>
                          </a:solidFill>
                        </a:rPr>
                        <a:t> de </a:t>
                      </a:r>
                      <a:r>
                        <a:rPr lang="en-CA" sz="1400" b="0" baseline="0" noProof="0" dirty="0" err="1">
                          <a:solidFill>
                            <a:schemeClr val="tx1"/>
                          </a:solidFill>
                        </a:rPr>
                        <a:t>gestions</a:t>
                      </a:r>
                      <a:r>
                        <a:rPr lang="en-CA" sz="1400" b="0" baseline="0" noProof="0" dirty="0">
                          <a:solidFill>
                            <a:schemeClr val="tx1"/>
                          </a:solidFill>
                        </a:rPr>
                        <a:t> de </a:t>
                      </a:r>
                      <a:r>
                        <a:rPr lang="en-CA" sz="1400" b="0" baseline="0" noProof="0" dirty="0" err="1">
                          <a:solidFill>
                            <a:schemeClr val="tx1"/>
                          </a:solidFill>
                        </a:rPr>
                        <a:t>risques</a:t>
                      </a:r>
                      <a:r>
                        <a:rPr lang="en-CA" sz="1400" b="0" baseline="0" noProof="0" dirty="0">
                          <a:solidFill>
                            <a:schemeClr val="tx1"/>
                          </a:solidFill>
                        </a:rPr>
                        <a:t> </a:t>
                      </a:r>
                      <a:r>
                        <a:rPr lang="en-CA" sz="1400" b="0" noProof="0" dirty="0" err="1">
                          <a:solidFill>
                            <a:schemeClr val="tx1"/>
                          </a:solidFill>
                        </a:rPr>
                        <a:t>d’incendies</a:t>
                      </a:r>
                      <a:r>
                        <a:rPr lang="en-CA" sz="1400" b="0" noProof="0" dirty="0">
                          <a:solidFill>
                            <a:schemeClr val="tx1"/>
                          </a:solidFill>
                        </a:rPr>
                        <a:t> et </a:t>
                      </a:r>
                      <a:r>
                        <a:rPr lang="en-CA" sz="1400" b="0" noProof="0" dirty="0" err="1">
                          <a:solidFill>
                            <a:schemeClr val="tx1"/>
                          </a:solidFill>
                        </a:rPr>
                        <a:t>inondations</a:t>
                      </a:r>
                      <a:r>
                        <a:rPr lang="en-CA" sz="1400" b="0" noProof="0" dirty="0">
                          <a:solidFill>
                            <a:schemeClr val="tx1"/>
                          </a:solidFill>
                        </a:rPr>
                        <a:t>.</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7198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2800" dirty="0"/>
              <a:t>2. Analyse situationnelle : fonctions opérationnelles</a:t>
            </a:r>
            <a:br>
              <a:rPr lang="fr-CA" sz="2800" dirty="0"/>
            </a:br>
            <a:r>
              <a:rPr lang="fr-CA" sz="2800" dirty="0"/>
              <a:t>#3 – entreposage en central, régional, et stockage aux FOSA</a:t>
            </a:r>
          </a:p>
        </p:txBody>
      </p:sp>
      <p:graphicFrame>
        <p:nvGraphicFramePr>
          <p:cNvPr id="4" name="Table 3"/>
          <p:cNvGraphicFramePr>
            <a:graphicFrameLocks noGrp="1"/>
          </p:cNvGraphicFramePr>
          <p:nvPr>
            <p:extLst>
              <p:ext uri="{D42A27DB-BD31-4B8C-83A1-F6EECF244321}">
                <p14:modId xmlns:p14="http://schemas.microsoft.com/office/powerpoint/2010/main" val="852197898"/>
              </p:ext>
            </p:extLst>
          </p:nvPr>
        </p:nvGraphicFramePr>
        <p:xfrm>
          <a:off x="76200" y="1397001"/>
          <a:ext cx="8991600" cy="523239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150259">
                <a:tc>
                  <a:txBody>
                    <a:bodyPr/>
                    <a:lstStyle/>
                    <a:p>
                      <a:r>
                        <a:rPr lang="fr-FR" sz="1400" noProof="0" dirty="0">
                          <a:solidFill>
                            <a:schemeClr val="tx1"/>
                          </a:solidFill>
                        </a:rPr>
                        <a:t>Symptômes</a:t>
                      </a:r>
                      <a:r>
                        <a:rPr lang="fr-FR" sz="1400" baseline="0" noProof="0" dirty="0">
                          <a:solidFill>
                            <a:schemeClr val="tx1"/>
                          </a:solidFill>
                        </a:rPr>
                        <a: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tab pos="0" algn="l"/>
                        </a:tabLst>
                        <a:defRPr/>
                      </a:pPr>
                      <a:r>
                        <a:rPr lang="fr-FR" sz="1400" b="1" noProof="0" dirty="0">
                          <a:solidFill>
                            <a:schemeClr val="tx1"/>
                          </a:solidFill>
                        </a:rPr>
                        <a:t>C&amp;R</a:t>
                      </a:r>
                      <a:r>
                        <a:rPr lang="fr-FR" sz="1400" b="0" noProof="0" dirty="0">
                          <a:solidFill>
                            <a:schemeClr val="tx1"/>
                          </a:solidFill>
                        </a:rPr>
                        <a:t>: les conditions de</a:t>
                      </a:r>
                      <a:r>
                        <a:rPr lang="fr-FR" sz="1400" b="0" baseline="0" noProof="0" dirty="0">
                          <a:solidFill>
                            <a:schemeClr val="tx1"/>
                          </a:solidFill>
                        </a:rPr>
                        <a:t> stockage </a:t>
                      </a:r>
                      <a:r>
                        <a:rPr lang="fr-FR" sz="1400" b="0" noProof="0" dirty="0">
                          <a:solidFill>
                            <a:schemeClr val="tx1"/>
                          </a:solidFill>
                        </a:rPr>
                        <a:t> aux niveaux des  entrepôts PCG et PEV ne sont pas optimales ; ; manque d’équipement et d’espace.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Certains acteurs ne sont pas intégrés (PEV, CNTS, AGBEF).</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Les moyens en cas de riposte d’urgence sanitaire ne sont pas établis, intégrés, ni opérationnalisés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DPS &amp; FOSA </a:t>
                      </a:r>
                      <a:r>
                        <a:rPr lang="fr-FR" sz="1400" b="0" noProof="0" dirty="0">
                          <a:solidFill>
                            <a:schemeClr val="tx1"/>
                          </a:solidFill>
                        </a:rPr>
                        <a:t>:rôle informel et temporaire de certaines DPS pour </a:t>
                      </a:r>
                      <a:r>
                        <a:rPr lang="fr-FR" sz="1400" b="0" noProof="0" dirty="0" err="1">
                          <a:solidFill>
                            <a:schemeClr val="tx1"/>
                          </a:solidFill>
                        </a:rPr>
                        <a:t>transbord</a:t>
                      </a:r>
                      <a:r>
                        <a:rPr lang="fr-FR" sz="1400" b="0" noProof="0" dirty="0">
                          <a:solidFill>
                            <a:schemeClr val="tx1"/>
                          </a:solidFill>
                        </a:rPr>
                        <a:t>.; conditions  du magasin et point de vente souvent inappropriées ;  matériels et équipements manquant ; pas de </a:t>
                      </a:r>
                      <a:r>
                        <a:rPr lang="fr-FR" sz="1400" b="0" noProof="0" dirty="0" err="1">
                          <a:solidFill>
                            <a:schemeClr val="tx1"/>
                          </a:solidFill>
                        </a:rPr>
                        <a:t>eSIGL</a:t>
                      </a:r>
                      <a:r>
                        <a:rPr lang="fr-FR" sz="1400" b="0" noProof="0" dirty="0">
                          <a:solidFill>
                            <a:schemeClr val="tx1"/>
                          </a:solidFill>
                        </a:rPr>
                        <a:t> et peu de gestion performante; personnel peu supervisé avec formation insuffisante, pas de définition de poste ; source d’énergie non sécurisée et absence de contrat de maintenance.</a:t>
                      </a:r>
                    </a:p>
                    <a:p>
                      <a:pPr marL="0" marR="0" indent="0" algn="l" defTabSz="914400" rtl="0" eaLnBrk="1" fontAlgn="auto" latinLnBrk="0" hangingPunct="1">
                        <a:lnSpc>
                          <a:spcPct val="100000"/>
                        </a:lnSpc>
                        <a:spcBef>
                          <a:spcPts val="0"/>
                        </a:spcBef>
                        <a:spcAft>
                          <a:spcPts val="0"/>
                        </a:spcAft>
                        <a:buClrTx/>
                        <a:buSzTx/>
                        <a:buFont typeface="+mj-lt"/>
                        <a:buNone/>
                        <a:tabLst>
                          <a:tab pos="0" algn="l"/>
                        </a:tabLst>
                        <a:defRPr/>
                      </a:pPr>
                      <a:endParaRPr lang="fr-FR" sz="1400" b="0" noProof="0" dirty="0">
                        <a:solidFill>
                          <a:schemeClr val="tx1"/>
                        </a:solidFill>
                      </a:endParaRPr>
                    </a:p>
                  </a:txBody>
                  <a:tcPr>
                    <a:solidFill>
                      <a:schemeClr val="accent1">
                        <a:lumMod val="20000"/>
                        <a:lumOff val="80000"/>
                      </a:schemeClr>
                    </a:solidFill>
                  </a:tcPr>
                </a:tc>
                <a:tc>
                  <a:txBody>
                    <a:bodyPr/>
                    <a:lstStyle/>
                    <a:p>
                      <a:r>
                        <a:rPr lang="fr-FR" sz="1400" noProof="0" dirty="0">
                          <a:solidFill>
                            <a:schemeClr val="tx1"/>
                          </a:solidFill>
                        </a:rPr>
                        <a:t>Causes fondamentales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C&amp;R</a:t>
                      </a:r>
                      <a:r>
                        <a:rPr lang="fr-FR" sz="1400" b="0" noProof="0" dirty="0">
                          <a:solidFill>
                            <a:schemeClr val="tx1"/>
                          </a:solidFill>
                        </a:rPr>
                        <a:t>:   Les infrastructures héritées ne sont plus adéquates en conditions, équipement, et volume.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Chaque partenaire</a:t>
                      </a:r>
                      <a:r>
                        <a:rPr lang="fr-FR" sz="1400" b="0" baseline="0" noProof="0" dirty="0">
                          <a:solidFill>
                            <a:srgbClr val="FF0000"/>
                          </a:solidFill>
                        </a:rPr>
                        <a:t> veut préserver son autonomie.</a:t>
                      </a:r>
                      <a:endParaRPr lang="fr-FR" sz="1400" b="0" noProof="0" dirty="0">
                        <a:solidFill>
                          <a:srgbClr val="FF0000"/>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Les besoins en cas de riposte d’urgence sanitaire pas encore été intégrés.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infrastructures</a:t>
                      </a:r>
                      <a:r>
                        <a:rPr lang="fr-FR" sz="1400" b="0" baseline="0" noProof="0" dirty="0">
                          <a:solidFill>
                            <a:schemeClr val="tx1"/>
                          </a:solidFill>
                        </a:rPr>
                        <a:t> des magasins de stockage au niveau des </a:t>
                      </a:r>
                      <a:r>
                        <a:rPr lang="fr-FR" sz="1400" b="0" noProof="0" dirty="0">
                          <a:solidFill>
                            <a:schemeClr val="tx1"/>
                          </a:solidFill>
                        </a:rPr>
                        <a:t> FOSA  ne sont pas adaptes aux normes établies par le MS.</a:t>
                      </a:r>
                      <a:r>
                        <a:rPr lang="fr-FR" sz="1400" b="0" baseline="0" noProof="0" dirty="0">
                          <a:solidFill>
                            <a:schemeClr val="tx1"/>
                          </a:solidFill>
                        </a:rPr>
                        <a:t> Les FOSA </a:t>
                      </a:r>
                      <a:r>
                        <a:rPr lang="fr-FR" sz="1400" b="0" noProof="0" dirty="0">
                          <a:solidFill>
                            <a:schemeClr val="tx1"/>
                          </a:solidFill>
                        </a:rPr>
                        <a:t>ne bénéficient que de peu de supervision formative coordonnée, formation, rééquipement, etc.</a:t>
                      </a:r>
                    </a:p>
                  </a:txBody>
                  <a:tcPr>
                    <a:solidFill>
                      <a:schemeClr val="accent1">
                        <a:lumMod val="20000"/>
                        <a:lumOff val="80000"/>
                      </a:schemeClr>
                    </a:solidFill>
                  </a:tcPr>
                </a:tc>
                <a:extLst>
                  <a:ext uri="{0D108BD9-81ED-4DB2-BD59-A6C34878D82A}">
                    <a16:rowId xmlns:a16="http://schemas.microsoft.com/office/drawing/2014/main" val="10000"/>
                  </a:ext>
                </a:extLst>
              </a:tr>
              <a:tr h="2082140">
                <a:tc gridSpan="2">
                  <a:txBody>
                    <a:bodyPr/>
                    <a:lstStyle/>
                    <a:p>
                      <a:r>
                        <a:rPr lang="fr-FR" sz="1400" b="1" noProof="0" dirty="0">
                          <a:solidFill>
                            <a:schemeClr val="tx1"/>
                          </a:solidFill>
                        </a:rPr>
                        <a:t>Solutions correctives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Améliorer le système d’’entreposage central PCG et PEV avec scenario d’optimisation ; </a:t>
                      </a:r>
                      <a:r>
                        <a:rPr lang="fr-FR" sz="1400" b="0" noProof="0" dirty="0" err="1">
                          <a:solidFill>
                            <a:schemeClr val="tx1"/>
                          </a:solidFill>
                        </a:rPr>
                        <a:t>Evaluer</a:t>
                      </a:r>
                      <a:r>
                        <a:rPr lang="fr-FR" sz="1400" b="0" noProof="0" dirty="0">
                          <a:solidFill>
                            <a:schemeClr val="tx1"/>
                          </a:solidFill>
                        </a:rPr>
                        <a:t> les coûts de</a:t>
                      </a:r>
                      <a:r>
                        <a:rPr lang="fr-FR" sz="1400" b="0" baseline="0" noProof="0" dirty="0">
                          <a:solidFill>
                            <a:schemeClr val="tx1"/>
                          </a:solidFill>
                        </a:rPr>
                        <a:t> stockage</a:t>
                      </a:r>
                      <a:r>
                        <a:rPr lang="fr-FR" sz="1400" b="0" noProof="0" dirty="0">
                          <a:solidFill>
                            <a:schemeClr val="tx1"/>
                          </a:solidFill>
                        </a:rPr>
                        <a:t> et établir un plan d’optimisation ; modifier les contrats de service avec les PTF pour refléter ces coûts réels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Renforcer l’intégration de</a:t>
                      </a:r>
                      <a:r>
                        <a:rPr lang="fr-FR" sz="1400" b="0" baseline="0" noProof="0" dirty="0">
                          <a:solidFill>
                            <a:schemeClr val="tx1"/>
                          </a:solidFill>
                        </a:rPr>
                        <a:t> l entreposage des intrants pharmaceutiques de tous  les partenaires a travers la PCG</a:t>
                      </a:r>
                      <a:r>
                        <a:rPr lang="fr-FR" sz="1400" b="0" noProof="0" dirty="0">
                          <a:solidFill>
                            <a:schemeClr val="tx1"/>
                          </a:solidFill>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Évaluer les besoins de résilience en entreposage C &amp; R  + transport en cas de riposte d’urgence.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Quantifier les besoins des FOSA, PS  en espace</a:t>
                      </a:r>
                      <a:r>
                        <a:rPr lang="fr-FR" sz="1400" b="0" baseline="0" noProof="0" dirty="0">
                          <a:solidFill>
                            <a:schemeClr val="tx1"/>
                          </a:solidFill>
                        </a:rPr>
                        <a:t> de stockage  et en équipement</a:t>
                      </a:r>
                      <a:r>
                        <a:rPr lang="fr-FR" sz="1400" b="0" noProof="0" dirty="0">
                          <a:solidFill>
                            <a:schemeClr val="tx1"/>
                          </a:solidFill>
                        </a:rPr>
                        <a:t>  et élaborer un plan d’actions pour les renforcer.</a:t>
                      </a:r>
                      <a:endParaRPr lang="fr-FR" sz="1400" noProof="0" dirty="0">
                        <a:solidFill>
                          <a:schemeClr val="tx1"/>
                        </a:solidFill>
                      </a:endParaRPr>
                    </a:p>
                  </a:txBody>
                  <a:tcPr>
                    <a:solidFill>
                      <a:schemeClr val="accent1">
                        <a:lumMod val="20000"/>
                        <a:lumOff val="8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807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#4 – transport/distribution</a:t>
            </a:r>
          </a:p>
        </p:txBody>
      </p:sp>
      <p:graphicFrame>
        <p:nvGraphicFramePr>
          <p:cNvPr id="4" name="Table 3"/>
          <p:cNvGraphicFramePr>
            <a:graphicFrameLocks noGrp="1"/>
          </p:cNvGraphicFramePr>
          <p:nvPr>
            <p:extLst>
              <p:ext uri="{D42A27DB-BD31-4B8C-83A1-F6EECF244321}">
                <p14:modId xmlns:p14="http://schemas.microsoft.com/office/powerpoint/2010/main" val="2875234864"/>
              </p:ext>
            </p:extLst>
          </p:nvPr>
        </p:nvGraphicFramePr>
        <p:xfrm>
          <a:off x="685800" y="1397001"/>
          <a:ext cx="7772400" cy="536613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3285104">
                <a:tc>
                  <a:txBody>
                    <a:bodyPr/>
                    <a:lstStyle/>
                    <a:p>
                      <a:r>
                        <a:rPr lang="fr-FR" sz="1400" noProof="0" dirty="0">
                          <a:solidFill>
                            <a:schemeClr val="tx1"/>
                          </a:solidFill>
                        </a:rPr>
                        <a:t>Forces</a:t>
                      </a:r>
                      <a:r>
                        <a:rPr lang="fr-FR" sz="1400" baseline="0" noProof="0" dirty="0">
                          <a:solidFill>
                            <a:schemeClr val="tx1"/>
                          </a:solidFill>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Une certaine intégration et mutualisation du transport/distribution.</a:t>
                      </a:r>
                      <a:endParaRPr lang="en-CA" sz="1400" b="0" noProof="0"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noProof="0" dirty="0">
                          <a:solidFill>
                            <a:srgbClr val="FF0000"/>
                          </a:solidFill>
                        </a:rPr>
                        <a:t>P</a:t>
                      </a:r>
                      <a:r>
                        <a:rPr lang="fr-FR" sz="1400" b="0" noProof="0" dirty="0">
                          <a:solidFill>
                            <a:srgbClr val="FF0000"/>
                          </a:solidFill>
                        </a:rPr>
                        <a:t>CG C &amp; R possèdent des  véhicules et une certain expérience en transport/distribution, et la distribution fonctionne trimestriellement.</a:t>
                      </a:r>
                    </a:p>
                  </a:txBody>
                  <a:tcPr>
                    <a:solidFill>
                      <a:schemeClr val="accent1">
                        <a:lumMod val="20000"/>
                        <a:lumOff val="80000"/>
                      </a:schemeClr>
                    </a:solidFill>
                  </a:tcPr>
                </a:tc>
                <a:tc>
                  <a:txBody>
                    <a:bodyPr/>
                    <a:lstStyle/>
                    <a:p>
                      <a:r>
                        <a:rPr lang="fr-FR" sz="1400" noProof="0" dirty="0">
                          <a:solidFill>
                            <a:schemeClr val="tx1"/>
                          </a:solidFill>
                        </a:rPr>
                        <a:t>Faiblesses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Transport/distribution pas intégré (PEV, AGBEF, CNTS, campagne palu), peu mutualisé et laissée ad-hoc entre entrepôts R, DPS, et FOSA (pour certains dons + produits à recouvrement).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b="0" noProof="0" dirty="0">
                          <a:solidFill>
                            <a:schemeClr val="tx1"/>
                          </a:solidFill>
                        </a:rPr>
                        <a:t> </a:t>
                      </a:r>
                      <a:endParaRPr lang="fr-FR" sz="1400" b="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b="1" noProof="0" dirty="0">
                          <a:solidFill>
                            <a:schemeClr val="tx1"/>
                          </a:solidFill>
                        </a:rPr>
                        <a:t>2. R vers DPS, FOSA </a:t>
                      </a:r>
                      <a:r>
                        <a:rPr lang="fr-FR" sz="1400" b="0" noProof="0" dirty="0">
                          <a:solidFill>
                            <a:schemeClr val="tx1"/>
                          </a:solidFill>
                        </a:rPr>
                        <a:t>: la distribution n’est pas organisée ni géré avec les méthodes les plus performantes ni respectent les bonnes conditions ; véhicules &amp; manutention rarement adéquats entre entrepôts R et FOSA ; flotte souvent inutilisée aux PCG C et R ; long délais à la PCG pour réaliser les plan de distrib (dons) et fréquence trimestrielle non satisfaisante (dons) ; distribution/récupération informelle entre  PCG R, DPS, et FOSA en cas de visite administrative; système empirique.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b="0" baseline="0" noProof="0" dirty="0">
                          <a:solidFill>
                            <a:schemeClr val="tx1"/>
                          </a:solidFill>
                        </a:rPr>
                        <a:t>3. Non application du manuel de logistique intégrée.</a:t>
                      </a:r>
                      <a:endParaRPr lang="fr-FR" sz="1400" b="1" baseline="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b="1" baseline="0" noProof="0" dirty="0">
                          <a:solidFill>
                            <a:schemeClr val="tx1"/>
                          </a:solidFill>
                        </a:rPr>
                        <a:t>4. </a:t>
                      </a:r>
                      <a:r>
                        <a:rPr lang="en-CA" sz="1400" b="0" noProof="0" dirty="0">
                          <a:solidFill>
                            <a:schemeClr val="tx1"/>
                          </a:solidFill>
                        </a:rPr>
                        <a:t>L</a:t>
                      </a:r>
                      <a:r>
                        <a:rPr lang="fr-FR" sz="1400" b="0" noProof="0" dirty="0">
                          <a:solidFill>
                            <a:schemeClr val="tx1"/>
                          </a:solidFill>
                        </a:rPr>
                        <a:t>es besoins spécifiques tels que transport frigorifique ou congelé (réactifs et plasma) et la logistique inversée (crachats pour la TB; produits inutilisables) ne sont pas satisfaits. Manque de procédure</a:t>
                      </a:r>
                      <a:r>
                        <a:rPr lang="fr-FR" sz="1400" b="0" baseline="0" noProof="0" dirty="0">
                          <a:solidFill>
                            <a:schemeClr val="tx1"/>
                          </a:solidFill>
                        </a:rPr>
                        <a:t> et d’ outils pour surveiller la température tout au long du réseau de transport.</a:t>
                      </a:r>
                      <a:endParaRPr lang="fr-FR" sz="1400" b="0"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1434214">
                <a:tc>
                  <a:txBody>
                    <a:bodyPr/>
                    <a:lstStyle/>
                    <a:p>
                      <a:r>
                        <a:rPr lang="fr-FR" sz="1400" b="1" noProof="0" dirty="0">
                          <a:solidFill>
                            <a:schemeClr val="tx1"/>
                          </a:solidFill>
                        </a:rPr>
                        <a:t>Opportunités</a:t>
                      </a:r>
                    </a:p>
                    <a:p>
                      <a:pPr marL="342900" indent="-342900" algn="l" defTabSz="914400" rtl="0" eaLnBrk="1" latinLnBrk="0" hangingPunct="1">
                        <a:buFont typeface="+mj-lt"/>
                        <a:buAutoNum type="arabicPeriod"/>
                      </a:pPr>
                      <a:r>
                        <a:rPr lang="fr-FR" sz="1400" kern="1200" dirty="0">
                          <a:solidFill>
                            <a:schemeClr val="dk1"/>
                          </a:solidFill>
                          <a:effectLst/>
                          <a:latin typeface="+mn-lt"/>
                          <a:ea typeface="+mn-ea"/>
                          <a:cs typeface="+mn-cs"/>
                        </a:rPr>
                        <a:t>L</a:t>
                      </a:r>
                      <a:r>
                        <a:rPr lang="fr-FR" sz="1400" b="0" kern="1200" dirty="0">
                          <a:solidFill>
                            <a:schemeClr val="tx1"/>
                          </a:solidFill>
                          <a:latin typeface="+mn-lt"/>
                          <a:ea typeface="+mn-ea"/>
                          <a:cs typeface="+mn-cs"/>
                        </a:rPr>
                        <a:t>a compétence en transport/distribution,  et gestion de flotte existe en Guinée. (Secteur privée</a:t>
                      </a:r>
                      <a:r>
                        <a:rPr lang="fr-FR" sz="1400" b="0" kern="1200" baseline="0" dirty="0">
                          <a:solidFill>
                            <a:schemeClr val="tx1"/>
                          </a:solidFill>
                          <a:latin typeface="+mn-lt"/>
                          <a:ea typeface="+mn-ea"/>
                          <a:cs typeface="+mn-cs"/>
                        </a:rPr>
                        <a:t> et Secteur public)</a:t>
                      </a:r>
                      <a:endParaRPr lang="fr-FR" sz="1400" b="0" kern="1200" noProof="0" dirty="0">
                        <a:solidFill>
                          <a:schemeClr val="tx1"/>
                        </a:solidFill>
                        <a:latin typeface="+mn-lt"/>
                        <a:ea typeface="+mn-ea"/>
                        <a:cs typeface="+mn-cs"/>
                      </a:endParaRPr>
                    </a:p>
                  </a:txBody>
                  <a:tcPr>
                    <a:solidFill>
                      <a:schemeClr val="accent1">
                        <a:lumMod val="20000"/>
                        <a:lumOff val="80000"/>
                      </a:schemeClr>
                    </a:solidFill>
                  </a:tcPr>
                </a:tc>
                <a:tc>
                  <a:txBody>
                    <a:bodyPr/>
                    <a:lstStyle/>
                    <a:p>
                      <a:r>
                        <a:rPr lang="fr-FR" sz="1400" b="1" noProof="0" dirty="0">
                          <a:solidFill>
                            <a:schemeClr val="tx1"/>
                          </a:solidFill>
                        </a:rPr>
                        <a:t>Menaces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Environ 72% des FOSA pas atteignables par des routes carrossables.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noProof="0" dirty="0">
                          <a:solidFill>
                            <a:schemeClr val="tx1"/>
                          </a:solidFill>
                        </a:rPr>
                        <a:t>L</a:t>
                      </a:r>
                      <a:r>
                        <a:rPr lang="fr-FR" sz="1400" b="0" noProof="0" dirty="0">
                          <a:solidFill>
                            <a:schemeClr val="tx1"/>
                          </a:solidFill>
                        </a:rPr>
                        <a:t>’absence du maintien de conditions de transport peut détériorer les produits, et peut créer du gaspillage de produits et donc financier.</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3161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#4 – transport/distribution</a:t>
            </a:r>
          </a:p>
        </p:txBody>
      </p:sp>
      <p:graphicFrame>
        <p:nvGraphicFramePr>
          <p:cNvPr id="4" name="Table 3"/>
          <p:cNvGraphicFramePr>
            <a:graphicFrameLocks noGrp="1"/>
          </p:cNvGraphicFramePr>
          <p:nvPr>
            <p:extLst>
              <p:ext uri="{D42A27DB-BD31-4B8C-83A1-F6EECF244321}">
                <p14:modId xmlns:p14="http://schemas.microsoft.com/office/powerpoint/2010/main" val="2453792826"/>
              </p:ext>
            </p:extLst>
          </p:nvPr>
        </p:nvGraphicFramePr>
        <p:xfrm>
          <a:off x="152400" y="1397001"/>
          <a:ext cx="8839200" cy="5730240"/>
        </p:xfrm>
        <a:graphic>
          <a:graphicData uri="http://schemas.openxmlformats.org/drawingml/2006/table">
            <a:tbl>
              <a:tblPr firstRow="1" bandRow="1">
                <a:tableStyleId>{5C22544A-7EE6-4342-B048-85BDC9FD1C3A}</a:tableStyleId>
              </a:tblPr>
              <a:tblGrid>
                <a:gridCol w="5372848">
                  <a:extLst>
                    <a:ext uri="{9D8B030D-6E8A-4147-A177-3AD203B41FA5}">
                      <a16:colId xmlns:a16="http://schemas.microsoft.com/office/drawing/2014/main" val="20000"/>
                    </a:ext>
                  </a:extLst>
                </a:gridCol>
                <a:gridCol w="3466352">
                  <a:extLst>
                    <a:ext uri="{9D8B030D-6E8A-4147-A177-3AD203B41FA5}">
                      <a16:colId xmlns:a16="http://schemas.microsoft.com/office/drawing/2014/main" val="20001"/>
                    </a:ext>
                  </a:extLst>
                </a:gridCol>
              </a:tblGrid>
              <a:tr h="3327399">
                <a:tc>
                  <a:txBody>
                    <a:bodyPr/>
                    <a:lstStyle/>
                    <a:p>
                      <a:r>
                        <a:rPr lang="fr-FR" sz="1400" noProof="0" dirty="0">
                          <a:solidFill>
                            <a:schemeClr val="tx1"/>
                          </a:solidFill>
                        </a:rPr>
                        <a:t>Symptômes</a:t>
                      </a:r>
                      <a:r>
                        <a:rPr lang="fr-FR" sz="1400" baseline="0" noProof="0" dirty="0">
                          <a:solidFill>
                            <a:schemeClr val="tx1"/>
                          </a:solidFill>
                        </a:rPr>
                        <a: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Transport/distribution pas intégré (PEV, AGBEF, CNTS, campagne palu), peu mutualisé et laissée ad-hoc entre entrepôts R, DPS, et FOSA (pour certains dons + produits à recouvrement).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b="0" noProof="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b="1" noProof="0" dirty="0">
                          <a:solidFill>
                            <a:schemeClr val="tx1"/>
                          </a:solidFill>
                        </a:rPr>
                        <a:t>2. R vers DPS, FOSA </a:t>
                      </a:r>
                      <a:r>
                        <a:rPr lang="fr-FR" sz="1400" b="0" noProof="0" dirty="0">
                          <a:solidFill>
                            <a:schemeClr val="tx1"/>
                          </a:solidFill>
                        </a:rPr>
                        <a:t>: la distribution n’est pas organisée ni géré avec les méthodes les plus performantes ni respectent les bonnes conditions ; véhicules &amp; manutention rarement adéquats entre entrepôts R et FOSA ; flotte souvent inutilisée aux PCG C et R ; long délais à la PCG pour réaliser les plan de </a:t>
                      </a:r>
                      <a:r>
                        <a:rPr lang="fr-FR" sz="1400" b="0" noProof="0" dirty="0" err="1">
                          <a:solidFill>
                            <a:schemeClr val="tx1"/>
                          </a:solidFill>
                        </a:rPr>
                        <a:t>distrib</a:t>
                      </a:r>
                      <a:r>
                        <a:rPr lang="fr-FR" sz="1400" b="0" noProof="0" dirty="0">
                          <a:solidFill>
                            <a:schemeClr val="tx1"/>
                          </a:solidFill>
                        </a:rPr>
                        <a:t> (dons) et fréquence trimestrielle non satisfaisante (dons) ; distribution/récupération informelle entre  PCG R, DPS, et FOSA en cas de visite administrative; système empirique.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b="0" baseline="0" noProof="0" dirty="0">
                          <a:solidFill>
                            <a:schemeClr val="tx1"/>
                          </a:solidFill>
                        </a:rPr>
                        <a:t>3. Non application du manuel de logistique intégrée.</a:t>
                      </a:r>
                      <a:endParaRPr lang="fr-FR" sz="1400" b="1" baseline="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b="1" baseline="0" noProof="0" dirty="0">
                          <a:solidFill>
                            <a:schemeClr val="tx1"/>
                          </a:solidFill>
                        </a:rPr>
                        <a:t>4. </a:t>
                      </a:r>
                      <a:r>
                        <a:rPr lang="en-CA" sz="1400" b="0" noProof="0" dirty="0">
                          <a:solidFill>
                            <a:schemeClr val="tx1"/>
                          </a:solidFill>
                        </a:rPr>
                        <a:t>L</a:t>
                      </a:r>
                      <a:r>
                        <a:rPr lang="fr-FR" sz="1400" b="0" noProof="0" dirty="0">
                          <a:solidFill>
                            <a:schemeClr val="tx1"/>
                          </a:solidFill>
                        </a:rPr>
                        <a:t>es besoins spécifiques tels que transport frigorifique ou congelé (réactifs et plasma) et la logistique inversée (crachats pour la TB; produits inutilisables) ne sont pas satisfaits. Manque de procédure</a:t>
                      </a:r>
                      <a:r>
                        <a:rPr lang="fr-FR" sz="1400" b="0" baseline="0" noProof="0" dirty="0">
                          <a:solidFill>
                            <a:schemeClr val="tx1"/>
                          </a:solidFill>
                        </a:rPr>
                        <a:t> et d’ outils pour surveiller la température tout au long du réseau de transport.</a:t>
                      </a:r>
                      <a:endParaRPr lang="fr-FR" sz="1400" b="0" noProof="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fr-FR" sz="1400" b="0" noProof="0" dirty="0">
                        <a:solidFill>
                          <a:schemeClr val="tx1"/>
                        </a:solidFill>
                      </a:endParaRPr>
                    </a:p>
                  </a:txBody>
                  <a:tcPr>
                    <a:solidFill>
                      <a:schemeClr val="accent1">
                        <a:lumMod val="20000"/>
                        <a:lumOff val="80000"/>
                      </a:schemeClr>
                    </a:solidFill>
                  </a:tcPr>
                </a:tc>
                <a:tc>
                  <a:txBody>
                    <a:bodyPr/>
                    <a:lstStyle/>
                    <a:p>
                      <a:r>
                        <a:rPr lang="fr-FR" sz="1400" noProof="0" dirty="0">
                          <a:solidFill>
                            <a:schemeClr val="tx1"/>
                          </a:solidFill>
                        </a:rPr>
                        <a:t>Causes fondamentales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&amp; 2.      La PCG n’est pas totalement perçue comme l’acteur majeur du transport, n’a assez de compétence technique (gestion de flotte et maintenance), de moyens, ni n’est rémunéré pour fournir un service de transport effectif et efficace incontesté de la PCG C aux 410 FOSA.</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CA" sz="1400" b="0" noProof="0" dirty="0">
                          <a:solidFill>
                            <a:srgbClr val="FF0000"/>
                          </a:solidFill>
                        </a:rPr>
                        <a:t>L</a:t>
                      </a:r>
                      <a:r>
                        <a:rPr lang="fr-FR" sz="1400" b="0" noProof="0" dirty="0">
                          <a:solidFill>
                            <a:srgbClr val="FF0000"/>
                          </a:solidFill>
                        </a:rPr>
                        <a:t>a PCG/transport/distrib. ne se conçoit pas totalement comme un « fournisseur de service de transport/distrib. » intégratif et exhaustif, de bout en bout de la chaîne (incluant la logistique inversée, etc.).</a:t>
                      </a:r>
                    </a:p>
                  </a:txBody>
                  <a:tcPr>
                    <a:solidFill>
                      <a:schemeClr val="accent1">
                        <a:lumMod val="20000"/>
                        <a:lumOff val="80000"/>
                      </a:schemeClr>
                    </a:solidFill>
                  </a:tcPr>
                </a:tc>
                <a:extLst>
                  <a:ext uri="{0D108BD9-81ED-4DB2-BD59-A6C34878D82A}">
                    <a16:rowId xmlns:a16="http://schemas.microsoft.com/office/drawing/2014/main" val="10000"/>
                  </a:ext>
                </a:extLst>
              </a:tr>
              <a:tr h="1375824">
                <a:tc gridSpan="2">
                  <a:txBody>
                    <a:bodyPr/>
                    <a:lstStyle/>
                    <a:p>
                      <a:r>
                        <a:rPr lang="fr-FR" sz="1400" b="1" noProof="0" dirty="0">
                          <a:solidFill>
                            <a:schemeClr val="tx1"/>
                          </a:solidFill>
                        </a:rPr>
                        <a:t>Solutions correctives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&amp;2 et 3.      Évaluer le système du transport/distribution  C &amp; R et 410 FOSA incluant le transport réfrigéré et congelé, prélèvements (crachat et sang) voire produits périmés avec scenario d’optimisation et utilisation de technologies innovantes (drones pour les zones difficiles d’accès) + plan d’</a:t>
                      </a:r>
                      <a:r>
                        <a:rPr lang="fr-FR" sz="1400" b="0" noProof="0" dirty="0" err="1">
                          <a:solidFill>
                            <a:schemeClr val="tx1"/>
                          </a:solidFill>
                        </a:rPr>
                        <a:t>amélioraton</a:t>
                      </a:r>
                      <a:r>
                        <a:rPr lang="fr-FR" sz="1400" b="0" noProof="0" dirty="0">
                          <a:solidFill>
                            <a:schemeClr val="tx1"/>
                          </a:solidFill>
                        </a:rPr>
                        <a:t> ; créer un service transport/distribution à la PCG conduit par un expert de formation logistique ; soutenir la PCG/comptabilité pour évaluer  les couts  et facturer le service transport/distribution au coût réel (m</a:t>
                      </a:r>
                      <a:r>
                        <a:rPr lang="fr-FR" sz="1400" b="0" baseline="30000" noProof="0" dirty="0">
                          <a:solidFill>
                            <a:schemeClr val="tx1"/>
                          </a:solidFill>
                        </a:rPr>
                        <a:t>3</a:t>
                      </a:r>
                      <a:r>
                        <a:rPr lang="fr-FR" sz="1400" b="0" noProof="0" dirty="0">
                          <a:solidFill>
                            <a:schemeClr val="tx1"/>
                          </a:solidFill>
                        </a:rPr>
                        <a:t>/km). </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fr-FR" sz="1400" b="0" noProof="0" dirty="0">
                          <a:solidFill>
                            <a:schemeClr val="tx1"/>
                          </a:solidFill>
                        </a:rPr>
                        <a:t>Évaluer les besoins de résilience en transport/distribution en cas de riposte d’urgence sanitaire</a:t>
                      </a:r>
                    </a:p>
                  </a:txBody>
                  <a:tcPr>
                    <a:solidFill>
                      <a:schemeClr val="accent1">
                        <a:lumMod val="20000"/>
                        <a:lumOff val="8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9419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#5 – Utilisation rationnelle des produits (URP)</a:t>
            </a:r>
          </a:p>
        </p:txBody>
      </p:sp>
      <p:graphicFrame>
        <p:nvGraphicFramePr>
          <p:cNvPr id="4" name="Table 3"/>
          <p:cNvGraphicFramePr>
            <a:graphicFrameLocks noGrp="1"/>
          </p:cNvGraphicFramePr>
          <p:nvPr>
            <p:extLst>
              <p:ext uri="{D42A27DB-BD31-4B8C-83A1-F6EECF244321}">
                <p14:modId xmlns:p14="http://schemas.microsoft.com/office/powerpoint/2010/main" val="915839885"/>
              </p:ext>
            </p:extLst>
          </p:nvPr>
        </p:nvGraphicFramePr>
        <p:xfrm>
          <a:off x="685800" y="1325881"/>
          <a:ext cx="7772400" cy="551688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2944763">
                <a:tc>
                  <a:txBody>
                    <a:bodyPr/>
                    <a:lstStyle/>
                    <a:p>
                      <a:r>
                        <a:rPr lang="fr-FR" sz="1400" noProof="0" dirty="0">
                          <a:solidFill>
                            <a:schemeClr val="tx1"/>
                          </a:solidFill>
                        </a:rPr>
                        <a:t>Forces</a:t>
                      </a:r>
                      <a:r>
                        <a:rPr lang="fr-FR" sz="1400" baseline="0" noProof="0" dirty="0">
                          <a:solidFill>
                            <a:schemeClr val="tx1"/>
                          </a:solidFill>
                        </a:rPr>
                        <a: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 SNIS/DHIS2 qui est installé permet un certain S&amp;E centralisé de l’URP par les DPS et le service de S&amp;E des programmes.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comités thérapeutiques des FOSA et des DPS sont conscients de leur rôle dans le S&amp;E mensuel de l’URP des FOSA.</a:t>
                      </a:r>
                    </a:p>
                  </a:txBody>
                  <a:tcPr>
                    <a:solidFill>
                      <a:schemeClr val="accent1">
                        <a:lumMod val="20000"/>
                        <a:lumOff val="80000"/>
                      </a:schemeClr>
                    </a:solidFill>
                  </a:tcPr>
                </a:tc>
                <a:tc>
                  <a:txBody>
                    <a:bodyPr/>
                    <a:lstStyle/>
                    <a:p>
                      <a:r>
                        <a:rPr lang="fr-FR" sz="1400" noProof="0" dirty="0">
                          <a:solidFill>
                            <a:schemeClr val="tx1"/>
                          </a:solidFill>
                        </a:rPr>
                        <a:t>Faiblesses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données du SNIS sont incomplètes pour un S&amp;E effectif de l’URP par le services S&amp;E des programmes.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 travail des comités thérapeutiques et des DPS sur l’URP des FOSA n’est pas efficace ni effectif ; les tarifs ne sont toujours affichés aux FOSA ni même pratiqués, et les PTS prescrit.</a:t>
                      </a:r>
                      <a:endParaRPr lang="fr-FR" sz="1400" b="1" noProof="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FOSA</a:t>
                      </a:r>
                      <a:r>
                        <a:rPr lang="fr-FR" sz="1400" b="0" noProof="0" dirty="0">
                          <a:solidFill>
                            <a:schemeClr val="tx1"/>
                          </a:solidFill>
                        </a:rPr>
                        <a:t> : la pénurie de stock et le manque de FDR poussent parfois les FOSA à vendre aux patients des dons, ou à prétendre la rupture de stock ; les FOSA, PS, et ASC achètent aux grossistes privée en cas de rupture de stock aux PCG R.</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dons peuvent “cannibaliser” les produits à recouvrement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Motivation limitée de FOSA pour prescrire des produits non rémunérant.</a:t>
                      </a:r>
                    </a:p>
                  </a:txBody>
                  <a:tcPr>
                    <a:solidFill>
                      <a:schemeClr val="accent1">
                        <a:lumMod val="20000"/>
                        <a:lumOff val="80000"/>
                      </a:schemeClr>
                    </a:solidFill>
                  </a:tcPr>
                </a:tc>
                <a:extLst>
                  <a:ext uri="{0D108BD9-81ED-4DB2-BD59-A6C34878D82A}">
                    <a16:rowId xmlns:a16="http://schemas.microsoft.com/office/drawing/2014/main" val="10000"/>
                  </a:ext>
                </a:extLst>
              </a:tr>
              <a:tr h="2287637">
                <a:tc>
                  <a:txBody>
                    <a:bodyPr/>
                    <a:lstStyle/>
                    <a:p>
                      <a:r>
                        <a:rPr lang="fr-FR" sz="1400" b="1" noProof="0" dirty="0">
                          <a:solidFill>
                            <a:schemeClr val="tx1"/>
                          </a:solidFill>
                        </a:rPr>
                        <a:t>Opportunités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L’amélioration du SNIS/DHIS2 est une sous-orientation stratégique prioritaire du PNDS 2015-2024 avec un financement et une attention particulière.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L’utilisation du SNIS/DHIS2 dans tout le pays va permettre un suivi effectif et efficace de l’URP.</a:t>
                      </a:r>
                      <a:endParaRPr lang="fr-FR" sz="1400" noProof="0" dirty="0">
                        <a:solidFill>
                          <a:schemeClr val="tx1"/>
                        </a:solidFill>
                      </a:endParaRPr>
                    </a:p>
                  </a:txBody>
                  <a:tcPr>
                    <a:solidFill>
                      <a:schemeClr val="accent1">
                        <a:lumMod val="20000"/>
                        <a:lumOff val="80000"/>
                      </a:schemeClr>
                    </a:solidFill>
                  </a:tcPr>
                </a:tc>
                <a:tc>
                  <a:txBody>
                    <a:bodyPr/>
                    <a:lstStyle/>
                    <a:p>
                      <a:r>
                        <a:rPr lang="fr-FR" sz="1400" b="1" noProof="0" dirty="0">
                          <a:solidFill>
                            <a:schemeClr val="tx1"/>
                          </a:solidFill>
                        </a:rPr>
                        <a:t>Menaces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 modèle PCG risque de s’effondrer si les FOSA, PS, et ASC achètent moins ou pas via les PCG R (mais des produits contrefaits ou sous-standard) avec un impact sur l’efficacité des traitements.</a:t>
                      </a:r>
                    </a:p>
                    <a:p>
                      <a:endParaRPr lang="fr-FR" sz="1400"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5" name="ZoneTexte 4"/>
          <p:cNvSpPr txBox="1"/>
          <p:nvPr/>
        </p:nvSpPr>
        <p:spPr>
          <a:xfrm rot="19507132">
            <a:off x="2819400" y="3576936"/>
            <a:ext cx="3581400" cy="923330"/>
          </a:xfrm>
          <a:prstGeom prst="rect">
            <a:avLst/>
          </a:prstGeom>
          <a:solidFill>
            <a:schemeClr val="bg1"/>
          </a:solidFill>
          <a:ln>
            <a:solidFill>
              <a:srgbClr val="FF0000"/>
            </a:solidFill>
          </a:ln>
        </p:spPr>
        <p:txBody>
          <a:bodyPr wrap="square" rtlCol="0">
            <a:spAutoFit/>
          </a:bodyPr>
          <a:lstStyle/>
          <a:p>
            <a:r>
              <a:rPr lang="fr-FR" b="1" dirty="0">
                <a:solidFill>
                  <a:srgbClr val="FF0000"/>
                </a:solidFill>
              </a:rPr>
              <a:t>A confirmer si nécessaire – activité programmatique mais avec un fort impact sur la quantification</a:t>
            </a:r>
          </a:p>
        </p:txBody>
      </p:sp>
    </p:spTree>
    <p:extLst>
      <p:ext uri="{BB962C8B-B14F-4D97-AF65-F5344CB8AC3E}">
        <p14:creationId xmlns:p14="http://schemas.microsoft.com/office/powerpoint/2010/main" val="212020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#5 – Utilisation rationnelle des produits (URP)</a:t>
            </a:r>
          </a:p>
        </p:txBody>
      </p:sp>
      <p:graphicFrame>
        <p:nvGraphicFramePr>
          <p:cNvPr id="4" name="Table 3"/>
          <p:cNvGraphicFramePr>
            <a:graphicFrameLocks noGrp="1"/>
          </p:cNvGraphicFramePr>
          <p:nvPr>
            <p:extLst>
              <p:ext uri="{D42A27DB-BD31-4B8C-83A1-F6EECF244321}">
                <p14:modId xmlns:p14="http://schemas.microsoft.com/office/powerpoint/2010/main" val="1717076080"/>
              </p:ext>
            </p:extLst>
          </p:nvPr>
        </p:nvGraphicFramePr>
        <p:xfrm>
          <a:off x="685800" y="1264921"/>
          <a:ext cx="7772400" cy="594360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3750194">
                <a:tc>
                  <a:txBody>
                    <a:bodyPr/>
                    <a:lstStyle/>
                    <a:p>
                      <a:r>
                        <a:rPr lang="fr-FR" sz="1400" noProof="0" dirty="0">
                          <a:solidFill>
                            <a:schemeClr val="tx1"/>
                          </a:solidFill>
                        </a:rPr>
                        <a:t>Symptômes</a:t>
                      </a:r>
                      <a:r>
                        <a:rPr lang="fr-FR" sz="1400" baseline="0" noProof="0" dirty="0">
                          <a:solidFill>
                            <a:schemeClr val="tx1"/>
                          </a:solidFill>
                        </a:rPr>
                        <a: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données du SNIS/DHIS2 sont incomplètes pour un S&amp;E effectif de l’URP par le services S&amp;E des programmes ; entre les DPS et les FOSA, le SNIS est sous format papier</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 travail des CT et des DPS sur l’URP des FOSA n’est pas efficace ni effectif ; les tarifs ne sont toujours affichés aux FOSA ni même pratiqués.</a:t>
                      </a:r>
                      <a:endParaRPr lang="fr-FR" sz="1400" b="1" noProof="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FOSA</a:t>
                      </a:r>
                      <a:r>
                        <a:rPr lang="fr-FR" sz="1400" b="0" noProof="0" dirty="0">
                          <a:solidFill>
                            <a:schemeClr val="tx1"/>
                          </a:solidFill>
                        </a:rPr>
                        <a:t> : la pénurie de stock et le manque de FDR poussent parfois les FOSA à vendre aux patients des dons, ou à prétendre la rupture de stock ; les FOSA, PS, et ACS achètent aux grossistes privée en cas de rupture de stock aux PCG régionales.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dons peuvent “cannibaliser” les produits à recouvrement.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Motivation limitée de FOSA pour prescrire des produits non rémunérant.</a:t>
                      </a:r>
                    </a:p>
                  </a:txBody>
                  <a:tcPr>
                    <a:solidFill>
                      <a:schemeClr val="accent1">
                        <a:lumMod val="20000"/>
                        <a:lumOff val="80000"/>
                      </a:schemeClr>
                    </a:solidFill>
                  </a:tcPr>
                </a:tc>
                <a:tc>
                  <a:txBody>
                    <a:bodyPr/>
                    <a:lstStyle/>
                    <a:p>
                      <a:r>
                        <a:rPr lang="fr-FR" sz="1400" noProof="0" dirty="0">
                          <a:solidFill>
                            <a:schemeClr val="tx1"/>
                          </a:solidFill>
                        </a:rPr>
                        <a:t>Causes fondamentales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 SNIS/DHIS2 est en amélioration sous la conduite de la BSD ; usage limitée des données par le S&amp;E des programmes.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&amp; 3.   Supervisions formatives et contrôles récurrents des DPS, DRS et l’IGS aux FOSA pas suffisant et efficaces.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fr-FR" sz="1400" b="0" noProof="0" dirty="0">
                          <a:solidFill>
                            <a:schemeClr val="tx1"/>
                          </a:solidFill>
                        </a:rPr>
                        <a:t>Manque de cohérence dans l’offre de produit des programmes ; coordination défaillante du programme et ses acteurs ; leadership limité du MS pour éviter l’injection de dons dans le système de santé sans son autorisation et coordonner ses dons.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fr-FR" sz="1400" b="0" noProof="0" dirty="0">
                          <a:solidFill>
                            <a:schemeClr val="tx1"/>
                          </a:solidFill>
                        </a:rPr>
                        <a:t>(?)</a:t>
                      </a:r>
                      <a:endParaRPr lang="fr-FR" sz="1400"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1919085">
                <a:tc gridSpan="2">
                  <a:txBody>
                    <a:bodyPr/>
                    <a:lstStyle/>
                    <a:p>
                      <a:r>
                        <a:rPr lang="fr-FR" sz="1400" b="1" noProof="0" dirty="0">
                          <a:solidFill>
                            <a:schemeClr val="tx1"/>
                          </a:solidFill>
                        </a:rPr>
                        <a:t>Solutions correctives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2, et 3.   Accroître les moyens financiers et techniques pour terminer la mise en œuvre du SNIS/DHIS2 ; former le service S&amp;E des programmes à l’exploitation efficace des données SNIS pour le S&amp;E de l’URP, et la prise de décisions correctives ; créer (?) un groupe de travail national programmes/IGS pour prendre des décisions sur les cas irrationnels et assister DRS/DPS dans les actions correctives ; développer un plan de mesures pour améliorer l’expression du besoin (des patients) et l’offre (des FOSA, PS et ASC) ; associer spécifiquement les inspecteurs/superviseurs des DNPM, DRS, et DPS.</a:t>
                      </a:r>
                      <a:endParaRPr lang="fr-FR" sz="1400" noProof="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fr-FR" sz="1400" b="0" noProof="0" dirty="0">
                          <a:solidFill>
                            <a:schemeClr val="tx1"/>
                          </a:solidFill>
                        </a:rPr>
                        <a:t>Créer un service de coordination des dons auprès de l’UGL, doter en moyens technique et humain. </a:t>
                      </a:r>
                    </a:p>
                  </a:txBody>
                  <a:tcPr>
                    <a:solidFill>
                      <a:schemeClr val="accent1">
                        <a:lumMod val="20000"/>
                        <a:lumOff val="8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6" name="ZoneTexte 5"/>
          <p:cNvSpPr txBox="1"/>
          <p:nvPr/>
        </p:nvSpPr>
        <p:spPr>
          <a:xfrm rot="19507132">
            <a:off x="2819400" y="3576936"/>
            <a:ext cx="3581400" cy="923330"/>
          </a:xfrm>
          <a:prstGeom prst="rect">
            <a:avLst/>
          </a:prstGeom>
          <a:solidFill>
            <a:schemeClr val="bg1"/>
          </a:solidFill>
          <a:ln>
            <a:solidFill>
              <a:srgbClr val="FF0000"/>
            </a:solidFill>
          </a:ln>
        </p:spPr>
        <p:txBody>
          <a:bodyPr wrap="square" rtlCol="0">
            <a:spAutoFit/>
          </a:bodyPr>
          <a:lstStyle/>
          <a:p>
            <a:r>
              <a:rPr lang="fr-FR" b="1" dirty="0">
                <a:solidFill>
                  <a:srgbClr val="FF0000"/>
                </a:solidFill>
              </a:rPr>
              <a:t>A confirmer si nécessaire – activité programmatique mais avec un fort impact sur la quantification</a:t>
            </a:r>
          </a:p>
        </p:txBody>
      </p:sp>
    </p:spTree>
    <p:extLst>
      <p:ext uri="{BB962C8B-B14F-4D97-AF65-F5344CB8AC3E}">
        <p14:creationId xmlns:p14="http://schemas.microsoft.com/office/powerpoint/2010/main" val="409628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#6 – Gestion des déchets et périmés</a:t>
            </a:r>
          </a:p>
        </p:txBody>
      </p:sp>
      <p:graphicFrame>
        <p:nvGraphicFramePr>
          <p:cNvPr id="4" name="Table 3"/>
          <p:cNvGraphicFramePr>
            <a:graphicFrameLocks noGrp="1"/>
          </p:cNvGraphicFramePr>
          <p:nvPr>
            <p:extLst>
              <p:ext uri="{D42A27DB-BD31-4B8C-83A1-F6EECF244321}">
                <p14:modId xmlns:p14="http://schemas.microsoft.com/office/powerpoint/2010/main" val="3318921843"/>
              </p:ext>
            </p:extLst>
          </p:nvPr>
        </p:nvGraphicFramePr>
        <p:xfrm>
          <a:off x="688694" y="1441048"/>
          <a:ext cx="7769506" cy="5497396"/>
        </p:xfrm>
        <a:graphic>
          <a:graphicData uri="http://schemas.openxmlformats.org/drawingml/2006/table">
            <a:tbl>
              <a:tblPr firstRow="1" bandRow="1">
                <a:tableStyleId>{5C22544A-7EE6-4342-B048-85BDC9FD1C3A}</a:tableStyleId>
              </a:tblPr>
              <a:tblGrid>
                <a:gridCol w="3884753">
                  <a:extLst>
                    <a:ext uri="{9D8B030D-6E8A-4147-A177-3AD203B41FA5}">
                      <a16:colId xmlns:a16="http://schemas.microsoft.com/office/drawing/2014/main" val="20000"/>
                    </a:ext>
                  </a:extLst>
                </a:gridCol>
                <a:gridCol w="3884753">
                  <a:extLst>
                    <a:ext uri="{9D8B030D-6E8A-4147-A177-3AD203B41FA5}">
                      <a16:colId xmlns:a16="http://schemas.microsoft.com/office/drawing/2014/main" val="20001"/>
                    </a:ext>
                  </a:extLst>
                </a:gridCol>
              </a:tblGrid>
              <a:tr h="2479876">
                <a:tc>
                  <a:txBody>
                    <a:bodyPr/>
                    <a:lstStyle/>
                    <a:p>
                      <a:r>
                        <a:rPr lang="fr-FR" sz="1600" noProof="0" dirty="0">
                          <a:solidFill>
                            <a:schemeClr val="tx1"/>
                          </a:solidFill>
                        </a:rPr>
                        <a:t>Forces</a:t>
                      </a:r>
                      <a:r>
                        <a:rPr lang="fr-FR" sz="1600" baseline="0" noProof="0" dirty="0">
                          <a:solidFill>
                            <a:schemeClr val="tx1"/>
                          </a:solidFill>
                        </a:rPr>
                        <a:t> </a:t>
                      </a:r>
                    </a:p>
                    <a:p>
                      <a:pPr marL="342900" indent="-342900">
                        <a:buFont typeface="+mj-lt"/>
                        <a:buAutoNum type="arabicPeriod"/>
                      </a:pPr>
                      <a:r>
                        <a:rPr lang="fr-FR" sz="1600" b="0" baseline="0" noProof="0" dirty="0">
                          <a:solidFill>
                            <a:schemeClr val="tx1"/>
                          </a:solidFill>
                        </a:rPr>
                        <a:t>Disponibilité de l instruction ministérielle pour la destruction des produits pharmaceutiques.</a:t>
                      </a:r>
                    </a:p>
                    <a:p>
                      <a:pPr marL="342900" indent="-342900">
                        <a:buFont typeface="+mj-lt"/>
                        <a:buAutoNum type="arabicPeriod"/>
                      </a:pPr>
                      <a:r>
                        <a:rPr lang="fr-FR" sz="1600" b="0" noProof="0" dirty="0">
                          <a:solidFill>
                            <a:schemeClr val="tx1"/>
                          </a:solidFill>
                        </a:rPr>
                        <a:t>68% des Hôpitaux et 24% des Centres de sante possèdent</a:t>
                      </a:r>
                      <a:r>
                        <a:rPr lang="fr-FR" sz="1600" b="0" baseline="0" noProof="0" dirty="0">
                          <a:solidFill>
                            <a:schemeClr val="tx1"/>
                          </a:solidFill>
                        </a:rPr>
                        <a:t> des incinérateurs pour la destruction des déchets. </a:t>
                      </a:r>
                    </a:p>
                    <a:p>
                      <a:pPr marL="0" indent="0">
                        <a:buFont typeface="+mj-lt"/>
                        <a:buNone/>
                      </a:pPr>
                      <a:endParaRPr lang="fr-FR" sz="1600" b="0" noProof="0" dirty="0">
                        <a:solidFill>
                          <a:schemeClr val="tx1"/>
                        </a:solidFill>
                      </a:endParaRPr>
                    </a:p>
                  </a:txBody>
                  <a:tcPr>
                    <a:solidFill>
                      <a:schemeClr val="accent1">
                        <a:lumMod val="20000"/>
                        <a:lumOff val="80000"/>
                      </a:schemeClr>
                    </a:solidFill>
                  </a:tcPr>
                </a:tc>
                <a:tc>
                  <a:txBody>
                    <a:bodyPr/>
                    <a:lstStyle/>
                    <a:p>
                      <a:r>
                        <a:rPr lang="fr-FR" sz="1600" noProof="0" dirty="0">
                          <a:solidFill>
                            <a:schemeClr val="tx1"/>
                          </a:solidFill>
                        </a:rPr>
                        <a:t>Faiblesses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baseline="0" noProof="0" dirty="0">
                          <a:solidFill>
                            <a:schemeClr val="tx1"/>
                          </a:solidFill>
                        </a:rPr>
                        <a:t> Les</a:t>
                      </a:r>
                      <a:r>
                        <a:rPr lang="fr-FR" sz="1600" b="0" noProof="0" dirty="0">
                          <a:solidFill>
                            <a:schemeClr val="tx1"/>
                          </a:solidFill>
                        </a:rPr>
                        <a:t> procédures opératoires pas encore  disséminées et les employés pas encore formés.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Absence</a:t>
                      </a:r>
                      <a:r>
                        <a:rPr lang="fr-FR" sz="1600" b="0" baseline="0" noProof="0" dirty="0">
                          <a:solidFill>
                            <a:schemeClr val="tx1"/>
                          </a:solidFill>
                        </a:rPr>
                        <a:t> de maintenance des incinérateurs.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baseline="0" noProof="0" dirty="0">
                          <a:solidFill>
                            <a:schemeClr val="tx1"/>
                          </a:solidFill>
                        </a:rPr>
                        <a:t>Manque de source d énergie pour la fonctionnalité des incinérateurs.</a:t>
                      </a:r>
                      <a:endParaRPr lang="fr-FR" sz="1600" b="0" noProof="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Beaucoup du volume de stockage absorbé par les produits périmés.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Peu de FOSA avec des incinérateurs opérationnels.</a:t>
                      </a:r>
                      <a:endParaRPr lang="fr-FR" sz="1600"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2479876">
                <a:tc>
                  <a:txBody>
                    <a:bodyPr/>
                    <a:lstStyle/>
                    <a:p>
                      <a:r>
                        <a:rPr lang="fr-FR" sz="1600" b="1" noProof="0" dirty="0">
                          <a:solidFill>
                            <a:schemeClr val="tx1"/>
                          </a:solidFill>
                        </a:rPr>
                        <a:t>Opportunités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Inventaire du volume national de produits périmés. P</a:t>
                      </a:r>
                      <a:r>
                        <a:rPr lang="fr-FR" sz="1600" b="0" baseline="0" noProof="0" dirty="0">
                          <a:solidFill>
                            <a:schemeClr val="tx1"/>
                          </a:solidFill>
                        </a:rPr>
                        <a:t>lan de destruction des périmés par des partenaires. </a:t>
                      </a:r>
                      <a:endParaRPr lang="fr-FR" sz="1600" b="0" noProof="0" dirty="0">
                        <a:solidFill>
                          <a:schemeClr val="tx1"/>
                        </a:solidFill>
                      </a:endParaRPr>
                    </a:p>
                    <a:p>
                      <a:endParaRPr lang="fr-FR" sz="1600" noProof="0" dirty="0">
                        <a:solidFill>
                          <a:schemeClr val="tx1"/>
                        </a:solidFill>
                      </a:endParaRPr>
                    </a:p>
                  </a:txBody>
                  <a:tcPr>
                    <a:solidFill>
                      <a:schemeClr val="accent1">
                        <a:lumMod val="20000"/>
                        <a:lumOff val="80000"/>
                      </a:schemeClr>
                    </a:solidFill>
                  </a:tcPr>
                </a:tc>
                <a:tc>
                  <a:txBody>
                    <a:bodyPr/>
                    <a:lstStyle/>
                    <a:p>
                      <a:r>
                        <a:rPr lang="fr-FR" sz="1600" b="1" noProof="0" dirty="0">
                          <a:solidFill>
                            <a:schemeClr val="tx1"/>
                          </a:solidFill>
                        </a:rPr>
                        <a:t>Menaces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Volume d’entreposage et stockage limité par la place des produits périmés, phénomène grandissant et handicapant.</a:t>
                      </a:r>
                    </a:p>
                    <a:p>
                      <a:endParaRPr lang="fr-FR" sz="1600"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55891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#6 – Gestion des déchets et périmés</a:t>
            </a:r>
          </a:p>
        </p:txBody>
      </p:sp>
      <p:graphicFrame>
        <p:nvGraphicFramePr>
          <p:cNvPr id="4" name="Table 3"/>
          <p:cNvGraphicFramePr>
            <a:graphicFrameLocks noGrp="1"/>
          </p:cNvGraphicFramePr>
          <p:nvPr>
            <p:extLst>
              <p:ext uri="{D42A27DB-BD31-4B8C-83A1-F6EECF244321}">
                <p14:modId xmlns:p14="http://schemas.microsoft.com/office/powerpoint/2010/main" val="716540835"/>
              </p:ext>
            </p:extLst>
          </p:nvPr>
        </p:nvGraphicFramePr>
        <p:xfrm>
          <a:off x="685800" y="1397000"/>
          <a:ext cx="7772400" cy="5564075"/>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17520">
                <a:tc>
                  <a:txBody>
                    <a:bodyPr/>
                    <a:lstStyle/>
                    <a:p>
                      <a:r>
                        <a:rPr lang="fr-FR" sz="1600" noProof="0" dirty="0">
                          <a:solidFill>
                            <a:schemeClr val="tx1"/>
                          </a:solidFill>
                        </a:rPr>
                        <a:t>Symptômes</a:t>
                      </a:r>
                      <a:r>
                        <a:rPr lang="fr-FR" sz="1600" baseline="0" noProof="0" dirty="0">
                          <a:solidFill>
                            <a:schemeClr val="tx1"/>
                          </a:solidFill>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baseline="0" noProof="0" dirty="0">
                          <a:solidFill>
                            <a:schemeClr val="tx1"/>
                          </a:solidFill>
                        </a:rPr>
                        <a:t> Les</a:t>
                      </a:r>
                      <a:r>
                        <a:rPr lang="fr-FR" sz="1600" b="0" noProof="0" dirty="0">
                          <a:solidFill>
                            <a:schemeClr val="tx1"/>
                          </a:solidFill>
                        </a:rPr>
                        <a:t> procédures opératoires pas encore  disséminées et les employés pas encore formés.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Absence</a:t>
                      </a:r>
                      <a:r>
                        <a:rPr lang="fr-FR" sz="1600" b="0" baseline="0" noProof="0" dirty="0">
                          <a:solidFill>
                            <a:schemeClr val="tx1"/>
                          </a:solidFill>
                        </a:rPr>
                        <a:t> de maintenance des incinérateurs.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baseline="0" noProof="0" dirty="0">
                          <a:solidFill>
                            <a:schemeClr val="tx1"/>
                          </a:solidFill>
                        </a:rPr>
                        <a:t>Manque de source d énergie pour la fonctionnalité des incinérateurs.</a:t>
                      </a:r>
                      <a:endParaRPr lang="fr-FR" sz="1600" b="0" noProof="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Beaucoup du volume de stockage absorbé par les produits périmés.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Peu de FOSA avec des incinérateurs opérationnels.</a:t>
                      </a:r>
                      <a:endParaRPr lang="fr-FR" sz="1600" noProof="0" dirty="0">
                        <a:solidFill>
                          <a:schemeClr val="tx1"/>
                        </a:solidFill>
                      </a:endParaRPr>
                    </a:p>
                    <a:p>
                      <a:endParaRPr lang="fr-FR" sz="1600" baseline="0" noProof="0" dirty="0">
                        <a:solidFill>
                          <a:schemeClr val="tx1"/>
                        </a:solidFill>
                      </a:endParaRPr>
                    </a:p>
                  </a:txBody>
                  <a:tcPr>
                    <a:solidFill>
                      <a:schemeClr val="accent1">
                        <a:lumMod val="20000"/>
                        <a:lumOff val="80000"/>
                      </a:schemeClr>
                    </a:solidFill>
                  </a:tcPr>
                </a:tc>
                <a:tc>
                  <a:txBody>
                    <a:bodyPr/>
                    <a:lstStyle/>
                    <a:p>
                      <a:r>
                        <a:rPr lang="fr-FR" sz="1600" noProof="0" dirty="0">
                          <a:solidFill>
                            <a:schemeClr val="tx1"/>
                          </a:solidFill>
                        </a:rPr>
                        <a:t>Causes fondamentales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kern="1200" dirty="0">
                          <a:solidFill>
                            <a:schemeClr val="tx1"/>
                          </a:solidFill>
                          <a:latin typeface="+mn-lt"/>
                          <a:ea typeface="+mn-ea"/>
                          <a:cs typeface="+mn-cs"/>
                        </a:rPr>
                        <a:t>la gestion des déchets et des périmés n’a pas constitué une priorité dans les activités de la chaîne ; </a:t>
                      </a:r>
                    </a:p>
                  </a:txBody>
                  <a:tcPr>
                    <a:solidFill>
                      <a:schemeClr val="accent1">
                        <a:lumMod val="20000"/>
                        <a:lumOff val="80000"/>
                      </a:schemeClr>
                    </a:solidFill>
                  </a:tcPr>
                </a:tc>
                <a:extLst>
                  <a:ext uri="{0D108BD9-81ED-4DB2-BD59-A6C34878D82A}">
                    <a16:rowId xmlns:a16="http://schemas.microsoft.com/office/drawing/2014/main" val="10000"/>
                  </a:ext>
                </a:extLst>
              </a:tr>
              <a:tr h="23027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dirty="0">
                          <a:solidFill>
                            <a:schemeClr val="tx1"/>
                          </a:solidFill>
                        </a:rPr>
                        <a:t> Solutions correctives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et 2. Disséminer et former les acteurs  sur les procédures</a:t>
                      </a:r>
                      <a:r>
                        <a:rPr lang="fr-FR" sz="1600" b="0" baseline="0" noProof="0" dirty="0">
                          <a:solidFill>
                            <a:schemeClr val="tx1"/>
                          </a:solidFill>
                        </a:rPr>
                        <a:t> de destructions des produits pharmaceutiques inutilisables</a:t>
                      </a:r>
                      <a:r>
                        <a:rPr lang="fr-FR" sz="1600" b="0" noProof="0" dirty="0">
                          <a:solidFill>
                            <a:schemeClr val="tx1"/>
                          </a:solidFill>
                        </a:rPr>
                        <a:t>; impliquer les cadres de la DNPM et l’IGS pour renforcer l’intégration de la gestion des déchets dans les supervisions formatives.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Intégrer la logistique inverse des produits pharmaceutiques inutilisables dans le système</a:t>
                      </a:r>
                      <a:r>
                        <a:rPr lang="fr-FR" sz="1600" b="0" baseline="0" noProof="0" dirty="0">
                          <a:solidFill>
                            <a:schemeClr val="tx1"/>
                          </a:solidFill>
                        </a:rPr>
                        <a:t> de </a:t>
                      </a:r>
                      <a:r>
                        <a:rPr lang="fr-FR" sz="1600" b="0" noProof="0" dirty="0">
                          <a:solidFill>
                            <a:schemeClr val="tx1"/>
                          </a:solidFill>
                        </a:rPr>
                        <a:t>transport/distribution .</a:t>
                      </a:r>
                      <a:endParaRPr lang="fr-FR" sz="1600" noProof="0" dirty="0">
                        <a:solidFill>
                          <a:schemeClr val="tx1"/>
                        </a:solidFill>
                      </a:endParaRPr>
                    </a:p>
                  </a:txBody>
                  <a:tcPr>
                    <a:solidFill>
                      <a:schemeClr val="accent1">
                        <a:lumMod val="20000"/>
                        <a:lumOff val="8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074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1</a:t>
            </a:r>
            <a:r>
              <a:rPr lang="fr-CA"/>
              <a:t>. Processus </a:t>
            </a:r>
            <a:r>
              <a:rPr lang="fr-CA" dirty="0"/>
              <a:t>d’élaboration du plan stratégique</a:t>
            </a:r>
            <a:endParaRPr lang="fr-FR" dirty="0"/>
          </a:p>
        </p:txBody>
      </p:sp>
      <p:sp>
        <p:nvSpPr>
          <p:cNvPr id="3" name="Content Placeholder 2"/>
          <p:cNvSpPr>
            <a:spLocks noGrp="1"/>
          </p:cNvSpPr>
          <p:nvPr>
            <p:ph idx="1"/>
          </p:nvPr>
        </p:nvSpPr>
        <p:spPr>
          <a:xfrm>
            <a:off x="457200" y="1905000"/>
            <a:ext cx="8229600" cy="4572000"/>
          </a:xfrm>
        </p:spPr>
        <p:txBody>
          <a:bodyPr>
            <a:normAutofit fontScale="92500" lnSpcReduction="10000"/>
          </a:bodyPr>
          <a:lstStyle/>
          <a:p>
            <a:pPr marL="514350" indent="-514350">
              <a:buFont typeface="+mj-lt"/>
              <a:buAutoNum type="arabicPeriod"/>
            </a:pPr>
            <a:r>
              <a:rPr lang="fr-FR" sz="2400" dirty="0"/>
              <a:t>Analyse de 2</a:t>
            </a:r>
            <a:r>
              <a:rPr lang="fr-FR" sz="2400" baseline="30000" dirty="0"/>
              <a:t>nd</a:t>
            </a:r>
            <a:r>
              <a:rPr lang="fr-FR" sz="2400" dirty="0"/>
              <a:t> degrés : revue documentaire et entretiens avec les acteurs pour confirmation</a:t>
            </a:r>
          </a:p>
          <a:p>
            <a:pPr marL="514350" indent="-514350">
              <a:buFont typeface="+mj-lt"/>
              <a:buAutoNum type="arabicPeriod"/>
            </a:pPr>
            <a:r>
              <a:rPr lang="fr-FR" sz="2400" dirty="0"/>
              <a:t>Développer analyse situationnelle à mi 2017</a:t>
            </a:r>
          </a:p>
          <a:p>
            <a:pPr marL="514350" indent="-514350">
              <a:buFont typeface="+mj-lt"/>
              <a:buAutoNum type="arabicPeriod"/>
            </a:pPr>
            <a:r>
              <a:rPr lang="fr-FR" sz="2400" dirty="0"/>
              <a:t>Établir une vision de la chaîne en 2024</a:t>
            </a:r>
          </a:p>
          <a:p>
            <a:pPr marL="914400" lvl="1" indent="-376238">
              <a:buFont typeface="+mj-lt"/>
              <a:buAutoNum type="alphaLcPeriod"/>
            </a:pPr>
            <a:r>
              <a:rPr lang="fr-FR" sz="2000" dirty="0"/>
              <a:t>Comment doit-elle être pour servir les objectifs programmatiques (PNDS et autres plans spécifiques)</a:t>
            </a:r>
          </a:p>
          <a:p>
            <a:pPr marL="914400" lvl="1" indent="-376238">
              <a:buFont typeface="+mj-lt"/>
              <a:buAutoNum type="alphaLcPeriod"/>
            </a:pPr>
            <a:r>
              <a:rPr lang="fr-FR" sz="2000" dirty="0"/>
              <a:t>Que doit être la chaîne ?</a:t>
            </a:r>
          </a:p>
          <a:p>
            <a:pPr marL="514350" indent="-514350">
              <a:buFont typeface="+mj-lt"/>
              <a:buAutoNum type="arabicPeriod"/>
            </a:pPr>
            <a:r>
              <a:rPr lang="fr-FR" sz="2400" dirty="0"/>
              <a:t>Reconcilier les #2 et #3 avec les facteurs macro et exogènes connus, développer des actions et budgéter consensuellement</a:t>
            </a:r>
          </a:p>
          <a:p>
            <a:pPr marL="514350" indent="-514350">
              <a:buFont typeface="+mj-lt"/>
              <a:buAutoNum type="arabicPeriod"/>
            </a:pPr>
            <a:r>
              <a:rPr lang="fr-FR" sz="2400" dirty="0"/>
              <a:t>Connaitre </a:t>
            </a:r>
            <a:r>
              <a:rPr lang="fr-FR" sz="2400"/>
              <a:t>les investissements </a:t>
            </a:r>
            <a:r>
              <a:rPr lang="fr-FR" sz="2400" dirty="0"/>
              <a:t>des bailleurs de fonds et harmoniser</a:t>
            </a:r>
          </a:p>
          <a:p>
            <a:pPr marL="514350" indent="-514350">
              <a:buFont typeface="+mj-lt"/>
              <a:buAutoNum type="arabicPeriod"/>
            </a:pPr>
            <a:r>
              <a:rPr lang="fr-FR" sz="2400" dirty="0"/>
              <a:t>Trouver un consensus</a:t>
            </a:r>
          </a:p>
          <a:p>
            <a:pPr marL="514350" indent="-514350">
              <a:buFont typeface="+mj-lt"/>
              <a:buAutoNum type="arabicPeriod"/>
            </a:pPr>
            <a:r>
              <a:rPr lang="fr-FR" sz="2400" dirty="0"/>
              <a:t>Mettre-en-</a:t>
            </a:r>
            <a:r>
              <a:rPr lang="fr-FR" sz="2400" dirty="0" err="1"/>
              <a:t>oeuvre</a:t>
            </a:r>
            <a:r>
              <a:rPr lang="fr-FR" sz="2400" dirty="0"/>
              <a:t> </a:t>
            </a:r>
          </a:p>
          <a:p>
            <a:pPr marL="514350" indent="-514350">
              <a:buFont typeface="+mj-lt"/>
              <a:buAutoNum type="arabicPeriod"/>
            </a:pPr>
            <a:endParaRPr lang="fr-FR" sz="2400" dirty="0"/>
          </a:p>
        </p:txBody>
      </p:sp>
    </p:spTree>
    <p:extLst>
      <p:ext uri="{BB962C8B-B14F-4D97-AF65-F5344CB8AC3E}">
        <p14:creationId xmlns:p14="http://schemas.microsoft.com/office/powerpoint/2010/main" val="2845946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#7 </a:t>
            </a:r>
            <a:r>
              <a:rPr lang="fr-CA" sz="2800"/>
              <a:t>– Assurance </a:t>
            </a:r>
            <a:r>
              <a:rPr lang="fr-CA" sz="2800" dirty="0"/>
              <a:t>qualité, contrôle qualité</a:t>
            </a:r>
          </a:p>
        </p:txBody>
      </p:sp>
      <p:graphicFrame>
        <p:nvGraphicFramePr>
          <p:cNvPr id="4" name="Table 3"/>
          <p:cNvGraphicFramePr>
            <a:graphicFrameLocks noGrp="1"/>
          </p:cNvGraphicFramePr>
          <p:nvPr>
            <p:extLst>
              <p:ext uri="{D42A27DB-BD31-4B8C-83A1-F6EECF244321}">
                <p14:modId xmlns:p14="http://schemas.microsoft.com/office/powerpoint/2010/main" val="1341369897"/>
              </p:ext>
            </p:extLst>
          </p:nvPr>
        </p:nvGraphicFramePr>
        <p:xfrm>
          <a:off x="685800" y="1397000"/>
          <a:ext cx="7772400" cy="50038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2501900">
                <a:tc>
                  <a:txBody>
                    <a:bodyPr/>
                    <a:lstStyle/>
                    <a:p>
                      <a:r>
                        <a:rPr lang="fr-FR" sz="1600" noProof="0" dirty="0">
                          <a:solidFill>
                            <a:schemeClr val="tx1"/>
                          </a:solidFill>
                        </a:rPr>
                        <a:t>Forces</a:t>
                      </a:r>
                      <a:r>
                        <a:rPr lang="fr-FR" sz="1600" baseline="0" noProof="0" dirty="0">
                          <a:solidFill>
                            <a:schemeClr val="tx1"/>
                          </a:solidFill>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Une politique de contrôle de qualité</a:t>
                      </a:r>
                    </a:p>
                    <a:p>
                      <a:pPr marL="342900" indent="-342900">
                        <a:buFont typeface="+mj-lt"/>
                        <a:buAutoNum type="arabicPeriod"/>
                      </a:pPr>
                      <a:r>
                        <a:rPr lang="fr-FR" sz="1600" b="0" noProof="0" dirty="0">
                          <a:solidFill>
                            <a:schemeClr val="tx1"/>
                          </a:solidFill>
                        </a:rPr>
                        <a:t>Un plan d’AQ/CQ a été développé récemment pour tous les dons avec un plan opérationnel.</a:t>
                      </a:r>
                    </a:p>
                    <a:p>
                      <a:pPr marL="342900" indent="-342900">
                        <a:buFont typeface="+mj-lt"/>
                        <a:buAutoNum type="arabicPeriod"/>
                      </a:pPr>
                      <a:r>
                        <a:rPr lang="en-CA" sz="1600" b="0" noProof="0" dirty="0">
                          <a:solidFill>
                            <a:schemeClr val="tx1"/>
                          </a:solidFill>
                        </a:rPr>
                        <a:t>L</a:t>
                      </a:r>
                      <a:r>
                        <a:rPr lang="fr-FR" sz="1600" b="0" noProof="0" dirty="0">
                          <a:solidFill>
                            <a:schemeClr val="tx1"/>
                          </a:solidFill>
                        </a:rPr>
                        <a:t>a règlementation pharmaceutique est en train d’être modifiée pour intégrer les l’AQ et l’CQ.</a:t>
                      </a:r>
                    </a:p>
                  </a:txBody>
                  <a:tcPr>
                    <a:solidFill>
                      <a:schemeClr val="accent1">
                        <a:lumMod val="20000"/>
                        <a:lumOff val="80000"/>
                      </a:schemeClr>
                    </a:solidFill>
                  </a:tcPr>
                </a:tc>
                <a:tc>
                  <a:txBody>
                    <a:bodyPr/>
                    <a:lstStyle/>
                    <a:p>
                      <a:r>
                        <a:rPr lang="fr-FR" sz="1600" noProof="0" dirty="0">
                          <a:solidFill>
                            <a:schemeClr val="tx1"/>
                          </a:solidFill>
                        </a:rPr>
                        <a:t>Faiblesses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L’AQ/CQ n’est pas institutionnalisée dans la loi, et opérationnelle aux niveaux C, R et local pour les produits du circuit public et privé.</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LCQM n’est</a:t>
                      </a:r>
                      <a:r>
                        <a:rPr lang="fr-FR" sz="1600" b="0" baseline="0" noProof="0" dirty="0">
                          <a:solidFill>
                            <a:schemeClr val="tx1"/>
                          </a:solidFill>
                        </a:rPr>
                        <a:t> pas certifie ISO 17025</a:t>
                      </a:r>
                      <a:r>
                        <a:rPr lang="fr-FR" sz="1600" b="0" noProof="0" dirty="0">
                          <a:solidFill>
                            <a:schemeClr val="tx1"/>
                          </a:solidFill>
                        </a:rPr>
                        <a:t> et a des moyens très faibles.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fr-FR" sz="1600" b="0" noProof="0" dirty="0">
                        <a:solidFill>
                          <a:schemeClr val="tx1"/>
                        </a:solidFill>
                      </a:endParaRPr>
                    </a:p>
                    <a:p>
                      <a:endParaRPr lang="fr-FR" sz="1600"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2501900">
                <a:tc>
                  <a:txBody>
                    <a:bodyPr/>
                    <a:lstStyle/>
                    <a:p>
                      <a:r>
                        <a:rPr lang="fr-FR" sz="1600" b="1" noProof="0" dirty="0">
                          <a:solidFill>
                            <a:schemeClr val="tx1"/>
                          </a:solidFill>
                        </a:rPr>
                        <a:t>Opportunités</a:t>
                      </a:r>
                    </a:p>
                    <a:p>
                      <a:pPr marL="342900" indent="-342900">
                        <a:buFont typeface="+mj-lt"/>
                        <a:buAutoNum type="arabicPeriod"/>
                      </a:pPr>
                      <a:r>
                        <a:rPr lang="fr-FR" sz="1600" b="0" noProof="0" dirty="0">
                          <a:solidFill>
                            <a:schemeClr val="tx1"/>
                          </a:solidFill>
                        </a:rPr>
                        <a:t>L’intégration presque totale de l’entreposage central permet l’application efficace d’un plan de CQ pour le circuit public.</a:t>
                      </a:r>
                    </a:p>
                    <a:p>
                      <a:endParaRPr lang="fr-FR" sz="1600" noProof="0" dirty="0">
                        <a:solidFill>
                          <a:schemeClr val="tx1"/>
                        </a:solidFill>
                      </a:endParaRPr>
                    </a:p>
                  </a:txBody>
                  <a:tcPr>
                    <a:solidFill>
                      <a:schemeClr val="accent1">
                        <a:lumMod val="20000"/>
                        <a:lumOff val="80000"/>
                      </a:schemeClr>
                    </a:solidFill>
                  </a:tcPr>
                </a:tc>
                <a:tc>
                  <a:txBody>
                    <a:bodyPr/>
                    <a:lstStyle/>
                    <a:p>
                      <a:r>
                        <a:rPr lang="fr-FR" sz="1600" b="1" noProof="0" dirty="0">
                          <a:solidFill>
                            <a:schemeClr val="tx1"/>
                          </a:solidFill>
                        </a:rPr>
                        <a:t>Menaces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Les conditions d’entreposage C &amp; R/ stockage aux FOSA et du transport/ distribution posent actuellement un risque majeur d'altération des produits et l’impact sur les patients n’est pas connu aujourd’hui.</a:t>
                      </a:r>
                    </a:p>
                    <a:p>
                      <a:endParaRPr lang="fr-FR" sz="1600"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90171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#7 </a:t>
            </a:r>
            <a:r>
              <a:rPr lang="fr-CA" sz="2800"/>
              <a:t>– Assurance </a:t>
            </a:r>
            <a:r>
              <a:rPr lang="fr-CA" sz="2800" dirty="0"/>
              <a:t>qualité, contrôle qualité</a:t>
            </a:r>
          </a:p>
        </p:txBody>
      </p:sp>
      <p:graphicFrame>
        <p:nvGraphicFramePr>
          <p:cNvPr id="4" name="Table 3"/>
          <p:cNvGraphicFramePr>
            <a:graphicFrameLocks noGrp="1"/>
          </p:cNvGraphicFramePr>
          <p:nvPr>
            <p:extLst>
              <p:ext uri="{D42A27DB-BD31-4B8C-83A1-F6EECF244321}">
                <p14:modId xmlns:p14="http://schemas.microsoft.com/office/powerpoint/2010/main" val="1193352788"/>
              </p:ext>
            </p:extLst>
          </p:nvPr>
        </p:nvGraphicFramePr>
        <p:xfrm>
          <a:off x="609600" y="1397000"/>
          <a:ext cx="7772400" cy="50038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2501900">
                <a:tc>
                  <a:txBody>
                    <a:bodyPr/>
                    <a:lstStyle/>
                    <a:p>
                      <a:r>
                        <a:rPr lang="fr-FR" sz="1600" noProof="0" dirty="0">
                          <a:solidFill>
                            <a:schemeClr val="tx1"/>
                          </a:solidFill>
                        </a:rPr>
                        <a:t>Symptômes</a:t>
                      </a:r>
                      <a:r>
                        <a:rPr lang="fr-FR" sz="1600" baseline="0" noProof="0" dirty="0">
                          <a:solidFill>
                            <a:schemeClr val="tx1"/>
                          </a:solidFill>
                        </a:rPr>
                        <a: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L’AQ/CQ n’est pas institutionnalisée dans la loi, et opérationnelle aux niveaux C, R et local pour les produits du circuit public et privé.</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LCQM n’est</a:t>
                      </a:r>
                      <a:r>
                        <a:rPr lang="fr-FR" sz="1600" b="0" baseline="0" noProof="0" dirty="0">
                          <a:solidFill>
                            <a:schemeClr val="tx1"/>
                          </a:solidFill>
                        </a:rPr>
                        <a:t> pas certifie ISO 17025</a:t>
                      </a:r>
                      <a:r>
                        <a:rPr lang="fr-FR" sz="1600" b="0" noProof="0" dirty="0">
                          <a:solidFill>
                            <a:schemeClr val="tx1"/>
                          </a:solidFill>
                        </a:rPr>
                        <a:t> et a des moyens très faibles.</a:t>
                      </a:r>
                    </a:p>
                    <a:p>
                      <a:endParaRPr lang="fr-FR" sz="1600" baseline="0" noProof="0" dirty="0">
                        <a:solidFill>
                          <a:schemeClr val="tx1"/>
                        </a:solidFill>
                      </a:endParaRPr>
                    </a:p>
                  </a:txBody>
                  <a:tcPr>
                    <a:solidFill>
                      <a:schemeClr val="accent1">
                        <a:lumMod val="20000"/>
                        <a:lumOff val="80000"/>
                      </a:schemeClr>
                    </a:solidFill>
                  </a:tcPr>
                </a:tc>
                <a:tc>
                  <a:txBody>
                    <a:bodyPr/>
                    <a:lstStyle/>
                    <a:p>
                      <a:r>
                        <a:rPr lang="fr-FR" sz="1600" noProof="0" dirty="0">
                          <a:solidFill>
                            <a:schemeClr val="tx1"/>
                          </a:solidFill>
                        </a:rPr>
                        <a:t>Causes fondamentales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chemeClr val="tx1"/>
                          </a:solidFill>
                        </a:rPr>
                        <a:t>L’AQ/CQ ne</a:t>
                      </a:r>
                      <a:r>
                        <a:rPr lang="fr-FR" sz="1600" b="0" baseline="0" noProof="0" dirty="0">
                          <a:solidFill>
                            <a:schemeClr val="tx1"/>
                          </a:solidFill>
                        </a:rPr>
                        <a:t> </a:t>
                      </a:r>
                      <a:r>
                        <a:rPr lang="fr-FR" sz="1600" b="0" noProof="0" dirty="0">
                          <a:solidFill>
                            <a:schemeClr val="tx1"/>
                          </a:solidFill>
                        </a:rPr>
                        <a:t>bénéficie pas de financement</a:t>
                      </a:r>
                      <a:r>
                        <a:rPr lang="fr-FR" sz="1600" b="0" baseline="0" noProof="0" dirty="0">
                          <a:solidFill>
                            <a:schemeClr val="tx1"/>
                          </a:solidFill>
                        </a:rPr>
                        <a:t> du gouvernement.</a:t>
                      </a:r>
                      <a:endParaRPr lang="fr-FR" sz="1600" b="0" noProof="0" dirty="0">
                        <a:solidFill>
                          <a:schemeClr val="tx1"/>
                        </a:solidFill>
                      </a:endParaRPr>
                    </a:p>
                    <a:p>
                      <a:r>
                        <a:rPr lang="fr-FR" sz="1600" noProof="0" dirty="0">
                          <a:solidFill>
                            <a:schemeClr val="tx1"/>
                          </a:solidFill>
                        </a:rPr>
                        <a:t> </a:t>
                      </a:r>
                    </a:p>
                  </a:txBody>
                  <a:tcPr>
                    <a:solidFill>
                      <a:schemeClr val="accent1">
                        <a:lumMod val="20000"/>
                        <a:lumOff val="80000"/>
                      </a:schemeClr>
                    </a:solidFill>
                  </a:tcPr>
                </a:tc>
                <a:extLst>
                  <a:ext uri="{0D108BD9-81ED-4DB2-BD59-A6C34878D82A}">
                    <a16:rowId xmlns:a16="http://schemas.microsoft.com/office/drawing/2014/main" val="10000"/>
                  </a:ext>
                </a:extLst>
              </a:tr>
              <a:tr h="25019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dirty="0">
                          <a:solidFill>
                            <a:schemeClr val="tx1"/>
                          </a:solidFill>
                        </a:rPr>
                        <a:t>Solutions correctives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600" b="0" noProof="0" dirty="0">
                          <a:solidFill>
                            <a:srgbClr val="FF0000"/>
                          </a:solidFill>
                        </a:rPr>
                        <a:t>Appliquer les recommandations de l‘</a:t>
                      </a:r>
                      <a:r>
                        <a:rPr lang="fr-FR" sz="1600" b="0" i="1" noProof="0" dirty="0">
                          <a:solidFill>
                            <a:srgbClr val="FF0000"/>
                          </a:solidFill>
                        </a:rPr>
                        <a:t>audit institutionnel du MS/LNCQM et DNPM</a:t>
                      </a:r>
                      <a:r>
                        <a:rPr lang="fr-FR" sz="1600" b="0" noProof="0" dirty="0">
                          <a:solidFill>
                            <a:srgbClr val="FF0000"/>
                          </a:solidFill>
                        </a:rPr>
                        <a:t> de 10/2016 auprès de la LNCQM ; mettre-à-jour les textes régulatoires (création d’une politique nationale de CQ), l’organisation du LNCQM vis-à-vis de la future </a:t>
                      </a:r>
                      <a:r>
                        <a:rPr lang="fr-FR" sz="1600" b="0" i="1" noProof="0" dirty="0">
                          <a:solidFill>
                            <a:srgbClr val="FF0000"/>
                          </a:solidFill>
                        </a:rPr>
                        <a:t>Agence de Régulation des Médicaments</a:t>
                      </a:r>
                      <a:r>
                        <a:rPr lang="fr-FR" sz="1600" b="0" noProof="0" dirty="0">
                          <a:solidFill>
                            <a:srgbClr val="FF0000"/>
                          </a:solidFill>
                        </a:rPr>
                        <a:t> valider le plan actuel d’AQ/CQ, doter l’LCQM d’équipement et de moyens financier.</a:t>
                      </a:r>
                    </a:p>
                    <a:p>
                      <a:endParaRPr lang="fr-FR" sz="1600" noProof="0" dirty="0">
                        <a:solidFill>
                          <a:schemeClr val="tx1"/>
                        </a:solidFill>
                      </a:endParaRPr>
                    </a:p>
                  </a:txBody>
                  <a:tcPr>
                    <a:solidFill>
                      <a:schemeClr val="accent1">
                        <a:lumMod val="20000"/>
                        <a:lumOff val="8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38301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a:t>
            </a:r>
            <a:r>
              <a:rPr lang="fr-CA" sz="2800" dirty="0" err="1"/>
              <a:t>capacitantes</a:t>
            </a:r>
            <a:br>
              <a:rPr lang="fr-CA" sz="2800" dirty="0"/>
            </a:br>
            <a:r>
              <a:rPr lang="fr-CA" sz="2800" dirty="0"/>
              <a:t>#1 – Gouvernance, leadership, coordination</a:t>
            </a:r>
          </a:p>
        </p:txBody>
      </p:sp>
      <p:graphicFrame>
        <p:nvGraphicFramePr>
          <p:cNvPr id="4" name="Table 3"/>
          <p:cNvGraphicFramePr>
            <a:graphicFrameLocks noGrp="1"/>
          </p:cNvGraphicFramePr>
          <p:nvPr>
            <p:extLst>
              <p:ext uri="{D42A27DB-BD31-4B8C-83A1-F6EECF244321}">
                <p14:modId xmlns:p14="http://schemas.microsoft.com/office/powerpoint/2010/main" val="1325553928"/>
              </p:ext>
            </p:extLst>
          </p:nvPr>
        </p:nvGraphicFramePr>
        <p:xfrm>
          <a:off x="685800" y="1397001"/>
          <a:ext cx="7772400" cy="4779651"/>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022599">
                <a:tc>
                  <a:txBody>
                    <a:bodyPr/>
                    <a:lstStyle/>
                    <a:p>
                      <a:r>
                        <a:rPr lang="fr-FR" sz="1400" noProof="0" dirty="0">
                          <a:solidFill>
                            <a:schemeClr val="tx1"/>
                          </a:solidFill>
                        </a:rPr>
                        <a:t>Forces</a:t>
                      </a:r>
                      <a:r>
                        <a:rPr lang="fr-FR" sz="1400" baseline="0" noProof="0" dirty="0">
                          <a:solidFill>
                            <a:schemeClr val="tx1"/>
                          </a:solidFill>
                        </a:rPr>
                        <a:t> </a:t>
                      </a:r>
                    </a:p>
                    <a:p>
                      <a:pPr marL="342900" indent="-342900">
                        <a:buFont typeface="+mj-lt"/>
                        <a:buAutoNum type="arabicPeriod"/>
                      </a:pPr>
                      <a:r>
                        <a:rPr lang="fr-FR" sz="1400" b="0" noProof="0" dirty="0">
                          <a:solidFill>
                            <a:schemeClr val="tx1"/>
                          </a:solidFill>
                        </a:rPr>
                        <a:t>Le MS a une vision claire du rôle de la chaîne et la DNPM a un soutien fort ; il existe une certaine coordination de la chaîne.</a:t>
                      </a:r>
                    </a:p>
                    <a:p>
                      <a:pPr marL="342900" indent="-342900">
                        <a:buFont typeface="+mj-lt"/>
                        <a:buAutoNum type="arabicPeriod"/>
                      </a:pPr>
                      <a:r>
                        <a:rPr lang="fr-FR" sz="1400" b="0" noProof="0" dirty="0">
                          <a:solidFill>
                            <a:schemeClr val="tx1"/>
                          </a:solidFill>
                        </a:rPr>
                        <a:t>Le MS a</a:t>
                      </a:r>
                      <a:r>
                        <a:rPr lang="fr-FR" sz="1400" b="0" baseline="0" noProof="0" dirty="0">
                          <a:solidFill>
                            <a:schemeClr val="tx1"/>
                          </a:solidFill>
                        </a:rPr>
                        <a:t> mis en place</a:t>
                      </a:r>
                      <a:r>
                        <a:rPr lang="fr-FR" sz="1400" b="0" noProof="0" dirty="0">
                          <a:solidFill>
                            <a:schemeClr val="tx1"/>
                          </a:solidFill>
                        </a:rPr>
                        <a:t> une Unité de Gestion Logistique (UGL) sous tutelle de la DNPM.</a:t>
                      </a:r>
                    </a:p>
                    <a:p>
                      <a:pPr marL="342900" indent="-342900">
                        <a:buFont typeface="+mj-lt"/>
                        <a:buAutoNum type="arabicPeriod"/>
                      </a:pPr>
                      <a:r>
                        <a:rPr lang="fr-FR" sz="1400" b="0" noProof="0" dirty="0">
                          <a:solidFill>
                            <a:schemeClr val="tx1"/>
                          </a:solidFill>
                        </a:rPr>
                        <a:t>Consensus auprès des PTF du leadership du Ministre et de sa vision.</a:t>
                      </a:r>
                    </a:p>
                    <a:p>
                      <a:pPr marL="342900" indent="-342900">
                        <a:buFont typeface="+mj-lt"/>
                        <a:buAutoNum type="arabicPeriod"/>
                      </a:pPr>
                      <a:r>
                        <a:rPr lang="fr-FR" sz="1400" b="0" noProof="0" dirty="0">
                          <a:solidFill>
                            <a:schemeClr val="tx1"/>
                          </a:solidFill>
                        </a:rPr>
                        <a:t>La compétence de la PCG lui a donné un certain rôle de coordination et d’intégration dans cette chaîne.</a:t>
                      </a:r>
                    </a:p>
                  </a:txBody>
                  <a:tcPr>
                    <a:solidFill>
                      <a:schemeClr val="accent3">
                        <a:lumMod val="40000"/>
                        <a:lumOff val="60000"/>
                      </a:schemeClr>
                    </a:solidFill>
                  </a:tcPr>
                </a:tc>
                <a:tc>
                  <a:txBody>
                    <a:bodyPr/>
                    <a:lstStyle/>
                    <a:p>
                      <a:r>
                        <a:rPr lang="fr-FR" sz="1400" noProof="0" dirty="0">
                          <a:solidFill>
                            <a:schemeClr val="tx1"/>
                          </a:solidFill>
                        </a:rPr>
                        <a:t>Faiblesses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  manque d’infrastructures</a:t>
                      </a:r>
                      <a:r>
                        <a:rPr lang="fr-FR" sz="1400" b="0" baseline="0" noProof="0" dirty="0">
                          <a:solidFill>
                            <a:schemeClr val="tx1"/>
                          </a:solidFill>
                        </a:rPr>
                        <a:t>,</a:t>
                      </a:r>
                      <a:r>
                        <a:rPr lang="fr-FR" sz="1400" b="0" noProof="0" dirty="0">
                          <a:solidFill>
                            <a:schemeClr val="tx1"/>
                          </a:solidFill>
                        </a:rPr>
                        <a:t> ressources</a:t>
                      </a:r>
                      <a:r>
                        <a:rPr lang="fr-FR" sz="1400" b="0" baseline="0" noProof="0" dirty="0">
                          <a:solidFill>
                            <a:schemeClr val="tx1"/>
                          </a:solidFill>
                        </a:rPr>
                        <a:t> humaines qualifiées et financières  limite la fonctionnalité de l UGL.</a:t>
                      </a:r>
                      <a:endParaRPr lang="fr-FR" sz="1400" b="0" noProof="0"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Des bailleurs de fonds injectent des produits dans la chaîne sans toujours informer le programme concerné.</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FR" sz="1400" noProof="0"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chemeClr val="tx1"/>
                          </a:solidFill>
                        </a:rPr>
                        <a:t>La coordination des</a:t>
                      </a:r>
                      <a:r>
                        <a:rPr lang="fr-FR" sz="1400" b="0" i="1" noProof="0" dirty="0">
                          <a:solidFill>
                            <a:schemeClr val="tx1"/>
                          </a:solidFill>
                        </a:rPr>
                        <a:t> PTF/santé chaîne d’approvisionnement </a:t>
                      </a:r>
                      <a:r>
                        <a:rPr lang="fr-FR" sz="1400" b="0" noProof="0" dirty="0">
                          <a:solidFill>
                            <a:schemeClr val="tx1"/>
                          </a:solidFill>
                        </a:rPr>
                        <a:t>n’est pas formalisée, optimale, et souvent verticale pour soutenir le MS de manière effective et efficace.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chemeClr val="tx1"/>
                          </a:solidFill>
                        </a:rPr>
                        <a:t>Les statut de la PCG qui entravent sa fonctionnalité.</a:t>
                      </a:r>
                    </a:p>
                  </a:txBody>
                  <a:tcPr>
                    <a:solidFill>
                      <a:schemeClr val="accent3">
                        <a:lumMod val="40000"/>
                        <a:lumOff val="60000"/>
                      </a:schemeClr>
                    </a:solidFill>
                  </a:tcPr>
                </a:tc>
                <a:extLst>
                  <a:ext uri="{0D108BD9-81ED-4DB2-BD59-A6C34878D82A}">
                    <a16:rowId xmlns:a16="http://schemas.microsoft.com/office/drawing/2014/main" val="10000"/>
                  </a:ext>
                </a:extLst>
              </a:tr>
              <a:tr h="1701171">
                <a:tc>
                  <a:txBody>
                    <a:bodyPr/>
                    <a:lstStyle/>
                    <a:p>
                      <a:r>
                        <a:rPr lang="fr-FR" sz="1400" b="1" noProof="0" dirty="0">
                          <a:solidFill>
                            <a:schemeClr val="tx1"/>
                          </a:solidFill>
                        </a:rPr>
                        <a:t>Opportunités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Un </a:t>
                      </a:r>
                      <a:r>
                        <a:rPr lang="fr-FR" sz="1400" b="0" i="1" noProof="0" dirty="0">
                          <a:solidFill>
                            <a:schemeClr val="tx1"/>
                          </a:solidFill>
                        </a:rPr>
                        <a:t>audit institutionnel du MS/DNPM/IGS</a:t>
                      </a:r>
                      <a:r>
                        <a:rPr lang="fr-FR" sz="1400" b="0" noProof="0" dirty="0">
                          <a:solidFill>
                            <a:schemeClr val="tx1"/>
                          </a:solidFill>
                        </a:rPr>
                        <a:t>, a été effectué avec des recommandations qui vont être implémentées.</a:t>
                      </a:r>
                    </a:p>
                  </a:txBody>
                  <a:tcPr>
                    <a:solidFill>
                      <a:schemeClr val="accent3">
                        <a:lumMod val="40000"/>
                        <a:lumOff val="60000"/>
                      </a:schemeClr>
                    </a:solidFill>
                  </a:tcPr>
                </a:tc>
                <a:tc>
                  <a:txBody>
                    <a:bodyPr/>
                    <a:lstStyle/>
                    <a:p>
                      <a:r>
                        <a:rPr lang="fr-FR" sz="1400" b="1" noProof="0" dirty="0">
                          <a:solidFill>
                            <a:schemeClr val="tx1"/>
                          </a:solidFill>
                        </a:rPr>
                        <a:t>Menaces</a:t>
                      </a:r>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963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a:t>
            </a:r>
            <a:r>
              <a:rPr lang="fr-CA" sz="2800" dirty="0" err="1"/>
              <a:t>capacitantes</a:t>
            </a:r>
            <a:br>
              <a:rPr lang="fr-CA" sz="2800" dirty="0"/>
            </a:br>
            <a:r>
              <a:rPr lang="fr-CA" sz="2800" dirty="0"/>
              <a:t>#1 – Gouvernance, leadership, coordination</a:t>
            </a:r>
          </a:p>
        </p:txBody>
      </p:sp>
      <p:graphicFrame>
        <p:nvGraphicFramePr>
          <p:cNvPr id="4" name="Table 3"/>
          <p:cNvGraphicFramePr>
            <a:graphicFrameLocks noGrp="1"/>
          </p:cNvGraphicFramePr>
          <p:nvPr>
            <p:extLst>
              <p:ext uri="{D42A27DB-BD31-4B8C-83A1-F6EECF244321}">
                <p14:modId xmlns:p14="http://schemas.microsoft.com/office/powerpoint/2010/main" val="3640816289"/>
              </p:ext>
            </p:extLst>
          </p:nvPr>
        </p:nvGraphicFramePr>
        <p:xfrm>
          <a:off x="228600" y="1365813"/>
          <a:ext cx="8686800" cy="5350473"/>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125433">
                <a:tc>
                  <a:txBody>
                    <a:bodyPr/>
                    <a:lstStyle/>
                    <a:p>
                      <a:r>
                        <a:rPr lang="fr-FR" sz="1400" noProof="0" dirty="0">
                          <a:solidFill>
                            <a:schemeClr val="tx1"/>
                          </a:solidFill>
                        </a:rPr>
                        <a:t>Symptômes</a:t>
                      </a:r>
                      <a:r>
                        <a:rPr lang="fr-FR" sz="1400" baseline="0" noProof="0" dirty="0">
                          <a:solidFill>
                            <a:schemeClr val="tx1"/>
                          </a:solidFill>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  manque d’infrastructures</a:t>
                      </a:r>
                      <a:r>
                        <a:rPr lang="fr-FR" sz="1400" b="0" baseline="0" noProof="0" dirty="0">
                          <a:solidFill>
                            <a:schemeClr val="tx1"/>
                          </a:solidFill>
                        </a:rPr>
                        <a:t>,</a:t>
                      </a:r>
                      <a:r>
                        <a:rPr lang="fr-FR" sz="1400" b="0" noProof="0" dirty="0">
                          <a:solidFill>
                            <a:schemeClr val="tx1"/>
                          </a:solidFill>
                        </a:rPr>
                        <a:t> ressources</a:t>
                      </a:r>
                      <a:r>
                        <a:rPr lang="fr-FR" sz="1400" b="0" baseline="0" noProof="0" dirty="0">
                          <a:solidFill>
                            <a:schemeClr val="tx1"/>
                          </a:solidFill>
                        </a:rPr>
                        <a:t> humaines qualifiées et financières  limite la fonctionnalité de l UGL.</a:t>
                      </a:r>
                      <a:endParaRPr lang="fr-FR" sz="1400" b="0" noProof="0"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Des bailleurs de fonds injectent des produits dans la chaîne sans toujours informer le programme concerné.</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 coordination des</a:t>
                      </a:r>
                      <a:r>
                        <a:rPr lang="fr-FR" sz="1400" b="0" i="1" noProof="0" dirty="0">
                          <a:solidFill>
                            <a:schemeClr val="tx1"/>
                          </a:solidFill>
                        </a:rPr>
                        <a:t> PTF/santé chaîne d’approvisionnement </a:t>
                      </a:r>
                      <a:r>
                        <a:rPr lang="fr-FR" sz="1400" b="0" noProof="0" dirty="0">
                          <a:solidFill>
                            <a:schemeClr val="tx1"/>
                          </a:solidFill>
                        </a:rPr>
                        <a:t>n’est pas formalisée, optimale, et souvent verticale pour soutenir le MS de manière effective et efficace.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statut de la PCG qui entravent sa fonctionnalité</a:t>
                      </a:r>
                    </a:p>
                    <a:p>
                      <a:endParaRPr lang="fr-FR" sz="1400" baseline="0" noProof="0" dirty="0">
                        <a:solidFill>
                          <a:schemeClr val="tx1"/>
                        </a:solidFill>
                      </a:endParaRPr>
                    </a:p>
                  </a:txBody>
                  <a:tcPr>
                    <a:solidFill>
                      <a:schemeClr val="accent3">
                        <a:lumMod val="40000"/>
                        <a:lumOff val="60000"/>
                      </a:schemeClr>
                    </a:solidFill>
                  </a:tcPr>
                </a:tc>
                <a:tc>
                  <a:txBody>
                    <a:bodyPr/>
                    <a:lstStyle/>
                    <a:p>
                      <a:r>
                        <a:rPr lang="fr-FR" sz="1400" noProof="0" dirty="0">
                          <a:solidFill>
                            <a:schemeClr val="tx1"/>
                          </a:solidFill>
                        </a:rPr>
                        <a:t>Causes fondamentales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t>
                      </a:r>
                      <a:r>
                        <a:rPr lang="fr-FR" sz="1400" b="0" baseline="0" noProof="0" dirty="0">
                          <a:solidFill>
                            <a:schemeClr val="tx1"/>
                          </a:solidFill>
                        </a:rPr>
                        <a:t> UGL est une institution nouvellement crée (Juin 2017). </a:t>
                      </a:r>
                      <a:r>
                        <a:rPr lang="fr-FR" sz="1400" b="0" noProof="0" dirty="0">
                          <a:solidFill>
                            <a:schemeClr val="tx1"/>
                          </a:solidFill>
                        </a:rPr>
                        <a:t>Le manque de plan stratégique de</a:t>
                      </a:r>
                      <a:r>
                        <a:rPr lang="fr-FR" sz="1400" b="0" baseline="0" noProof="0" dirty="0">
                          <a:solidFill>
                            <a:schemeClr val="tx1"/>
                          </a:solidFill>
                        </a:rPr>
                        <a:t> la chaine d approvisionnement.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baseline="0" noProof="0" dirty="0">
                          <a:solidFill>
                            <a:schemeClr val="tx1"/>
                          </a:solidFill>
                        </a:rPr>
                        <a:t>Gestion des dons inefficace au niveau du MS.</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chemeClr val="tx1"/>
                          </a:solidFill>
                        </a:rPr>
                        <a:t>Le manque de plan stratégique de</a:t>
                      </a:r>
                      <a:r>
                        <a:rPr lang="fr-FR" sz="1400" b="0" baseline="0" noProof="0" dirty="0">
                          <a:solidFill>
                            <a:schemeClr val="tx1"/>
                          </a:solidFill>
                        </a:rPr>
                        <a:t> la chaine d’approvisionnement.</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baseline="0" noProof="0" dirty="0">
                          <a:solidFill>
                            <a:srgbClr val="FF0000"/>
                          </a:solidFill>
                        </a:rPr>
                        <a:t>Réticences pour le changement de statut de la PCG.</a:t>
                      </a:r>
                      <a:endParaRPr lang="fr-FR" sz="1400" b="0" noProof="0" dirty="0">
                        <a:solidFill>
                          <a:srgbClr val="FF0000"/>
                        </a:solidFill>
                      </a:endParaRPr>
                    </a:p>
                  </a:txBody>
                  <a:tcPr>
                    <a:solidFill>
                      <a:schemeClr val="accent3">
                        <a:lumMod val="40000"/>
                        <a:lumOff val="60000"/>
                      </a:schemeClr>
                    </a:solidFill>
                  </a:tcPr>
                </a:tc>
                <a:extLst>
                  <a:ext uri="{0D108BD9-81ED-4DB2-BD59-A6C34878D82A}">
                    <a16:rowId xmlns:a16="http://schemas.microsoft.com/office/drawing/2014/main" val="10000"/>
                  </a:ext>
                </a:extLst>
              </a:tr>
              <a:tr h="206195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noProof="0" dirty="0">
                          <a:solidFill>
                            <a:schemeClr val="tx1"/>
                          </a:solidFill>
                        </a:rPr>
                        <a:t>Solutions correctives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   Appliquer les recommandations liée à la gouvernance et l’organisation de l‘</a:t>
                      </a:r>
                      <a:r>
                        <a:rPr lang="fr-FR" sz="1400" b="0" i="1" noProof="0" dirty="0">
                          <a:solidFill>
                            <a:srgbClr val="FF0000"/>
                          </a:solidFill>
                        </a:rPr>
                        <a:t>audit institutionnel du MS/DNPM</a:t>
                      </a:r>
                      <a:r>
                        <a:rPr lang="fr-FR" sz="1400" b="0" noProof="0" dirty="0">
                          <a:solidFill>
                            <a:srgbClr val="FF0000"/>
                          </a:solidFill>
                        </a:rPr>
                        <a:t> de 10/2016, faciliter l’acceptation des acteurs, les doter de moyens humains et financiers adéquats</a:t>
                      </a:r>
                      <a:r>
                        <a:rPr lang="fr-FR" sz="1400" b="0" noProof="0" dirty="0">
                          <a:solidFill>
                            <a:schemeClr val="tx1"/>
                          </a:solidFill>
                        </a:rPr>
                        <a:t>.</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fr-FR" sz="1400" b="0" noProof="0" dirty="0">
                          <a:solidFill>
                            <a:schemeClr val="tx1"/>
                          </a:solidFill>
                        </a:rPr>
                        <a:t>1 </a:t>
                      </a:r>
                      <a:r>
                        <a:rPr lang="fr-FR" sz="1400" b="0" baseline="0" noProof="0" dirty="0">
                          <a:solidFill>
                            <a:schemeClr val="tx1"/>
                          </a:solidFill>
                        </a:rPr>
                        <a:t> Et 3</a:t>
                      </a:r>
                      <a:r>
                        <a:rPr lang="fr-FR" sz="1400" b="0" noProof="0" dirty="0">
                          <a:solidFill>
                            <a:schemeClr val="tx1"/>
                          </a:solidFill>
                        </a:rPr>
                        <a:t>.    Institutionnaliser l’UGL, faciliter l’acceptation de ses rôles et responsabilités (et notamment du suivi de l’implémentation de ce plan stratégique), établir une tribune collégiale pour la prise de décision, prioriser ses activités, et la doter de moyens humains et financiers adéquats.</a:t>
                      </a:r>
                    </a:p>
                    <a:p>
                      <a:pPr marL="342900" marR="0" indent="-342900" algn="l" defTabSz="914400" rtl="0" eaLnBrk="1" fontAlgn="auto" latinLnBrk="0" hangingPunct="1">
                        <a:lnSpc>
                          <a:spcPct val="100000"/>
                        </a:lnSpc>
                        <a:spcBef>
                          <a:spcPts val="0"/>
                        </a:spcBef>
                        <a:spcAft>
                          <a:spcPts val="0"/>
                        </a:spcAft>
                        <a:buClrTx/>
                        <a:buSzTx/>
                        <a:buFont typeface="+mj-lt"/>
                        <a:buAutoNum type="arabicPlain"/>
                        <a:tabLst/>
                        <a:defRPr/>
                      </a:pPr>
                      <a:r>
                        <a:rPr lang="fr-FR" sz="1400" b="0" noProof="0" dirty="0">
                          <a:solidFill>
                            <a:schemeClr val="tx1"/>
                          </a:solidFill>
                        </a:rPr>
                        <a:t>Institutionnaliser le </a:t>
                      </a:r>
                      <a:r>
                        <a:rPr lang="fr-FR" sz="1400" b="0" i="1" noProof="0" dirty="0">
                          <a:solidFill>
                            <a:schemeClr val="tx1"/>
                          </a:solidFill>
                        </a:rPr>
                        <a:t>sous-groupe chaîne d’</a:t>
                      </a:r>
                      <a:r>
                        <a:rPr lang="fr-FR" sz="1400" b="0" i="1" noProof="0" dirty="0" err="1">
                          <a:solidFill>
                            <a:schemeClr val="tx1"/>
                          </a:solidFill>
                        </a:rPr>
                        <a:t>appro</a:t>
                      </a:r>
                      <a:r>
                        <a:rPr lang="fr-FR" sz="1400" b="0" i="1" noProof="0" dirty="0">
                          <a:solidFill>
                            <a:schemeClr val="tx1"/>
                          </a:solidFill>
                        </a:rPr>
                        <a:t> </a:t>
                      </a:r>
                      <a:r>
                        <a:rPr lang="fr-FR" sz="1400" b="0" i="0" noProof="0" dirty="0">
                          <a:solidFill>
                            <a:schemeClr val="tx1"/>
                          </a:solidFill>
                        </a:rPr>
                        <a:t>avec des </a:t>
                      </a:r>
                      <a:r>
                        <a:rPr lang="fr-FR" sz="1400" b="0" i="0" noProof="0" dirty="0" err="1">
                          <a:solidFill>
                            <a:schemeClr val="tx1"/>
                          </a:solidFill>
                        </a:rPr>
                        <a:t>TdR</a:t>
                      </a:r>
                      <a:r>
                        <a:rPr lang="fr-FR" sz="1400" b="0" i="0" noProof="0" dirty="0">
                          <a:solidFill>
                            <a:schemeClr val="tx1"/>
                          </a:solidFill>
                        </a:rPr>
                        <a:t>, un fonctionnement et des R&amp;R claires </a:t>
                      </a:r>
                      <a:r>
                        <a:rPr lang="fr-FR" sz="1400" b="0" noProof="0" dirty="0">
                          <a:solidFill>
                            <a:schemeClr val="tx1"/>
                          </a:solidFill>
                        </a:rPr>
                        <a:t>pour une vision, une coordination, et prise de décision effective et efficace et un leadership structurant pour soutenir la DNPM et l’UGL. </a:t>
                      </a:r>
                    </a:p>
                    <a:p>
                      <a:pPr marL="342900" marR="0" indent="-342900" algn="l" defTabSz="914400" rtl="0" eaLnBrk="1" fontAlgn="auto" latinLnBrk="0" hangingPunct="1">
                        <a:lnSpc>
                          <a:spcPct val="100000"/>
                        </a:lnSpc>
                        <a:spcBef>
                          <a:spcPts val="0"/>
                        </a:spcBef>
                        <a:spcAft>
                          <a:spcPts val="0"/>
                        </a:spcAft>
                        <a:buClrTx/>
                        <a:buSzTx/>
                        <a:buFont typeface="+mj-lt"/>
                        <a:buAutoNum type="arabicPlain"/>
                        <a:tabLst/>
                        <a:defRPr/>
                      </a:pPr>
                      <a:r>
                        <a:rPr lang="fr-FR" sz="1400" b="0" noProof="0" dirty="0">
                          <a:solidFill>
                            <a:schemeClr val="tx1"/>
                          </a:solidFill>
                        </a:rPr>
                        <a:t>Créer un cadre de coordination</a:t>
                      </a:r>
                      <a:r>
                        <a:rPr lang="fr-FR" sz="1400" b="0" baseline="0" noProof="0" dirty="0">
                          <a:solidFill>
                            <a:schemeClr val="tx1"/>
                          </a:solidFill>
                        </a:rPr>
                        <a:t> i</a:t>
                      </a:r>
                      <a:r>
                        <a:rPr lang="fr-FR" sz="1400" b="0" noProof="0" dirty="0">
                          <a:solidFill>
                            <a:schemeClr val="tx1"/>
                          </a:solidFill>
                        </a:rPr>
                        <a:t>mpliquer</a:t>
                      </a:r>
                      <a:r>
                        <a:rPr lang="fr-FR" sz="1400" b="0" baseline="0" noProof="0" dirty="0">
                          <a:solidFill>
                            <a:schemeClr val="tx1"/>
                          </a:solidFill>
                        </a:rPr>
                        <a:t> les différents programmes du MS pour une meilleure gestion des dons. </a:t>
                      </a:r>
                      <a:endParaRPr lang="fr-FR" sz="1400" noProof="0" dirty="0">
                        <a:solidFill>
                          <a:schemeClr val="tx1"/>
                        </a:solidFill>
                      </a:endParaRPr>
                    </a:p>
                  </a:txBody>
                  <a:tcPr>
                    <a:solidFill>
                      <a:schemeClr val="accent3">
                        <a:lumMod val="40000"/>
                        <a:lumOff val="6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38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a:t>
            </a:r>
            <a:r>
              <a:rPr lang="fr-CA" sz="2800" dirty="0" err="1"/>
              <a:t>capacitantes</a:t>
            </a:r>
            <a:br>
              <a:rPr lang="fr-CA" sz="2800" dirty="0"/>
            </a:br>
            <a:r>
              <a:rPr lang="fr-CA" sz="2800" dirty="0"/>
              <a:t>#2 – Régulation</a:t>
            </a:r>
          </a:p>
        </p:txBody>
      </p:sp>
      <p:graphicFrame>
        <p:nvGraphicFramePr>
          <p:cNvPr id="4" name="Table 3"/>
          <p:cNvGraphicFramePr>
            <a:graphicFrameLocks noGrp="1"/>
          </p:cNvGraphicFramePr>
          <p:nvPr>
            <p:extLst>
              <p:ext uri="{D42A27DB-BD31-4B8C-83A1-F6EECF244321}">
                <p14:modId xmlns:p14="http://schemas.microsoft.com/office/powerpoint/2010/main" val="3642459236"/>
              </p:ext>
            </p:extLst>
          </p:nvPr>
        </p:nvGraphicFramePr>
        <p:xfrm>
          <a:off x="76201" y="1412111"/>
          <a:ext cx="8382000" cy="7010400"/>
        </p:xfrm>
        <a:graphic>
          <a:graphicData uri="http://schemas.openxmlformats.org/drawingml/2006/table">
            <a:tbl>
              <a:tblPr firstRow="1" bandRow="1">
                <a:tableStyleId>{5C22544A-7EE6-4342-B048-85BDC9FD1C3A}</a:tableStyleId>
              </a:tblPr>
              <a:tblGrid>
                <a:gridCol w="4508821">
                  <a:extLst>
                    <a:ext uri="{9D8B030D-6E8A-4147-A177-3AD203B41FA5}">
                      <a16:colId xmlns:a16="http://schemas.microsoft.com/office/drawing/2014/main" val="20000"/>
                    </a:ext>
                  </a:extLst>
                </a:gridCol>
                <a:gridCol w="3873179">
                  <a:extLst>
                    <a:ext uri="{9D8B030D-6E8A-4147-A177-3AD203B41FA5}">
                      <a16:colId xmlns:a16="http://schemas.microsoft.com/office/drawing/2014/main" val="20001"/>
                    </a:ext>
                  </a:extLst>
                </a:gridCol>
              </a:tblGrid>
              <a:tr h="2550289">
                <a:tc>
                  <a:txBody>
                    <a:bodyPr/>
                    <a:lstStyle/>
                    <a:p>
                      <a:r>
                        <a:rPr lang="fr-FR" sz="1400" noProof="0" dirty="0">
                          <a:solidFill>
                            <a:schemeClr val="tx1"/>
                          </a:solidFill>
                        </a:rPr>
                        <a:t>Forces</a:t>
                      </a:r>
                      <a:r>
                        <a:rPr lang="fr-FR" sz="1400" baseline="0" noProof="0" dirty="0">
                          <a:solidFill>
                            <a:schemeClr val="tx1"/>
                          </a:solidFill>
                        </a:rPr>
                        <a:t> </a:t>
                      </a:r>
                    </a:p>
                    <a:p>
                      <a:pPr marL="342900" indent="-342900">
                        <a:buAutoNum type="arabicPeriod"/>
                      </a:pPr>
                      <a:r>
                        <a:rPr lang="fr-FR" sz="1400" b="0" baseline="0" noProof="0" dirty="0">
                          <a:solidFill>
                            <a:schemeClr val="tx1"/>
                          </a:solidFill>
                        </a:rPr>
                        <a:t>La DNPM est une structure existante</a:t>
                      </a:r>
                    </a:p>
                    <a:p>
                      <a:pPr marL="342900" indent="-342900">
                        <a:buAutoNum type="arabicPeriod"/>
                      </a:pPr>
                      <a:r>
                        <a:rPr lang="fr-FR" sz="1400" b="0" noProof="0" dirty="0">
                          <a:solidFill>
                            <a:schemeClr val="tx1"/>
                          </a:solidFill>
                        </a:rPr>
                        <a:t>L existence</a:t>
                      </a:r>
                      <a:r>
                        <a:rPr lang="fr-FR" sz="1400" b="0" baseline="0" noProof="0" dirty="0">
                          <a:solidFill>
                            <a:schemeClr val="tx1"/>
                          </a:solidFill>
                        </a:rPr>
                        <a:t> de la loi pharmaceutique.</a:t>
                      </a:r>
                      <a:endParaRPr lang="fr-FR" sz="1400" b="0" noProof="0"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Il existe une </a:t>
                      </a:r>
                      <a:r>
                        <a:rPr lang="fr-FR" sz="1400" b="0" i="1" noProof="0" dirty="0">
                          <a:solidFill>
                            <a:schemeClr val="tx1"/>
                          </a:solidFill>
                        </a:rPr>
                        <a:t>politique pharmaceutique </a:t>
                      </a:r>
                      <a:r>
                        <a:rPr lang="fr-FR" sz="1400" b="0" noProof="0" dirty="0">
                          <a:solidFill>
                            <a:schemeClr val="tx1"/>
                          </a:solidFill>
                        </a:rPr>
                        <a:t>et un </a:t>
                      </a:r>
                      <a:r>
                        <a:rPr lang="fr-FR" sz="1400" b="0" i="1" noProof="0" dirty="0">
                          <a:solidFill>
                            <a:schemeClr val="tx1"/>
                          </a:solidFill>
                        </a:rPr>
                        <a:t>plan directeur </a:t>
                      </a:r>
                      <a:r>
                        <a:rPr lang="fr-FR" sz="1400" b="0" noProof="0" dirty="0">
                          <a:solidFill>
                            <a:schemeClr val="tx1"/>
                          </a:solidFill>
                        </a:rPr>
                        <a:t>depuis 2014.</a:t>
                      </a:r>
                    </a:p>
                  </a:txBody>
                  <a:tcPr>
                    <a:solidFill>
                      <a:schemeClr val="accent3">
                        <a:lumMod val="40000"/>
                        <a:lumOff val="60000"/>
                      </a:schemeClr>
                    </a:solidFill>
                  </a:tcPr>
                </a:tc>
                <a:tc>
                  <a:txBody>
                    <a:bodyPr/>
                    <a:lstStyle/>
                    <a:p>
                      <a:r>
                        <a:rPr lang="fr-FR" sz="1400" noProof="0" dirty="0">
                          <a:solidFill>
                            <a:schemeClr val="tx1"/>
                          </a:solidFill>
                        </a:rPr>
                        <a:t>Faiblesses</a:t>
                      </a:r>
                    </a:p>
                    <a:p>
                      <a:endParaRPr lang="fr-FR" sz="1400" baseline="0" noProof="0" dirty="0">
                        <a:solidFill>
                          <a:schemeClr val="tx1"/>
                        </a:solidFill>
                      </a:endParaRPr>
                    </a:p>
                    <a:p>
                      <a:pPr marL="342900" indent="-342900">
                        <a:buFont typeface="+mj-lt"/>
                        <a:buAutoNum type="arabicPeriod"/>
                      </a:pPr>
                      <a:r>
                        <a:rPr lang="fr-FR" sz="1400" b="0" noProof="0" dirty="0">
                          <a:solidFill>
                            <a:schemeClr val="tx1"/>
                          </a:solidFill>
                        </a:rPr>
                        <a:t>Insuffisance de formation</a:t>
                      </a:r>
                      <a:r>
                        <a:rPr lang="fr-FR" sz="1400" b="0" baseline="0" noProof="0" dirty="0">
                          <a:solidFill>
                            <a:schemeClr val="tx1"/>
                          </a:solidFill>
                        </a:rPr>
                        <a:t> du personnel </a:t>
                      </a:r>
                      <a:r>
                        <a:rPr lang="fr-FR" sz="1400" b="0" noProof="0" dirty="0">
                          <a:solidFill>
                            <a:schemeClr val="tx1"/>
                          </a:solidFill>
                        </a:rPr>
                        <a:t> dans le</a:t>
                      </a:r>
                      <a:r>
                        <a:rPr lang="fr-FR" sz="1400" b="0" baseline="0" noProof="0" dirty="0">
                          <a:solidFill>
                            <a:schemeClr val="tx1"/>
                          </a:solidFill>
                        </a:rPr>
                        <a:t> domaine de la régulation.</a:t>
                      </a:r>
                    </a:p>
                    <a:p>
                      <a:pPr marL="342900" indent="-342900">
                        <a:buFont typeface="+mj-lt"/>
                        <a:buAutoNum type="arabicPeriod"/>
                      </a:pPr>
                      <a:r>
                        <a:rPr lang="fr-FR" sz="1400" b="0" baseline="0" noProof="0" dirty="0">
                          <a:solidFill>
                            <a:schemeClr val="tx1"/>
                          </a:solidFill>
                        </a:rPr>
                        <a:t>Absence d’un corps d inspection pharmaceutique a la DNPM.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 loi pharmaceutique ne prends pas en compte certains</a:t>
                      </a:r>
                      <a:r>
                        <a:rPr lang="fr-FR" sz="1400" b="0" baseline="0" noProof="0" dirty="0">
                          <a:solidFill>
                            <a:schemeClr val="tx1"/>
                          </a:solidFill>
                        </a:rPr>
                        <a:t> domaines les essais cliniques, le contrôle de qualité, la pharmacovigilance et autres….; elle manque de textes d’applications.</a:t>
                      </a:r>
                      <a:endParaRPr lang="fr-FR" sz="1400" b="0" noProof="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L’application de la régulation pharmaceutique n’est pas suffisante ; les pharmacies illégales et le marché parallèle avec des produits contrefaits et sous-standards sont omniprésents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 loi pharmaceutique n est pas appliquée</a:t>
                      </a:r>
                      <a:r>
                        <a:rPr lang="fr-FR" sz="1400" b="0" baseline="0" noProof="0" dirty="0">
                          <a:solidFill>
                            <a:schemeClr val="tx1"/>
                          </a:solidFill>
                        </a:rPr>
                        <a:t> au niveau d</a:t>
                      </a:r>
                      <a:r>
                        <a:rPr lang="fr-FR" sz="1400" b="0" noProof="0" dirty="0">
                          <a:solidFill>
                            <a:schemeClr val="tx1"/>
                          </a:solidFill>
                        </a:rPr>
                        <a:t>es frontières et de la douane.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DST et autres outils d’aide à la prescription ne sont pas tous régulièrement mis-à-jour.</a:t>
                      </a:r>
                    </a:p>
                  </a:txBody>
                  <a:tcPr>
                    <a:solidFill>
                      <a:schemeClr val="accent3">
                        <a:lumMod val="40000"/>
                        <a:lumOff val="60000"/>
                      </a:schemeClr>
                    </a:solidFill>
                  </a:tcPr>
                </a:tc>
                <a:extLst>
                  <a:ext uri="{0D108BD9-81ED-4DB2-BD59-A6C34878D82A}">
                    <a16:rowId xmlns:a16="http://schemas.microsoft.com/office/drawing/2014/main" val="10000"/>
                  </a:ext>
                </a:extLst>
              </a:tr>
              <a:tr h="2245489">
                <a:tc>
                  <a:txBody>
                    <a:bodyPr/>
                    <a:lstStyle/>
                    <a:p>
                      <a:r>
                        <a:rPr lang="fr-FR" sz="1400" b="1" noProof="0" dirty="0">
                          <a:solidFill>
                            <a:schemeClr val="tx1"/>
                          </a:solidFill>
                        </a:rPr>
                        <a:t>Opportunités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a:t>
                      </a:r>
                      <a:r>
                        <a:rPr lang="fr-FR" sz="1400" b="0" baseline="0" noProof="0" dirty="0">
                          <a:solidFill>
                            <a:schemeClr val="tx1"/>
                          </a:solidFill>
                        </a:rPr>
                        <a:t> loi pharmaceutique est en cours de révision.</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L’OOAS et l’OMS recommandent la création d’ une agence autonome de régulation des médicaments.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Un </a:t>
                      </a:r>
                      <a:r>
                        <a:rPr lang="fr-FR" sz="1400" b="0" i="1" noProof="0" dirty="0">
                          <a:solidFill>
                            <a:schemeClr val="tx1"/>
                          </a:solidFill>
                        </a:rPr>
                        <a:t>audit institutionnel du MS/DNPM</a:t>
                      </a:r>
                      <a:r>
                        <a:rPr lang="fr-FR" sz="1400" b="0" noProof="0" dirty="0">
                          <a:solidFill>
                            <a:schemeClr val="tx1"/>
                          </a:solidFill>
                        </a:rPr>
                        <a:t>, a été effectué avec des recommandations qui vont être implémentées.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L’OMS va financer un audit institutionnel des fonctions régulatoire de la DNPM et des textes régulatoires des médicaments.</a:t>
                      </a:r>
                    </a:p>
                    <a:p>
                      <a:endParaRPr lang="fr-FR" sz="1400" noProof="0" dirty="0">
                        <a:solidFill>
                          <a:schemeClr val="tx1"/>
                        </a:solidFill>
                      </a:endParaRPr>
                    </a:p>
                  </a:txBody>
                  <a:tcPr>
                    <a:solidFill>
                      <a:schemeClr val="accent3">
                        <a:lumMod val="40000"/>
                        <a:lumOff val="60000"/>
                      </a:schemeClr>
                    </a:solidFill>
                  </a:tcPr>
                </a:tc>
                <a:tc>
                  <a:txBody>
                    <a:bodyPr/>
                    <a:lstStyle/>
                    <a:p>
                      <a:r>
                        <a:rPr lang="fr-FR" sz="1400" b="1" noProof="0" dirty="0">
                          <a:solidFill>
                            <a:schemeClr val="tx1"/>
                          </a:solidFill>
                        </a:rPr>
                        <a:t>Menaces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Faiblesse institutionnelle du MS pour assurer</a:t>
                      </a:r>
                      <a:r>
                        <a:rPr lang="fr-FR" sz="1400" b="0" baseline="0" noProof="0" dirty="0">
                          <a:solidFill>
                            <a:schemeClr val="tx1"/>
                          </a:solidFill>
                        </a:rPr>
                        <a:t> une bonne coordination de ses démembrements </a:t>
                      </a:r>
                      <a:endParaRPr lang="fr-FR" sz="1400" b="0" noProof="0" dirty="0">
                        <a:solidFill>
                          <a:schemeClr val="tx1"/>
                        </a:solidFill>
                      </a:endParaRPr>
                    </a:p>
                    <a:p>
                      <a:endParaRPr lang="fr-FR" sz="1400" noProof="0"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356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a:t>
            </a:r>
            <a:r>
              <a:rPr lang="fr-CA" sz="2800" dirty="0" err="1"/>
              <a:t>capacitantes</a:t>
            </a:r>
            <a:br>
              <a:rPr lang="fr-CA" sz="2800" dirty="0"/>
            </a:br>
            <a:r>
              <a:rPr lang="fr-CA" sz="2800" dirty="0"/>
              <a:t>#2 - Régulation</a:t>
            </a:r>
          </a:p>
        </p:txBody>
      </p:sp>
      <p:graphicFrame>
        <p:nvGraphicFramePr>
          <p:cNvPr id="4" name="Table 3"/>
          <p:cNvGraphicFramePr>
            <a:graphicFrameLocks noGrp="1"/>
          </p:cNvGraphicFramePr>
          <p:nvPr>
            <p:extLst>
              <p:ext uri="{D42A27DB-BD31-4B8C-83A1-F6EECF244321}">
                <p14:modId xmlns:p14="http://schemas.microsoft.com/office/powerpoint/2010/main" val="3811377006"/>
              </p:ext>
            </p:extLst>
          </p:nvPr>
        </p:nvGraphicFramePr>
        <p:xfrm>
          <a:off x="152400" y="1341121"/>
          <a:ext cx="8839200" cy="6820869"/>
        </p:xfrm>
        <a:graphic>
          <a:graphicData uri="http://schemas.openxmlformats.org/drawingml/2006/table">
            <a:tbl>
              <a:tblPr firstRow="1" bandRow="1">
                <a:tableStyleId>{5C22544A-7EE6-4342-B048-85BDC9FD1C3A}</a:tableStyleId>
              </a:tblPr>
              <a:tblGrid>
                <a:gridCol w="3639670">
                  <a:extLst>
                    <a:ext uri="{9D8B030D-6E8A-4147-A177-3AD203B41FA5}">
                      <a16:colId xmlns:a16="http://schemas.microsoft.com/office/drawing/2014/main" val="20000"/>
                    </a:ext>
                  </a:extLst>
                </a:gridCol>
                <a:gridCol w="5199530">
                  <a:extLst>
                    <a:ext uri="{9D8B030D-6E8A-4147-A177-3AD203B41FA5}">
                      <a16:colId xmlns:a16="http://schemas.microsoft.com/office/drawing/2014/main" val="20001"/>
                    </a:ext>
                  </a:extLst>
                </a:gridCol>
              </a:tblGrid>
              <a:tr h="3212131">
                <a:tc>
                  <a:txBody>
                    <a:bodyPr/>
                    <a:lstStyle/>
                    <a:p>
                      <a:r>
                        <a:rPr lang="fr-FR" sz="1400" noProof="0" dirty="0">
                          <a:solidFill>
                            <a:schemeClr val="tx1"/>
                          </a:solidFill>
                        </a:rPr>
                        <a:t>Symptômes</a:t>
                      </a:r>
                      <a:r>
                        <a:rPr lang="fr-FR" sz="1400" baseline="0" noProof="0" dirty="0">
                          <a:solidFill>
                            <a:schemeClr val="tx1"/>
                          </a:solidFill>
                        </a:rPr>
                        <a:t> </a:t>
                      </a:r>
                    </a:p>
                    <a:p>
                      <a:endParaRPr lang="fr-FR" sz="1400" baseline="0" noProof="0" dirty="0">
                        <a:solidFill>
                          <a:schemeClr val="tx1"/>
                        </a:solidFill>
                      </a:endParaRPr>
                    </a:p>
                    <a:p>
                      <a:pPr marL="342900" indent="-342900">
                        <a:buFont typeface="+mj-lt"/>
                        <a:buAutoNum type="arabicPeriod"/>
                      </a:pPr>
                      <a:r>
                        <a:rPr lang="fr-FR" sz="1400" b="0" noProof="0" dirty="0">
                          <a:solidFill>
                            <a:schemeClr val="tx1"/>
                          </a:solidFill>
                        </a:rPr>
                        <a:t>Insuffisance de formation</a:t>
                      </a:r>
                      <a:r>
                        <a:rPr lang="fr-FR" sz="1400" b="0" baseline="0" noProof="0" dirty="0">
                          <a:solidFill>
                            <a:schemeClr val="tx1"/>
                          </a:solidFill>
                        </a:rPr>
                        <a:t> du personnel </a:t>
                      </a:r>
                      <a:r>
                        <a:rPr lang="fr-FR" sz="1400" b="0" noProof="0" dirty="0">
                          <a:solidFill>
                            <a:schemeClr val="tx1"/>
                          </a:solidFill>
                        </a:rPr>
                        <a:t> dans le</a:t>
                      </a:r>
                      <a:r>
                        <a:rPr lang="fr-FR" sz="1400" b="0" baseline="0" noProof="0" dirty="0">
                          <a:solidFill>
                            <a:schemeClr val="tx1"/>
                          </a:solidFill>
                        </a:rPr>
                        <a:t> domaine de la régulation.</a:t>
                      </a:r>
                    </a:p>
                    <a:p>
                      <a:pPr marL="342900" indent="-342900">
                        <a:buFont typeface="+mj-lt"/>
                        <a:buAutoNum type="arabicPeriod"/>
                      </a:pPr>
                      <a:r>
                        <a:rPr lang="fr-FR" sz="1400" b="0" baseline="0" noProof="0" dirty="0">
                          <a:solidFill>
                            <a:schemeClr val="tx1"/>
                          </a:solidFill>
                        </a:rPr>
                        <a:t>Absence d’un corps d inspection pharmaceutique a la DNPM.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 loi pharmaceutique ne prends pas en compte certains</a:t>
                      </a:r>
                      <a:r>
                        <a:rPr lang="fr-FR" sz="1400" b="0" baseline="0" noProof="0" dirty="0">
                          <a:solidFill>
                            <a:schemeClr val="tx1"/>
                          </a:solidFill>
                        </a:rPr>
                        <a:t> domaines les essais cliniques, le contrôle de qualité, la pharmacovigilance et autres….; elle manque de textes d’applications.</a:t>
                      </a:r>
                      <a:endParaRPr lang="fr-FR" sz="1400" b="0" noProof="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L’application de la régulation pharmaceutique n’est pas suffisante ; les pharmacies illégales et le marché parallèle avec des produits contrefaits et sous-standards sont omniprésents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 loi pharmaceutique n est pas appliquée</a:t>
                      </a:r>
                      <a:r>
                        <a:rPr lang="fr-FR" sz="1400" b="0" baseline="0" noProof="0" dirty="0">
                          <a:solidFill>
                            <a:schemeClr val="tx1"/>
                          </a:solidFill>
                        </a:rPr>
                        <a:t> au niveau d</a:t>
                      </a:r>
                      <a:r>
                        <a:rPr lang="fr-FR" sz="1400" b="0" noProof="0" dirty="0">
                          <a:solidFill>
                            <a:schemeClr val="tx1"/>
                          </a:solidFill>
                        </a:rPr>
                        <a:t>es frontières et de la douane.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DST et autres outils d’aide à la prescription ne sont pas tous régulièrement mis-à-jour.</a:t>
                      </a:r>
                      <a:endParaRPr lang="fr-FR" sz="1400" b="1" baseline="0" noProof="0" dirty="0">
                        <a:solidFill>
                          <a:schemeClr val="tx1"/>
                        </a:solidFill>
                      </a:endParaRPr>
                    </a:p>
                  </a:txBody>
                  <a:tcPr>
                    <a:solidFill>
                      <a:schemeClr val="accent3">
                        <a:lumMod val="40000"/>
                        <a:lumOff val="60000"/>
                      </a:schemeClr>
                    </a:solidFill>
                  </a:tcPr>
                </a:tc>
                <a:tc>
                  <a:txBody>
                    <a:bodyPr/>
                    <a:lstStyle/>
                    <a:p>
                      <a:r>
                        <a:rPr lang="fr-FR" sz="1400" noProof="0" dirty="0">
                          <a:solidFill>
                            <a:schemeClr val="tx1"/>
                          </a:solidFill>
                        </a:rPr>
                        <a:t>Causes fondamentales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Absence</a:t>
                      </a:r>
                      <a:r>
                        <a:rPr lang="fr-FR" sz="1400" b="0" baseline="0" noProof="0" dirty="0">
                          <a:solidFill>
                            <a:schemeClr val="tx1"/>
                          </a:solidFill>
                        </a:rPr>
                        <a:t> de plan de carrière, de définition de cadre de compétences pour chaque poste, de formation continue, plan de suivi de la performance des cadres.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a:t>
                      </a:r>
                      <a:r>
                        <a:rPr lang="fr-FR" sz="1400" b="0" baseline="0" noProof="0" dirty="0">
                          <a:solidFill>
                            <a:schemeClr val="tx1"/>
                          </a:solidFill>
                        </a:rPr>
                        <a:t> corps des inspecteurs n est pas prévue dans le cadre organique de la DNPM.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Loi</a:t>
                      </a:r>
                      <a:r>
                        <a:rPr lang="fr-FR" sz="1400" b="0" baseline="0" noProof="0" dirty="0">
                          <a:solidFill>
                            <a:schemeClr val="tx1"/>
                          </a:solidFill>
                        </a:rPr>
                        <a:t> pharmaceutique obsolètes et non mise a jours.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noProof="0" dirty="0">
                          <a:solidFill>
                            <a:schemeClr val="tx1"/>
                          </a:solidFill>
                        </a:rPr>
                        <a:t>L</a:t>
                      </a:r>
                      <a:r>
                        <a:rPr lang="fr-FR" sz="1400" b="0" noProof="0" dirty="0">
                          <a:solidFill>
                            <a:schemeClr val="tx1"/>
                          </a:solidFill>
                        </a:rPr>
                        <a:t>a DNPM n’a pas les moyens techniques, humains et financiers suffisant</a:t>
                      </a:r>
                      <a:r>
                        <a:rPr lang="fr-FR" sz="1400" b="0" baseline="0" noProof="0" dirty="0">
                          <a:solidFill>
                            <a:schemeClr val="tx1"/>
                          </a:solidFill>
                        </a:rPr>
                        <a:t> et les autres parties prenantes ne collaborent pas (Douane, Police, Justice…)</a:t>
                      </a:r>
                      <a:endParaRPr lang="fr-FR" sz="1400" b="0" noProof="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noProof="0" dirty="0">
                          <a:solidFill>
                            <a:schemeClr val="tx1"/>
                          </a:solidFill>
                        </a:rPr>
                        <a:t>L</a:t>
                      </a:r>
                      <a:r>
                        <a:rPr lang="fr-FR" sz="1400" b="0" noProof="0" dirty="0">
                          <a:solidFill>
                            <a:schemeClr val="tx1"/>
                          </a:solidFill>
                        </a:rPr>
                        <a:t>a direction de la douane et de la sécurité aux frontières n’est pas suffisamment intégrées à la stratégie de régulation et n’a pas les capacités techniques et humaines pour appliquer la loi, spécifiquement pour les produits de santé.</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noProof="0" dirty="0">
                          <a:solidFill>
                            <a:schemeClr val="tx1"/>
                          </a:solidFill>
                        </a:rPr>
                        <a:t>L</a:t>
                      </a:r>
                      <a:r>
                        <a:rPr lang="fr-FR" sz="1400" b="0" noProof="0" dirty="0">
                          <a:solidFill>
                            <a:schemeClr val="tx1"/>
                          </a:solidFill>
                        </a:rPr>
                        <a:t>a mise à-jour régulière des DST et autres outils ne bénéficient pas toujours de financements requis.</a:t>
                      </a:r>
                      <a:endParaRPr lang="fr-FR" sz="1400" noProof="0"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0"/>
                  </a:ext>
                </a:extLst>
              </a:tr>
              <a:tr h="22488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noProof="0" dirty="0">
                          <a:solidFill>
                            <a:schemeClr val="tx1"/>
                          </a:solidFill>
                        </a:rPr>
                        <a:t>Solutions correctives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Évaluer les fonctions </a:t>
                      </a:r>
                      <a:r>
                        <a:rPr lang="fr-FR" sz="1400" b="0" noProof="0" dirty="0" err="1">
                          <a:solidFill>
                            <a:schemeClr val="tx1"/>
                          </a:solidFill>
                        </a:rPr>
                        <a:t>régulatoires</a:t>
                      </a:r>
                      <a:r>
                        <a:rPr lang="fr-FR" sz="1400" b="0" noProof="0" dirty="0">
                          <a:solidFill>
                            <a:schemeClr val="tx1"/>
                          </a:solidFill>
                        </a:rPr>
                        <a:t> de la DNPM</a:t>
                      </a:r>
                      <a:r>
                        <a:rPr lang="fr-FR" sz="1400" b="0" baseline="0" noProof="0" dirty="0">
                          <a:solidFill>
                            <a:schemeClr val="tx1"/>
                          </a:solidFill>
                        </a:rPr>
                        <a:t> et mettre en </a:t>
                      </a:r>
                      <a:r>
                        <a:rPr lang="fr-FR" sz="1400" b="0" baseline="0" noProof="0" dirty="0" err="1">
                          <a:solidFill>
                            <a:schemeClr val="tx1"/>
                          </a:solidFill>
                        </a:rPr>
                        <a:t>oeuvre</a:t>
                      </a:r>
                      <a:r>
                        <a:rPr lang="fr-FR" sz="1400" b="0" noProof="0" dirty="0">
                          <a:solidFill>
                            <a:schemeClr val="tx1"/>
                          </a:solidFill>
                        </a:rPr>
                        <a:t> les recommandations notamment </a:t>
                      </a:r>
                      <a:r>
                        <a:rPr lang="fr-FR" sz="1400" b="0" noProof="0" dirty="0" err="1">
                          <a:solidFill>
                            <a:schemeClr val="tx1"/>
                          </a:solidFill>
                        </a:rPr>
                        <a:t>elaborer</a:t>
                      </a:r>
                      <a:r>
                        <a:rPr lang="fr-FR" sz="1400" b="0" noProof="0" dirty="0">
                          <a:solidFill>
                            <a:schemeClr val="tx1"/>
                          </a:solidFill>
                        </a:rPr>
                        <a:t> un plan de renforcement de capacité pour le personnel</a:t>
                      </a:r>
                      <a:r>
                        <a:rPr lang="fr-FR" sz="1400" b="0" baseline="0" noProof="0" dirty="0">
                          <a:solidFill>
                            <a:schemeClr val="tx1"/>
                          </a:solidFill>
                        </a:rPr>
                        <a:t> de la DNPM.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Faire le</a:t>
                      </a:r>
                      <a:r>
                        <a:rPr lang="fr-FR" sz="1400" b="0" baseline="0" noProof="0" dirty="0">
                          <a:solidFill>
                            <a:schemeClr val="tx1"/>
                          </a:solidFill>
                        </a:rPr>
                        <a:t> plaidoyer pour l intégration du corps des inspecteurs pharmaceutiques dans l organigramme de la DNPM.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Élaborer, promulguer et disséminer la loi pharmaceutique et </a:t>
                      </a:r>
                      <a:r>
                        <a:rPr lang="fr-FR" sz="1400" b="0" baseline="0" noProof="0" dirty="0">
                          <a:solidFill>
                            <a:schemeClr val="tx1"/>
                          </a:solidFill>
                        </a:rPr>
                        <a:t> ces textes d applications.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fr-FR" sz="1400" b="0" noProof="0" dirty="0">
                          <a:solidFill>
                            <a:schemeClr val="tx1"/>
                          </a:solidFill>
                        </a:rPr>
                        <a:t>4 et 5 .Doter</a:t>
                      </a:r>
                      <a:r>
                        <a:rPr lang="fr-FR" sz="1400" b="0" baseline="0" noProof="0" dirty="0">
                          <a:solidFill>
                            <a:schemeClr val="tx1"/>
                          </a:solidFill>
                        </a:rPr>
                        <a:t> la DNPM de moyens techniques , humains et financiers suffisants;  et r</a:t>
                      </a:r>
                      <a:r>
                        <a:rPr lang="fr-FR" sz="1400" b="0" noProof="0" dirty="0">
                          <a:solidFill>
                            <a:schemeClr val="tx1"/>
                          </a:solidFill>
                        </a:rPr>
                        <a:t>evitaliser les sous-comité</a:t>
                      </a:r>
                      <a:r>
                        <a:rPr lang="fr-FR" sz="1400" b="0" baseline="0" noProof="0" dirty="0">
                          <a:solidFill>
                            <a:schemeClr val="tx1"/>
                          </a:solidFill>
                        </a:rPr>
                        <a:t> du médicaments.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fr-FR" sz="1400" b="0" baseline="0" noProof="0" dirty="0">
                          <a:solidFill>
                            <a:schemeClr val="tx1"/>
                          </a:solidFill>
                        </a:rPr>
                        <a:t>6. Mettre </a:t>
                      </a:r>
                      <a:r>
                        <a:rPr lang="fr-FR" sz="1400" b="0" noProof="0" dirty="0">
                          <a:solidFill>
                            <a:schemeClr val="tx1"/>
                          </a:solidFill>
                        </a:rPr>
                        <a:t>à-jour des DTS et autres outils d aide</a:t>
                      </a:r>
                      <a:r>
                        <a:rPr lang="fr-FR" sz="1400" b="0" baseline="0" noProof="0" dirty="0">
                          <a:solidFill>
                            <a:schemeClr val="tx1"/>
                          </a:solidFill>
                        </a:rPr>
                        <a:t> a la prescription suivant une périodicité bien </a:t>
                      </a:r>
                      <a:r>
                        <a:rPr lang="fr-FR" sz="1400" b="0" baseline="0" noProof="0" dirty="0" err="1">
                          <a:solidFill>
                            <a:schemeClr val="tx1"/>
                          </a:solidFill>
                        </a:rPr>
                        <a:t>definies</a:t>
                      </a:r>
                      <a:r>
                        <a:rPr lang="fr-FR" sz="1400" b="0" baseline="0" noProof="0" dirty="0">
                          <a:solidFill>
                            <a:schemeClr val="tx1"/>
                          </a:solidFill>
                        </a:rPr>
                        <a: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fr-FR" sz="1400" noProof="0" dirty="0">
                        <a:solidFill>
                          <a:schemeClr val="tx1"/>
                        </a:solidFill>
                      </a:endParaRPr>
                    </a:p>
                  </a:txBody>
                  <a:tcPr>
                    <a:solidFill>
                      <a:schemeClr val="accent3">
                        <a:lumMod val="40000"/>
                        <a:lumOff val="6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044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a:t>
            </a:r>
            <a:r>
              <a:rPr lang="fr-CA" sz="2800" dirty="0" err="1"/>
              <a:t>capacitantes</a:t>
            </a:r>
            <a:br>
              <a:rPr lang="fr-CA" sz="2800" dirty="0"/>
            </a:br>
            <a:r>
              <a:rPr lang="fr-CA" sz="2800" dirty="0"/>
              <a:t>#3 – Financement</a:t>
            </a:r>
          </a:p>
        </p:txBody>
      </p:sp>
      <p:graphicFrame>
        <p:nvGraphicFramePr>
          <p:cNvPr id="4" name="Table 3"/>
          <p:cNvGraphicFramePr>
            <a:graphicFrameLocks noGrp="1"/>
          </p:cNvGraphicFramePr>
          <p:nvPr>
            <p:extLst>
              <p:ext uri="{D42A27DB-BD31-4B8C-83A1-F6EECF244321}">
                <p14:modId xmlns:p14="http://schemas.microsoft.com/office/powerpoint/2010/main" val="1298624541"/>
              </p:ext>
            </p:extLst>
          </p:nvPr>
        </p:nvGraphicFramePr>
        <p:xfrm>
          <a:off x="685800" y="1397001"/>
          <a:ext cx="7772400" cy="578059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170368">
                <a:tc>
                  <a:txBody>
                    <a:bodyPr/>
                    <a:lstStyle/>
                    <a:p>
                      <a:r>
                        <a:rPr lang="fr-FR" sz="1400" noProof="0" dirty="0">
                          <a:solidFill>
                            <a:schemeClr val="tx1"/>
                          </a:solidFill>
                        </a:rPr>
                        <a:t>Forces</a:t>
                      </a:r>
                      <a:r>
                        <a:rPr lang="fr-FR" sz="1400" baseline="0" noProof="0" dirty="0">
                          <a:solidFill>
                            <a:schemeClr val="tx1"/>
                          </a:solidFill>
                        </a:rPr>
                        <a:t> </a:t>
                      </a:r>
                    </a:p>
                    <a:p>
                      <a:pPr marL="342900" indent="-342900">
                        <a:buFont typeface="+mj-lt"/>
                        <a:buAutoNum type="arabicPeriod"/>
                      </a:pPr>
                      <a:r>
                        <a:rPr lang="fr-FR" sz="1400" b="0" noProof="0" dirty="0">
                          <a:solidFill>
                            <a:schemeClr val="tx1"/>
                          </a:solidFill>
                        </a:rPr>
                        <a:t>L’existence d une</a:t>
                      </a:r>
                      <a:r>
                        <a:rPr lang="fr-FR" sz="1400" b="0" baseline="0" noProof="0" dirty="0">
                          <a:solidFill>
                            <a:schemeClr val="tx1"/>
                          </a:solidFill>
                        </a:rPr>
                        <a:t> ligne budgétaire </a:t>
                      </a:r>
                      <a:r>
                        <a:rPr lang="fr-FR" sz="1400" b="0" noProof="0" dirty="0">
                          <a:solidFill>
                            <a:schemeClr val="tx1"/>
                          </a:solidFill>
                        </a:rPr>
                        <a:t> dans le Budget National (BND)</a:t>
                      </a:r>
                      <a:r>
                        <a:rPr lang="fr-FR" sz="1400" b="0" baseline="0" noProof="0" dirty="0">
                          <a:solidFill>
                            <a:schemeClr val="tx1"/>
                          </a:solidFill>
                        </a:rPr>
                        <a:t> pour l acquisition </a:t>
                      </a:r>
                      <a:r>
                        <a:rPr lang="fr-FR" sz="1400" b="0" noProof="0" dirty="0">
                          <a:solidFill>
                            <a:schemeClr val="tx1"/>
                          </a:solidFill>
                        </a:rPr>
                        <a:t> des médicaments.</a:t>
                      </a:r>
                    </a:p>
                    <a:p>
                      <a:pPr marL="342900" indent="-342900">
                        <a:buFont typeface="+mj-lt"/>
                        <a:buAutoNum type="arabicPeriod"/>
                      </a:pPr>
                      <a:r>
                        <a:rPr lang="fr-FR" sz="1400" b="0" noProof="0" dirty="0">
                          <a:solidFill>
                            <a:schemeClr val="tx1"/>
                          </a:solidFill>
                        </a:rPr>
                        <a:t>Engagement</a:t>
                      </a:r>
                      <a:r>
                        <a:rPr lang="fr-FR" sz="1400" b="0" baseline="0" noProof="0" dirty="0">
                          <a:solidFill>
                            <a:schemeClr val="tx1"/>
                          </a:solidFill>
                        </a:rPr>
                        <a:t> des </a:t>
                      </a:r>
                      <a:r>
                        <a:rPr lang="fr-FR" sz="1400" b="0" noProof="0" dirty="0">
                          <a:solidFill>
                            <a:schemeClr val="tx1"/>
                          </a:solidFill>
                        </a:rPr>
                        <a:t>PTF pour renforcer la chaîne d’approvisionnement.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Existence</a:t>
                      </a:r>
                      <a:r>
                        <a:rPr lang="fr-FR" sz="1400" b="0" baseline="0" noProof="0" dirty="0">
                          <a:solidFill>
                            <a:schemeClr val="tx1"/>
                          </a:solidFill>
                        </a:rPr>
                        <a:t> d un système de recouvrement des couts.</a:t>
                      </a:r>
                      <a:endParaRPr lang="fr-FR" sz="1400" b="0" noProof="0" dirty="0">
                        <a:solidFill>
                          <a:schemeClr val="tx1"/>
                        </a:solidFill>
                      </a:endParaRPr>
                    </a:p>
                    <a:p>
                      <a:pPr marL="342900" indent="-342900">
                        <a:buFont typeface="+mj-lt"/>
                        <a:buAutoNum type="arabicPeriod"/>
                      </a:pPr>
                      <a:endParaRPr lang="fr-FR" sz="1400" b="0" noProof="0" dirty="0">
                        <a:solidFill>
                          <a:schemeClr val="tx1"/>
                        </a:solidFill>
                      </a:endParaRPr>
                    </a:p>
                  </a:txBody>
                  <a:tcPr>
                    <a:solidFill>
                      <a:schemeClr val="accent3">
                        <a:lumMod val="40000"/>
                        <a:lumOff val="60000"/>
                      </a:schemeClr>
                    </a:solidFill>
                  </a:tcPr>
                </a:tc>
                <a:tc>
                  <a:txBody>
                    <a:bodyPr/>
                    <a:lstStyle/>
                    <a:p>
                      <a:r>
                        <a:rPr lang="fr-FR" sz="1400" noProof="0" dirty="0">
                          <a:solidFill>
                            <a:schemeClr val="tx1"/>
                          </a:solidFill>
                        </a:rPr>
                        <a:t>Faiblesses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Insuffisance</a:t>
                      </a:r>
                      <a:r>
                        <a:rPr lang="fr-FR" sz="1400" b="0" baseline="0" noProof="0" dirty="0">
                          <a:solidFill>
                            <a:schemeClr val="tx1"/>
                          </a:solidFill>
                        </a:rPr>
                        <a:t> du montant alloué aux médicaments dans le BND.</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baseline="0" noProof="0" dirty="0">
                          <a:solidFill>
                            <a:schemeClr val="tx1"/>
                          </a:solidFill>
                        </a:rPr>
                        <a:t>Insuffisance de </a:t>
                      </a:r>
                      <a:r>
                        <a:rPr lang="fr-FR" sz="1400" b="0" noProof="0" dirty="0">
                          <a:solidFill>
                            <a:schemeClr val="tx1"/>
                          </a:solidFill>
                        </a:rPr>
                        <a:t>coordination dans le financement apporté par les PTF ; existence de nombreuses duplications menant à des gaspillages et certaines verticalisations.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 financement des capacités (infrastructures C, R et périphériques, équipements, formation, etc.) est insuffisant d’une manière générale et plus particulièrement au niveau périphérique.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L’accessibilité financière des patients aux produits à recouvrement reste globalement faible (USD 1,4 / jour).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activités d’achat, entreposage, et transport/ distribution de la PCG C &amp; R ne sont pas forcément rémunéré à la hauteur de leurs coûts.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 PCG/achat n’a pas de FDR suffisant pour acheter les ME à recouvrement.</a:t>
                      </a:r>
                    </a:p>
                  </a:txBody>
                  <a:tcPr>
                    <a:solidFill>
                      <a:schemeClr val="accent3">
                        <a:lumMod val="40000"/>
                        <a:lumOff val="60000"/>
                      </a:schemeClr>
                    </a:solidFill>
                  </a:tcPr>
                </a:tc>
                <a:extLst>
                  <a:ext uri="{0D108BD9-81ED-4DB2-BD59-A6C34878D82A}">
                    <a16:rowId xmlns:a16="http://schemas.microsoft.com/office/drawing/2014/main" val="10000"/>
                  </a:ext>
                </a:extLst>
              </a:tr>
              <a:tr h="2062031">
                <a:tc>
                  <a:txBody>
                    <a:bodyPr/>
                    <a:lstStyle/>
                    <a:p>
                      <a:r>
                        <a:rPr lang="fr-FR" sz="1400" b="1" noProof="0" dirty="0">
                          <a:solidFill>
                            <a:schemeClr val="tx1"/>
                          </a:solidFill>
                        </a:rPr>
                        <a:t>Opportunités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Engagement</a:t>
                      </a:r>
                      <a:r>
                        <a:rPr lang="fr-FR" sz="1400" b="0" baseline="0" noProof="0" dirty="0">
                          <a:solidFill>
                            <a:schemeClr val="tx1"/>
                          </a:solidFill>
                        </a:rPr>
                        <a:t> des bailleurs pour financer le renforcement de </a:t>
                      </a:r>
                      <a:r>
                        <a:rPr lang="fr-FR" sz="1400" b="0" noProof="0" dirty="0">
                          <a:solidFill>
                            <a:schemeClr val="tx1"/>
                          </a:solidFill>
                        </a:rPr>
                        <a:t>la chaîne d’approvisionnement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FR" sz="1400" noProof="0" dirty="0">
                        <a:solidFill>
                          <a:schemeClr val="tx1"/>
                        </a:solidFill>
                      </a:endParaRPr>
                    </a:p>
                  </a:txBody>
                  <a:tcPr>
                    <a:solidFill>
                      <a:schemeClr val="accent3">
                        <a:lumMod val="40000"/>
                        <a:lumOff val="60000"/>
                      </a:schemeClr>
                    </a:solidFill>
                  </a:tcPr>
                </a:tc>
                <a:tc>
                  <a:txBody>
                    <a:bodyPr/>
                    <a:lstStyle/>
                    <a:p>
                      <a:r>
                        <a:rPr lang="fr-FR" sz="1400" b="1" noProof="0" dirty="0">
                          <a:solidFill>
                            <a:schemeClr val="tx1"/>
                          </a:solidFill>
                        </a:rPr>
                        <a:t>Menaces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a:t>
                      </a:r>
                      <a:r>
                        <a:rPr lang="fr-FR" sz="1400" b="0" baseline="0" noProof="0" dirty="0">
                          <a:solidFill>
                            <a:schemeClr val="tx1"/>
                          </a:solidFill>
                        </a:rPr>
                        <a:t> situation économique du pays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 faible</a:t>
                      </a:r>
                      <a:r>
                        <a:rPr lang="fr-FR" sz="1400" b="0" baseline="0" noProof="0" dirty="0">
                          <a:solidFill>
                            <a:schemeClr val="tx1"/>
                          </a:solidFill>
                        </a:rPr>
                        <a:t> </a:t>
                      </a:r>
                      <a:r>
                        <a:rPr lang="fr-FR" sz="1400" b="0" noProof="0" dirty="0">
                          <a:solidFill>
                            <a:schemeClr val="tx1"/>
                          </a:solidFill>
                        </a:rPr>
                        <a:t> motivation financière du personnel</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Dépendances aux bailleurs.</a:t>
                      </a:r>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8889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a:t>
            </a:r>
            <a:r>
              <a:rPr lang="fr-CA" sz="2800" dirty="0" err="1"/>
              <a:t>capacitantes</a:t>
            </a:r>
            <a:br>
              <a:rPr lang="fr-CA" sz="2800" dirty="0"/>
            </a:br>
            <a:r>
              <a:rPr lang="fr-CA" sz="2800" dirty="0"/>
              <a:t>#3 - Financement</a:t>
            </a:r>
          </a:p>
        </p:txBody>
      </p:sp>
      <p:graphicFrame>
        <p:nvGraphicFramePr>
          <p:cNvPr id="4" name="Table 3"/>
          <p:cNvGraphicFramePr>
            <a:graphicFrameLocks noGrp="1"/>
          </p:cNvGraphicFramePr>
          <p:nvPr>
            <p:extLst>
              <p:ext uri="{D42A27DB-BD31-4B8C-83A1-F6EECF244321}">
                <p14:modId xmlns:p14="http://schemas.microsoft.com/office/powerpoint/2010/main" val="2298195050"/>
              </p:ext>
            </p:extLst>
          </p:nvPr>
        </p:nvGraphicFramePr>
        <p:xfrm>
          <a:off x="685800" y="1397000"/>
          <a:ext cx="7772400" cy="5834521"/>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2994519">
                <a:tc>
                  <a:txBody>
                    <a:bodyPr/>
                    <a:lstStyle/>
                    <a:p>
                      <a:r>
                        <a:rPr lang="fr-FR" sz="1200" noProof="0" dirty="0">
                          <a:solidFill>
                            <a:schemeClr val="tx1"/>
                          </a:solidFill>
                        </a:rPr>
                        <a:t>Symptômes</a:t>
                      </a:r>
                      <a:r>
                        <a:rPr lang="fr-FR" sz="1200" baseline="0" noProof="0" dirty="0">
                          <a:solidFill>
                            <a:schemeClr val="tx1"/>
                          </a:solidFill>
                        </a:rPr>
                        <a: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noProof="0" dirty="0">
                          <a:solidFill>
                            <a:schemeClr val="tx1"/>
                          </a:solidFill>
                        </a:rPr>
                        <a:t>Insuffisance</a:t>
                      </a:r>
                      <a:r>
                        <a:rPr lang="fr-FR" sz="1200" b="0" baseline="0" noProof="0" dirty="0">
                          <a:solidFill>
                            <a:schemeClr val="tx1"/>
                          </a:solidFill>
                        </a:rPr>
                        <a:t> du montant alloué aux médicaments dans le BND.</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baseline="0" noProof="0" dirty="0">
                          <a:solidFill>
                            <a:schemeClr val="tx1"/>
                          </a:solidFill>
                        </a:rPr>
                        <a:t>Insuffisance de </a:t>
                      </a:r>
                      <a:r>
                        <a:rPr lang="fr-FR" sz="1200" b="0" noProof="0" dirty="0">
                          <a:solidFill>
                            <a:schemeClr val="tx1"/>
                          </a:solidFill>
                        </a:rPr>
                        <a:t>coordination dans le financement apporté par les PTF ; existence de nombreuses duplications menant à des gaspillages et certaines verticalisations.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noProof="0" dirty="0">
                          <a:solidFill>
                            <a:schemeClr val="tx1"/>
                          </a:solidFill>
                        </a:rPr>
                        <a:t>Le financement des capacités (infrastructures C, R et périphériques, équipements, formation, etc.) est insuffisant d’une manière générale et plus particulièrement au niveau périphérique.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noProof="0" dirty="0">
                          <a:solidFill>
                            <a:srgbClr val="FF0000"/>
                          </a:solidFill>
                        </a:rPr>
                        <a:t>L’accessibilité financière des patients aux produits à recouvrement reste globalement faible (USD 1,4 / jour).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noProof="0" dirty="0">
                          <a:solidFill>
                            <a:schemeClr val="tx1"/>
                          </a:solidFill>
                        </a:rPr>
                        <a:t>Les activités d’achat, entreposage, et transport/ distribution de la PCG C &amp; R ne sont pas forcément rémunéré à la hauteur de leurs coûts.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noProof="0" dirty="0">
                          <a:solidFill>
                            <a:schemeClr val="tx1"/>
                          </a:solidFill>
                        </a:rPr>
                        <a:t>La PCG/achat n’a pas de FDR suffisant pour acheter les ME à recouvrement.</a:t>
                      </a:r>
                    </a:p>
                    <a:p>
                      <a:endParaRPr lang="fr-FR" sz="1200" baseline="0" noProof="0" dirty="0">
                        <a:solidFill>
                          <a:schemeClr val="tx1"/>
                        </a:solidFill>
                      </a:endParaRPr>
                    </a:p>
                  </a:txBody>
                  <a:tcPr>
                    <a:solidFill>
                      <a:schemeClr val="accent3">
                        <a:lumMod val="40000"/>
                        <a:lumOff val="60000"/>
                      </a:schemeClr>
                    </a:solidFill>
                  </a:tcPr>
                </a:tc>
                <a:tc>
                  <a:txBody>
                    <a:bodyPr/>
                    <a:lstStyle/>
                    <a:p>
                      <a:r>
                        <a:rPr lang="fr-FR" sz="1200" noProof="0" dirty="0">
                          <a:solidFill>
                            <a:schemeClr val="tx1"/>
                          </a:solidFill>
                        </a:rPr>
                        <a:t>Causes fondamentales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noProof="0" dirty="0">
                          <a:solidFill>
                            <a:schemeClr val="tx1"/>
                          </a:solidFill>
                        </a:rPr>
                        <a:t>La part du budget de sante est insuffisant.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noProof="0" dirty="0">
                          <a:solidFill>
                            <a:schemeClr val="tx1"/>
                          </a:solidFill>
                        </a:rPr>
                        <a:t>Manque de leadership du MS dans la coordination</a:t>
                      </a:r>
                      <a:r>
                        <a:rPr lang="fr-FR" sz="1200" b="0" baseline="0" noProof="0" dirty="0">
                          <a:solidFill>
                            <a:schemeClr val="tx1"/>
                          </a:solidFill>
                        </a:rPr>
                        <a:t> des </a:t>
                      </a:r>
                      <a:r>
                        <a:rPr lang="fr-FR" sz="1200" b="0" noProof="0" dirty="0">
                          <a:solidFill>
                            <a:schemeClr val="tx1"/>
                          </a:solidFill>
                        </a:rPr>
                        <a:t> financements actuels et à venir.</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noProof="0" dirty="0">
                          <a:solidFill>
                            <a:schemeClr val="tx1"/>
                          </a:solidFill>
                        </a:rPr>
                        <a:t>Manque de plan stratégique</a:t>
                      </a:r>
                      <a:r>
                        <a:rPr lang="fr-FR" sz="1200" b="0" baseline="0" noProof="0" dirty="0">
                          <a:solidFill>
                            <a:schemeClr val="tx1"/>
                          </a:solidFill>
                        </a:rPr>
                        <a:t> de la chaine d approvisionnement.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baseline="0" noProof="0" dirty="0">
                          <a:solidFill>
                            <a:schemeClr val="tx1"/>
                          </a:solidFill>
                        </a:rPr>
                        <a:t>La volonté politique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fr-FR" sz="1200" b="0" baseline="0" noProof="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fr-FR" sz="1200" b="0" baseline="0" noProof="0" dirty="0">
                          <a:solidFill>
                            <a:schemeClr val="tx1"/>
                          </a:solidFill>
                        </a:rPr>
                        <a:t>6.  Manque de budget et de FDR de la PCG pour les ME.</a:t>
                      </a:r>
                      <a:endParaRPr lang="fr-FR"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fr-FR" sz="1200" b="0" kern="1200" dirty="0">
                        <a:solidFill>
                          <a:schemeClr val="tx1"/>
                        </a:solidFill>
                        <a:latin typeface="+mn-lt"/>
                        <a:ea typeface="+mn-ea"/>
                        <a:cs typeface="+mn-cs"/>
                      </a:endParaRPr>
                    </a:p>
                  </a:txBody>
                  <a:tcPr>
                    <a:solidFill>
                      <a:schemeClr val="accent3">
                        <a:lumMod val="40000"/>
                        <a:lumOff val="60000"/>
                      </a:schemeClr>
                    </a:solidFill>
                  </a:tcPr>
                </a:tc>
                <a:extLst>
                  <a:ext uri="{0D108BD9-81ED-4DB2-BD59-A6C34878D82A}">
                    <a16:rowId xmlns:a16="http://schemas.microsoft.com/office/drawing/2014/main" val="10000"/>
                  </a:ext>
                </a:extLst>
              </a:tr>
              <a:tr h="208548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a:solidFill>
                            <a:schemeClr val="tx1"/>
                          </a:solidFill>
                        </a:rPr>
                        <a:t>Solutions correctives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noProof="0" dirty="0">
                          <a:solidFill>
                            <a:schemeClr val="tx1"/>
                          </a:solidFill>
                        </a:rPr>
                        <a:t>Plaidoyer pour l augmentation de la part du budget nationale pour l’achat du médicament</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fr-FR" sz="1200" b="0" noProof="0" dirty="0">
                          <a:solidFill>
                            <a:schemeClr val="tx1"/>
                          </a:solidFill>
                        </a:rPr>
                        <a:t>2. &amp; 3.  Renforcer l’UGL dans son rôle de: a) suivre l’implémentation des activités du plan stratégique de la chaîne d’</a:t>
                      </a:r>
                      <a:r>
                        <a:rPr lang="fr-FR" sz="1200" b="0" noProof="0" dirty="0" err="1">
                          <a:solidFill>
                            <a:schemeClr val="tx1"/>
                          </a:solidFill>
                        </a:rPr>
                        <a:t>appro</a:t>
                      </a:r>
                      <a:r>
                        <a:rPr lang="fr-FR" sz="1200" b="0" noProof="0" dirty="0">
                          <a:solidFill>
                            <a:schemeClr val="tx1"/>
                          </a:solidFill>
                        </a:rPr>
                        <a:t>, b) d’en coordonner les activités et le financement, c) d’en assurer l’évaluation mi parcours et la mise-à-jour en cas de corrections.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200" b="0" baseline="0" noProof="0" dirty="0">
                          <a:solidFill>
                            <a:schemeClr val="tx1"/>
                          </a:solidFill>
                        </a:rPr>
                        <a:t>4. Solutionner le passif historique de la PCG ; doter la PCG/achat en FDR et suivi d’Indicateurs Financiers FDR pour pérennité.</a:t>
                      </a:r>
                      <a:endParaRPr lang="fr-FR" sz="1200" noProof="0" dirty="0">
                        <a:solidFill>
                          <a:schemeClr val="tx1"/>
                        </a:solidFill>
                      </a:endParaRPr>
                    </a:p>
                  </a:txBody>
                  <a:tcPr>
                    <a:solidFill>
                      <a:schemeClr val="accent3">
                        <a:lumMod val="40000"/>
                        <a:lumOff val="6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9712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a:t>
            </a:r>
            <a:r>
              <a:rPr lang="fr-CA" sz="2800" dirty="0" err="1"/>
              <a:t>capacitantes</a:t>
            </a:r>
            <a:br>
              <a:rPr lang="fr-CA" sz="2800" dirty="0"/>
            </a:br>
            <a:r>
              <a:rPr lang="fr-CA" sz="2800" dirty="0"/>
              <a:t>#4 </a:t>
            </a:r>
            <a:r>
              <a:rPr lang="fr-CA" sz="2800"/>
              <a:t>– Ressources </a:t>
            </a:r>
            <a:r>
              <a:rPr lang="fr-CA" sz="2800" dirty="0"/>
              <a:t>humaines</a:t>
            </a:r>
          </a:p>
        </p:txBody>
      </p:sp>
      <p:graphicFrame>
        <p:nvGraphicFramePr>
          <p:cNvPr id="4" name="Table 3"/>
          <p:cNvGraphicFramePr>
            <a:graphicFrameLocks noGrp="1"/>
          </p:cNvGraphicFramePr>
          <p:nvPr>
            <p:extLst>
              <p:ext uri="{D42A27DB-BD31-4B8C-83A1-F6EECF244321}">
                <p14:modId xmlns:p14="http://schemas.microsoft.com/office/powerpoint/2010/main" val="133035088"/>
              </p:ext>
            </p:extLst>
          </p:nvPr>
        </p:nvGraphicFramePr>
        <p:xfrm>
          <a:off x="685800" y="1397000"/>
          <a:ext cx="7772400" cy="43180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2501900">
                <a:tc>
                  <a:txBody>
                    <a:bodyPr/>
                    <a:lstStyle/>
                    <a:p>
                      <a:r>
                        <a:rPr lang="fr-FR" sz="1400" noProof="0" dirty="0">
                          <a:solidFill>
                            <a:schemeClr val="tx1"/>
                          </a:solidFill>
                        </a:rPr>
                        <a:t>Forces</a:t>
                      </a:r>
                      <a:r>
                        <a:rPr lang="fr-FR" sz="1400" baseline="0" noProof="0" dirty="0">
                          <a:solidFill>
                            <a:schemeClr val="tx1"/>
                          </a:solidFill>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Niveau FOSA </a:t>
                      </a:r>
                      <a:r>
                        <a:rPr lang="fr-FR" sz="1400" b="0" noProof="0" dirty="0">
                          <a:solidFill>
                            <a:schemeClr val="tx1"/>
                          </a:solidFill>
                        </a:rPr>
                        <a:t>: la majorité des hôpitaux ont du</a:t>
                      </a:r>
                      <a:r>
                        <a:rPr lang="fr-FR" sz="1400" b="0" baseline="0" noProof="0" dirty="0">
                          <a:solidFill>
                            <a:schemeClr val="tx1"/>
                          </a:solidFill>
                        </a:rPr>
                        <a:t> personnel formés </a:t>
                      </a:r>
                      <a:r>
                        <a:rPr lang="fr-FR" sz="1400" b="0" noProof="0" dirty="0">
                          <a:solidFill>
                            <a:schemeClr val="tx1"/>
                          </a:solidFill>
                        </a:rPr>
                        <a:t>assignés aux activités de la</a:t>
                      </a:r>
                      <a:r>
                        <a:rPr lang="fr-FR" sz="1400" b="0" baseline="0" noProof="0" dirty="0">
                          <a:solidFill>
                            <a:schemeClr val="tx1"/>
                          </a:solidFill>
                        </a:rPr>
                        <a:t> gestion de stock.</a:t>
                      </a:r>
                      <a:r>
                        <a:rPr lang="fr-FR" sz="1400" b="0" noProof="0" dirty="0">
                          <a:solidFill>
                            <a:schemeClr val="tx1"/>
                          </a:solidFill>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Niveau central, PCG C &amp; R </a:t>
                      </a:r>
                      <a:r>
                        <a:rPr lang="fr-FR" sz="1400" b="0" noProof="0" dirty="0">
                          <a:solidFill>
                            <a:schemeClr val="tx1"/>
                          </a:solidFill>
                        </a:rPr>
                        <a:t>: les PCG C &amp; R disponibilités des ressources humaines  qualifiés ; </a:t>
                      </a:r>
                    </a:p>
                  </a:txBody>
                  <a:tcPr>
                    <a:solidFill>
                      <a:schemeClr val="accent3">
                        <a:lumMod val="40000"/>
                        <a:lumOff val="60000"/>
                      </a:schemeClr>
                    </a:solidFill>
                  </a:tcPr>
                </a:tc>
                <a:tc>
                  <a:txBody>
                    <a:bodyPr/>
                    <a:lstStyle/>
                    <a:p>
                      <a:r>
                        <a:rPr lang="fr-FR" sz="1400" noProof="0" dirty="0">
                          <a:solidFill>
                            <a:schemeClr val="tx1"/>
                          </a:solidFill>
                        </a:rPr>
                        <a:t>Faiblesses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Niveau FOSA (hors hôpitaux)</a:t>
                      </a:r>
                      <a:r>
                        <a:rPr lang="fr-FR" sz="1400" b="0" noProof="0" dirty="0">
                          <a:solidFill>
                            <a:schemeClr val="tx1"/>
                          </a:solidFill>
                        </a:rPr>
                        <a:t>: la majorité des FOSA n’ont pas d’employés dédiés aux activités de gestion</a:t>
                      </a:r>
                      <a:r>
                        <a:rPr lang="fr-FR" sz="1400" b="0" baseline="0" noProof="0" dirty="0">
                          <a:solidFill>
                            <a:schemeClr val="tx1"/>
                          </a:solidFill>
                        </a:rPr>
                        <a:t> de stock (Le Chef de centre de sante est le également le chef de stock pharmacie) et ils ont </a:t>
                      </a:r>
                      <a:r>
                        <a:rPr lang="fr-FR" sz="1400" b="0" noProof="0" dirty="0">
                          <a:solidFill>
                            <a:schemeClr val="tx1"/>
                          </a:solidFill>
                        </a:rPr>
                        <a:t>rarement les compétences requises.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Niveau FOSA </a:t>
                      </a:r>
                      <a:r>
                        <a:rPr lang="fr-FR" sz="1400" b="0" noProof="0" dirty="0">
                          <a:solidFill>
                            <a:schemeClr val="tx1"/>
                          </a:solidFill>
                        </a:rPr>
                        <a:t>: les employés sont rarement supervisés par le responsable de la FOSA, ni inspectés par la DNPM, la DRS, et l’équipe cadre de la DPS.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Niveau C &amp; R </a:t>
                      </a:r>
                      <a:r>
                        <a:rPr lang="fr-FR" sz="1400" b="0" noProof="0" dirty="0">
                          <a:solidFill>
                            <a:schemeClr val="tx1"/>
                          </a:solidFill>
                        </a:rPr>
                        <a:t>: Insuffisance</a:t>
                      </a:r>
                      <a:r>
                        <a:rPr lang="fr-FR" sz="1400" b="0" baseline="0" noProof="0" dirty="0">
                          <a:solidFill>
                            <a:schemeClr val="tx1"/>
                          </a:solidFill>
                        </a:rPr>
                        <a:t> des ressources humaines qualifiées au niveau central et régional</a:t>
                      </a:r>
                      <a:r>
                        <a:rPr lang="fr-FR" sz="1400" b="0" noProof="0" dirty="0">
                          <a:solidFill>
                            <a:schemeClr val="tx1"/>
                          </a:solidFill>
                        </a:rPr>
                        <a:t>.</a:t>
                      </a:r>
                    </a:p>
                  </a:txBody>
                  <a:tcPr>
                    <a:solidFill>
                      <a:schemeClr val="accent3">
                        <a:lumMod val="40000"/>
                        <a:lumOff val="60000"/>
                      </a:schemeClr>
                    </a:solidFill>
                  </a:tcPr>
                </a:tc>
                <a:extLst>
                  <a:ext uri="{0D108BD9-81ED-4DB2-BD59-A6C34878D82A}">
                    <a16:rowId xmlns:a16="http://schemas.microsoft.com/office/drawing/2014/main" val="10000"/>
                  </a:ext>
                </a:extLst>
              </a:tr>
              <a:tr h="1666240">
                <a:tc>
                  <a:txBody>
                    <a:bodyPr/>
                    <a:lstStyle/>
                    <a:p>
                      <a:r>
                        <a:rPr lang="fr-FR" sz="1400" b="1" noProof="0" dirty="0">
                          <a:solidFill>
                            <a:schemeClr val="tx1"/>
                          </a:solidFill>
                        </a:rPr>
                        <a:t>Opportunités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Existence des facultés de pharmacie</a:t>
                      </a:r>
                      <a:r>
                        <a:rPr lang="fr-FR" sz="1400" b="0" baseline="0" noProof="0" dirty="0">
                          <a:solidFill>
                            <a:schemeClr val="tx1"/>
                          </a:solidFill>
                        </a:rPr>
                        <a:t> </a:t>
                      </a:r>
                      <a:endParaRPr lang="fr-FR" sz="1400" b="0" noProof="0" dirty="0">
                        <a:solidFill>
                          <a:schemeClr val="tx1"/>
                        </a:solidFill>
                      </a:endParaRPr>
                    </a:p>
                  </a:txBody>
                  <a:tcPr>
                    <a:solidFill>
                      <a:schemeClr val="accent3">
                        <a:lumMod val="40000"/>
                        <a:lumOff val="60000"/>
                      </a:schemeClr>
                    </a:solidFill>
                  </a:tcPr>
                </a:tc>
                <a:tc>
                  <a:txBody>
                    <a:bodyPr/>
                    <a:lstStyle/>
                    <a:p>
                      <a:r>
                        <a:rPr lang="fr-FR" sz="1400" b="1" noProof="0" dirty="0">
                          <a:solidFill>
                            <a:schemeClr val="tx1"/>
                          </a:solidFill>
                        </a:rPr>
                        <a:t>Menaces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noProof="0" dirty="0">
                          <a:solidFill>
                            <a:schemeClr val="tx1"/>
                          </a:solidFill>
                        </a:rPr>
                        <a:t>La mobilité accrue du personnel </a:t>
                      </a:r>
                      <a:endParaRPr lang="fr-FR" sz="1400" b="0" noProof="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fr-FR" sz="1400" noProof="0"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4752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a:t>
            </a:r>
            <a:r>
              <a:rPr lang="fr-CA" sz="2800" dirty="0" err="1"/>
              <a:t>capacitantes</a:t>
            </a:r>
            <a:br>
              <a:rPr lang="fr-CA" sz="2800" dirty="0"/>
            </a:br>
            <a:r>
              <a:rPr lang="fr-CA" sz="2800" dirty="0"/>
              <a:t>#4 </a:t>
            </a:r>
            <a:r>
              <a:rPr lang="fr-CA" sz="2800"/>
              <a:t>– Ressources </a:t>
            </a:r>
            <a:r>
              <a:rPr lang="fr-CA" sz="2800" dirty="0"/>
              <a:t>humaines</a:t>
            </a:r>
          </a:p>
        </p:txBody>
      </p:sp>
      <p:graphicFrame>
        <p:nvGraphicFramePr>
          <p:cNvPr id="4" name="Table 3"/>
          <p:cNvGraphicFramePr>
            <a:graphicFrameLocks noGrp="1"/>
          </p:cNvGraphicFramePr>
          <p:nvPr>
            <p:extLst>
              <p:ext uri="{D42A27DB-BD31-4B8C-83A1-F6EECF244321}">
                <p14:modId xmlns:p14="http://schemas.microsoft.com/office/powerpoint/2010/main" val="2260300798"/>
              </p:ext>
            </p:extLst>
          </p:nvPr>
        </p:nvGraphicFramePr>
        <p:xfrm>
          <a:off x="685800" y="1397001"/>
          <a:ext cx="7772400" cy="530352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2793999">
                <a:tc>
                  <a:txBody>
                    <a:bodyPr/>
                    <a:lstStyle/>
                    <a:p>
                      <a:r>
                        <a:rPr lang="fr-FR" sz="1400" noProof="0" dirty="0">
                          <a:solidFill>
                            <a:schemeClr val="tx1"/>
                          </a:solidFill>
                        </a:rPr>
                        <a:t>Symptômes</a:t>
                      </a:r>
                      <a:r>
                        <a:rPr lang="fr-FR" sz="1400" baseline="0" noProof="0" dirty="0">
                          <a:solidFill>
                            <a:schemeClr val="tx1"/>
                          </a:solidFill>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Niveau FOSA (hors hôpitaux)</a:t>
                      </a:r>
                      <a:r>
                        <a:rPr lang="fr-FR" sz="1400" b="0" noProof="0" dirty="0">
                          <a:solidFill>
                            <a:schemeClr val="tx1"/>
                          </a:solidFill>
                        </a:rPr>
                        <a:t>: la majorité des FOSA n’ont pas d’employés dédiés aux activités de gestion</a:t>
                      </a:r>
                      <a:r>
                        <a:rPr lang="fr-FR" sz="1400" b="0" baseline="0" noProof="0" dirty="0">
                          <a:solidFill>
                            <a:schemeClr val="tx1"/>
                          </a:solidFill>
                        </a:rPr>
                        <a:t> de stock (Le Chef de centre de sante est le également le chef de stock pharmacie) et ils ont </a:t>
                      </a:r>
                      <a:r>
                        <a:rPr lang="fr-FR" sz="1400" b="0" noProof="0" dirty="0">
                          <a:solidFill>
                            <a:schemeClr val="tx1"/>
                          </a:solidFill>
                        </a:rPr>
                        <a:t>rarement les compétences requises.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Niveau FOSA </a:t>
                      </a:r>
                      <a:r>
                        <a:rPr lang="fr-FR" sz="1400" b="0" noProof="0" dirty="0">
                          <a:solidFill>
                            <a:schemeClr val="tx1"/>
                          </a:solidFill>
                        </a:rPr>
                        <a:t>: les employés sont rarement supervisés par le responsable de la FOSA, ni inspectés par la DNPM, la DRS, et l’équipe cadre de la DPS.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Niveau C &amp; R </a:t>
                      </a:r>
                      <a:r>
                        <a:rPr lang="fr-FR" sz="1400" b="0" noProof="0" dirty="0">
                          <a:solidFill>
                            <a:schemeClr val="tx1"/>
                          </a:solidFill>
                        </a:rPr>
                        <a:t>: Insuffisance</a:t>
                      </a:r>
                      <a:r>
                        <a:rPr lang="fr-FR" sz="1400" b="0" baseline="0" noProof="0" dirty="0">
                          <a:solidFill>
                            <a:schemeClr val="tx1"/>
                          </a:solidFill>
                        </a:rPr>
                        <a:t> des ressources humaines qualifiées au niveau central et régional</a:t>
                      </a:r>
                      <a:r>
                        <a:rPr lang="fr-FR" sz="1400" b="0" noProof="0" dirty="0">
                          <a:solidFill>
                            <a:schemeClr val="tx1"/>
                          </a:solidFill>
                        </a:rPr>
                        <a:t>.</a:t>
                      </a:r>
                    </a:p>
                  </a:txBody>
                  <a:tcPr>
                    <a:solidFill>
                      <a:schemeClr val="accent3">
                        <a:lumMod val="40000"/>
                        <a:lumOff val="60000"/>
                      </a:schemeClr>
                    </a:solidFill>
                  </a:tcPr>
                </a:tc>
                <a:tc>
                  <a:txBody>
                    <a:bodyPr/>
                    <a:lstStyle/>
                    <a:p>
                      <a:r>
                        <a:rPr lang="fr-FR" sz="1400" noProof="0" dirty="0">
                          <a:solidFill>
                            <a:schemeClr val="tx1"/>
                          </a:solidFill>
                        </a:rPr>
                        <a:t>Causes fondamentales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&amp; 2.     Les activités de la chaîne d’approvisionnement au niveau des FOSA sont considérés comme auxiliaires, ainsi que dans les inspections/supervisions des DRS et DPS ; l’application de la formation par les employés des FOSA n’est pas effectif;</a:t>
                      </a:r>
                      <a:r>
                        <a:rPr lang="fr-FR" sz="1400" b="0" baseline="0" noProof="0" dirty="0">
                          <a:solidFill>
                            <a:schemeClr val="tx1"/>
                          </a:solidFill>
                        </a:rPr>
                        <a:t> </a:t>
                      </a:r>
                      <a:r>
                        <a:rPr lang="fr-FR" sz="1400" b="0" noProof="0" dirty="0">
                          <a:solidFill>
                            <a:schemeClr val="tx1"/>
                          </a:solidFill>
                        </a:rPr>
                        <a:t>manque de </a:t>
                      </a:r>
                      <a:r>
                        <a:rPr lang="fr-FR" sz="1400" b="0" i="1" noProof="0" dirty="0">
                          <a:solidFill>
                            <a:schemeClr val="tx1"/>
                          </a:solidFill>
                        </a:rPr>
                        <a:t>cadre des compétences</a:t>
                      </a:r>
                      <a:r>
                        <a:rPr lang="fr-FR" sz="1400" b="0" noProof="0" dirty="0">
                          <a:solidFill>
                            <a:schemeClr val="tx1"/>
                          </a:solidFill>
                        </a:rPr>
                        <a:t> pour les employées à tous les niveaux.</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fr-FR" sz="1400" b="0" noProof="0" dirty="0">
                          <a:solidFill>
                            <a:schemeClr val="tx1"/>
                          </a:solidFill>
                        </a:rPr>
                        <a:t>Les capacités financières de la PCG handicapent le recrutement du nouveau</a:t>
                      </a:r>
                      <a:r>
                        <a:rPr lang="fr-FR" sz="1400" b="0" baseline="0" noProof="0" dirty="0">
                          <a:solidFill>
                            <a:schemeClr val="tx1"/>
                          </a:solidFill>
                        </a:rPr>
                        <a:t> personnel qualifié</a:t>
                      </a:r>
                      <a:r>
                        <a:rPr lang="fr-FR" sz="1400" b="0" noProof="0" dirty="0">
                          <a:solidFill>
                            <a:schemeClr val="tx1"/>
                          </a:solidFill>
                        </a:rPr>
                        <a:t>.</a:t>
                      </a:r>
                    </a:p>
                  </a:txBody>
                  <a:tcPr>
                    <a:solidFill>
                      <a:schemeClr val="accent3">
                        <a:lumMod val="40000"/>
                        <a:lumOff val="60000"/>
                      </a:schemeClr>
                    </a:solidFill>
                  </a:tcPr>
                </a:tc>
                <a:extLst>
                  <a:ext uri="{0D108BD9-81ED-4DB2-BD59-A6C34878D82A}">
                    <a16:rowId xmlns:a16="http://schemas.microsoft.com/office/drawing/2014/main" val="10000"/>
                  </a:ext>
                </a:extLst>
              </a:tr>
              <a:tr h="20486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noProof="0" dirty="0">
                          <a:solidFill>
                            <a:schemeClr val="tx1"/>
                          </a:solidFill>
                        </a:rPr>
                        <a:t>Solutions correctives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Mettre en place un </a:t>
                      </a:r>
                      <a:r>
                        <a:rPr lang="fr-FR" sz="1400" b="0" i="1" noProof="0" dirty="0">
                          <a:solidFill>
                            <a:schemeClr val="tx1"/>
                          </a:solidFill>
                        </a:rPr>
                        <a:t>cadre de compétence </a:t>
                      </a:r>
                      <a:r>
                        <a:rPr lang="fr-FR" sz="1400" b="0" noProof="0" dirty="0">
                          <a:solidFill>
                            <a:schemeClr val="tx1"/>
                          </a:solidFill>
                        </a:rPr>
                        <a:t>pour les employés dans la </a:t>
                      </a:r>
                      <a:r>
                        <a:rPr lang="fr-FR" sz="1400" b="0" noProof="0" dirty="0" err="1">
                          <a:solidFill>
                            <a:schemeClr val="tx1"/>
                          </a:solidFill>
                        </a:rPr>
                        <a:t>Cd’A</a:t>
                      </a:r>
                      <a:r>
                        <a:rPr lang="fr-FR" sz="1400" b="0" noProof="0" dirty="0">
                          <a:solidFill>
                            <a:schemeClr val="tx1"/>
                          </a:solidFill>
                        </a:rPr>
                        <a:t> à tous les niveau incluant la PCG ; réaliser une évaluation des compétences des ressources humaines impliquées dans la chaîne de bout en bout, et pour tous les acteurs ; élaborer un plan opérationnel détaillé correctif et récurrent incluant la formation et un plan d’inspection annuel; former (à l’induction et de manière récurrente), sensibiliser et responsabiliser les supérieurs hiérarchiques, les inspecteurs/ superviseurs des DRS et DPS.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(en cours) Valider le changement de statut de la PCG, financer et soutenir le recrutement d’experts et/ou former aux pratiques les plus pointues d’achat, d’entreposage et de transport/distribution.</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Évaluer la « production » de pharmaciens et experts en chaîne d’</a:t>
                      </a:r>
                      <a:r>
                        <a:rPr lang="fr-FR" sz="1400" b="0" noProof="0" dirty="0" err="1">
                          <a:solidFill>
                            <a:srgbClr val="FF0000"/>
                          </a:solidFill>
                        </a:rPr>
                        <a:t>appro</a:t>
                      </a:r>
                      <a:r>
                        <a:rPr lang="fr-FR" sz="1400" b="0" noProof="0" dirty="0">
                          <a:solidFill>
                            <a:srgbClr val="FF0000"/>
                          </a:solidFill>
                        </a:rPr>
                        <a:t> et améliorer les formations des universités et écoles privées</a:t>
                      </a:r>
                      <a:r>
                        <a:rPr lang="fr-FR" sz="1400" b="0" noProof="0" dirty="0">
                          <a:solidFill>
                            <a:schemeClr val="tx1"/>
                          </a:solidFill>
                        </a:rPr>
                        <a:t>.</a:t>
                      </a:r>
                    </a:p>
                  </a:txBody>
                  <a:tcPr>
                    <a:solidFill>
                      <a:schemeClr val="accent3">
                        <a:lumMod val="40000"/>
                        <a:lumOff val="6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624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1</a:t>
            </a:r>
            <a:r>
              <a:rPr lang="fr-CA"/>
              <a:t>. Processus </a:t>
            </a:r>
            <a:r>
              <a:rPr lang="fr-CA" dirty="0"/>
              <a:t>d’élaboration du plan stratégique</a:t>
            </a:r>
            <a:endParaRPr lang="fr-FR" dirty="0"/>
          </a:p>
        </p:txBody>
      </p:sp>
      <p:sp>
        <p:nvSpPr>
          <p:cNvPr id="6" name="TextBox 5"/>
          <p:cNvSpPr txBox="1"/>
          <p:nvPr/>
        </p:nvSpPr>
        <p:spPr>
          <a:xfrm>
            <a:off x="1676400" y="1905000"/>
            <a:ext cx="5791200" cy="4247317"/>
          </a:xfrm>
          <a:prstGeom prst="rect">
            <a:avLst/>
          </a:prstGeom>
          <a:noFill/>
          <a:ln w="38100">
            <a:solidFill>
              <a:schemeClr val="tx1"/>
            </a:solidFill>
          </a:ln>
        </p:spPr>
        <p:txBody>
          <a:bodyPr wrap="square" rtlCol="0">
            <a:spAutoFit/>
          </a:bodyPr>
          <a:lstStyle/>
          <a:p>
            <a:pPr algn="r"/>
            <a:r>
              <a:rPr lang="en-CA" dirty="0"/>
              <a:t>2024</a:t>
            </a:r>
          </a:p>
          <a:p>
            <a:pPr algn="r"/>
            <a:r>
              <a:rPr lang="en-CA" dirty="0"/>
              <a:t>2/ a – </a:t>
            </a:r>
            <a:r>
              <a:rPr lang="fr-FR" dirty="0"/>
              <a:t>objectifs programmatique</a:t>
            </a:r>
          </a:p>
          <a:p>
            <a:pPr algn="r"/>
            <a:r>
              <a:rPr lang="en-CA" dirty="0"/>
              <a:t>2/ b - vision global pour la </a:t>
            </a:r>
            <a:r>
              <a:rPr lang="fr-FR" dirty="0"/>
              <a:t>chaîne</a:t>
            </a:r>
          </a:p>
          <a:p>
            <a:pPr algn="r"/>
            <a:endParaRPr lang="en-CA" dirty="0"/>
          </a:p>
          <a:p>
            <a:pPr algn="r"/>
            <a:endParaRPr lang="en-CA" dirty="0"/>
          </a:p>
          <a:p>
            <a:pPr algn="r"/>
            <a:endParaRPr lang="en-CA" dirty="0"/>
          </a:p>
          <a:p>
            <a:pPr algn="r"/>
            <a:endParaRPr lang="en-CA" dirty="0"/>
          </a:p>
          <a:p>
            <a:endParaRPr lang="en-CA" dirty="0"/>
          </a:p>
          <a:p>
            <a:endParaRPr lang="en-CA" dirty="0"/>
          </a:p>
          <a:p>
            <a:endParaRPr lang="en-CA" dirty="0"/>
          </a:p>
          <a:p>
            <a:endParaRPr lang="en-CA" dirty="0"/>
          </a:p>
          <a:p>
            <a:endParaRPr lang="en-CA" dirty="0"/>
          </a:p>
          <a:p>
            <a:endParaRPr lang="en-CA" dirty="0"/>
          </a:p>
          <a:p>
            <a:r>
              <a:rPr lang="en-CA" dirty="0"/>
              <a:t>2017 </a:t>
            </a:r>
          </a:p>
          <a:p>
            <a:r>
              <a:rPr lang="en-CA" dirty="0"/>
              <a:t>1/ </a:t>
            </a:r>
            <a:r>
              <a:rPr lang="fr-FR" dirty="0"/>
              <a:t>Analyse situationnelle</a:t>
            </a:r>
          </a:p>
        </p:txBody>
      </p:sp>
      <p:cxnSp>
        <p:nvCxnSpPr>
          <p:cNvPr id="8" name="Straight Arrow Connector 7"/>
          <p:cNvCxnSpPr>
            <a:cxnSpLocks/>
          </p:cNvCxnSpPr>
          <p:nvPr/>
        </p:nvCxnSpPr>
        <p:spPr>
          <a:xfrm flipV="1">
            <a:off x="2514600" y="2895600"/>
            <a:ext cx="3984099" cy="274320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Speech Bubble: Oval 8"/>
          <p:cNvSpPr/>
          <p:nvPr/>
        </p:nvSpPr>
        <p:spPr>
          <a:xfrm>
            <a:off x="5257800" y="3853690"/>
            <a:ext cx="3810000" cy="565910"/>
          </a:xfrm>
          <a:prstGeom prst="wedgeEllipseCallout">
            <a:avLst>
              <a:gd name="adj1" fmla="val -82469"/>
              <a:gd name="adj2" fmla="val 9593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4/ actions</a:t>
            </a:r>
            <a:r>
              <a:rPr lang="fr-FR" dirty="0">
                <a:solidFill>
                  <a:schemeClr val="tx1"/>
                </a:solidFill>
              </a:rPr>
              <a:t> correctives</a:t>
            </a:r>
          </a:p>
        </p:txBody>
      </p:sp>
      <p:cxnSp>
        <p:nvCxnSpPr>
          <p:cNvPr id="10" name="Straight Arrow Connector 9"/>
          <p:cNvCxnSpPr>
            <a:cxnSpLocks/>
          </p:cNvCxnSpPr>
          <p:nvPr/>
        </p:nvCxnSpPr>
        <p:spPr>
          <a:xfrm flipV="1">
            <a:off x="2438400" y="2795693"/>
            <a:ext cx="3810000" cy="26145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Speech Bubble: Oval 16"/>
          <p:cNvSpPr/>
          <p:nvPr/>
        </p:nvSpPr>
        <p:spPr>
          <a:xfrm>
            <a:off x="304800" y="2795693"/>
            <a:ext cx="4343400" cy="565910"/>
          </a:xfrm>
          <a:prstGeom prst="wedgeEllipseCallout">
            <a:avLst>
              <a:gd name="adj1" fmla="val 50730"/>
              <a:gd name="adj2" fmla="val 1173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3/ </a:t>
            </a:r>
            <a:r>
              <a:rPr lang="fr-FR" dirty="0">
                <a:solidFill>
                  <a:schemeClr val="tx1"/>
                </a:solidFill>
              </a:rPr>
              <a:t>impact des facteurs macro et exogènes</a:t>
            </a:r>
          </a:p>
        </p:txBody>
      </p:sp>
      <p:sp>
        <p:nvSpPr>
          <p:cNvPr id="18" name="Speech Bubble: Oval 17"/>
          <p:cNvSpPr/>
          <p:nvPr/>
        </p:nvSpPr>
        <p:spPr>
          <a:xfrm>
            <a:off x="228600" y="3566010"/>
            <a:ext cx="3581400" cy="565910"/>
          </a:xfrm>
          <a:prstGeom prst="wedgeEllipseCallout">
            <a:avLst>
              <a:gd name="adj1" fmla="val 46841"/>
              <a:gd name="adj2" fmla="val 9914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 financement</a:t>
            </a:r>
          </a:p>
        </p:txBody>
      </p:sp>
    </p:spTree>
    <p:extLst>
      <p:ext uri="{BB962C8B-B14F-4D97-AF65-F5344CB8AC3E}">
        <p14:creationId xmlns:p14="http://schemas.microsoft.com/office/powerpoint/2010/main" val="694598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a:t>
            </a:r>
            <a:r>
              <a:rPr lang="fr-CA" sz="2800" dirty="0" err="1"/>
              <a:t>capacitantes</a:t>
            </a:r>
            <a:br>
              <a:rPr lang="fr-CA" sz="2800" dirty="0"/>
            </a:br>
            <a:r>
              <a:rPr lang="fr-CA" sz="2800" dirty="0"/>
              <a:t>#5 – Visibilité (SIGL) et analytique</a:t>
            </a:r>
          </a:p>
        </p:txBody>
      </p:sp>
      <p:graphicFrame>
        <p:nvGraphicFramePr>
          <p:cNvPr id="4" name="Table 3"/>
          <p:cNvGraphicFramePr>
            <a:graphicFrameLocks noGrp="1"/>
          </p:cNvGraphicFramePr>
          <p:nvPr>
            <p:extLst>
              <p:ext uri="{D42A27DB-BD31-4B8C-83A1-F6EECF244321}">
                <p14:modId xmlns:p14="http://schemas.microsoft.com/office/powerpoint/2010/main" val="2442891005"/>
              </p:ext>
            </p:extLst>
          </p:nvPr>
        </p:nvGraphicFramePr>
        <p:xfrm>
          <a:off x="685800" y="1397000"/>
          <a:ext cx="7772400" cy="472694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2184400">
                <a:tc>
                  <a:txBody>
                    <a:bodyPr/>
                    <a:lstStyle/>
                    <a:p>
                      <a:r>
                        <a:rPr lang="fr-FR" sz="1400" noProof="0" dirty="0">
                          <a:solidFill>
                            <a:schemeClr val="tx1"/>
                          </a:solidFill>
                        </a:rPr>
                        <a:t>Forces</a:t>
                      </a:r>
                      <a:r>
                        <a:rPr lang="fr-FR" sz="1400" baseline="0" noProof="0" dirty="0">
                          <a:solidFill>
                            <a:schemeClr val="tx1"/>
                          </a:solidFill>
                        </a:rPr>
                        <a:t> </a:t>
                      </a:r>
                    </a:p>
                    <a:p>
                      <a:pPr marL="342900" indent="-342900">
                        <a:buFont typeface="+mj-lt"/>
                        <a:buAutoNum type="arabicPeriod"/>
                      </a:pPr>
                      <a:r>
                        <a:rPr lang="fr-FR" sz="1400" b="1" noProof="0" dirty="0">
                          <a:solidFill>
                            <a:schemeClr val="tx1"/>
                          </a:solidFill>
                        </a:rPr>
                        <a:t>Niveau FOSA </a:t>
                      </a:r>
                      <a:r>
                        <a:rPr lang="fr-FR" sz="1400" b="0" noProof="0" dirty="0">
                          <a:solidFill>
                            <a:schemeClr val="tx1"/>
                          </a:solidFill>
                        </a:rPr>
                        <a:t>: Certains programmes (palu) ont réussi à mettre en place un SIGL papier qui fonctionne relativement bien, avec supervision et support local.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Formulaire de rapportage unique et harmonisé disponible et en cours d’utilisation dans les FOSA.</a:t>
                      </a:r>
                    </a:p>
                    <a:p>
                      <a:pPr marL="342900" indent="-342900">
                        <a:buFont typeface="+mj-lt"/>
                        <a:buAutoNum type="arabicPeriod"/>
                      </a:pPr>
                      <a:r>
                        <a:rPr lang="fr-FR" sz="1400" b="1" noProof="0" dirty="0">
                          <a:solidFill>
                            <a:schemeClr val="tx1"/>
                          </a:solidFill>
                        </a:rPr>
                        <a:t>PCG C &amp; R :</a:t>
                      </a:r>
                      <a:r>
                        <a:rPr lang="fr-FR" sz="1400" b="0" noProof="0" dirty="0">
                          <a:solidFill>
                            <a:schemeClr val="tx1"/>
                          </a:solidFill>
                        </a:rPr>
                        <a:t> Le logiciel SAGE de comptabilité performant est installe aux PCG C &amp; R</a:t>
                      </a:r>
                    </a:p>
                    <a:p>
                      <a:pPr marL="342900" indent="-342900">
                        <a:buFont typeface="+mj-lt"/>
                        <a:buAutoNum type="arabicPeriod"/>
                      </a:pPr>
                      <a:r>
                        <a:rPr lang="fr-FR" sz="1400" b="0" noProof="0" dirty="0">
                          <a:solidFill>
                            <a:schemeClr val="tx1"/>
                          </a:solidFill>
                        </a:rPr>
                        <a:t>Implémentation</a:t>
                      </a:r>
                      <a:r>
                        <a:rPr lang="fr-FR" sz="1400" b="0" baseline="0" noProof="0" dirty="0">
                          <a:solidFill>
                            <a:schemeClr val="tx1"/>
                          </a:solidFill>
                        </a:rPr>
                        <a:t> en cours du logiciel de gestion </a:t>
                      </a:r>
                      <a:r>
                        <a:rPr lang="fr-FR" sz="1400" b="0" baseline="0" noProof="0" dirty="0" err="1">
                          <a:solidFill>
                            <a:schemeClr val="tx1"/>
                          </a:solidFill>
                        </a:rPr>
                        <a:t>eLMIS</a:t>
                      </a:r>
                      <a:endParaRPr lang="fr-FR" sz="1400" b="0" noProof="0" dirty="0">
                        <a:solidFill>
                          <a:schemeClr val="tx1"/>
                        </a:solidFill>
                      </a:endParaRPr>
                    </a:p>
                  </a:txBody>
                  <a:tcPr>
                    <a:solidFill>
                      <a:schemeClr val="accent3">
                        <a:lumMod val="40000"/>
                        <a:lumOff val="60000"/>
                      </a:schemeClr>
                    </a:solidFill>
                  </a:tcPr>
                </a:tc>
                <a:tc>
                  <a:txBody>
                    <a:bodyPr/>
                    <a:lstStyle/>
                    <a:p>
                      <a:r>
                        <a:rPr lang="fr-FR" sz="1400" noProof="0" dirty="0">
                          <a:solidFill>
                            <a:schemeClr val="tx1"/>
                          </a:solidFill>
                        </a:rPr>
                        <a:t>Faiblesses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Faible fonctionnalité du SIGL actuel, totalement papier</a:t>
                      </a:r>
                      <a:r>
                        <a:rPr lang="fr-FR" sz="1400" b="0" baseline="0" noProof="0" dirty="0">
                          <a:solidFill>
                            <a:schemeClr val="tx1"/>
                          </a:solidFill>
                        </a:rPr>
                        <a:t> au niveau FOSA</a:t>
                      </a:r>
                      <a:r>
                        <a:rPr lang="fr-FR" sz="1400" b="0" noProof="0" dirty="0">
                          <a:solidFill>
                            <a:schemeClr val="tx1"/>
                          </a:solidFill>
                        </a:rPr>
                        <a:t>(exactitude, complétude, promptitude)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Insuffisance</a:t>
                      </a:r>
                      <a:r>
                        <a:rPr lang="fr-FR" sz="1400" b="0" baseline="0" noProof="0" dirty="0">
                          <a:solidFill>
                            <a:schemeClr val="tx1"/>
                          </a:solidFill>
                        </a:rPr>
                        <a:t> de ressources humaines, matérielles et financières pour la fonctionnalité du SIGL</a:t>
                      </a:r>
                      <a:endParaRPr lang="fr-FR" sz="1400" b="0" noProof="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fr-FR" sz="1400" b="0" noProof="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fr-FR" sz="1400" noProof="0"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0"/>
                  </a:ext>
                </a:extLst>
              </a:tr>
              <a:tr h="2501900">
                <a:tc>
                  <a:txBody>
                    <a:bodyPr/>
                    <a:lstStyle/>
                    <a:p>
                      <a:r>
                        <a:rPr lang="fr-FR" sz="1400" b="1" noProof="0" dirty="0">
                          <a:solidFill>
                            <a:schemeClr val="tx1"/>
                          </a:solidFill>
                        </a:rPr>
                        <a:t>Opportunités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Institutionnalisation de l UGL pour le fonctionnement</a:t>
                      </a:r>
                      <a:r>
                        <a:rPr lang="fr-FR" sz="1400" b="0" baseline="0" noProof="0" dirty="0">
                          <a:solidFill>
                            <a:schemeClr val="tx1"/>
                          </a:solidFill>
                        </a:rPr>
                        <a:t> de la chaine d approvisionnement</a:t>
                      </a:r>
                      <a:r>
                        <a:rPr lang="fr-FR" sz="1400" b="0" noProof="0" dirty="0">
                          <a:solidFill>
                            <a:schemeClr val="tx1"/>
                          </a:solidFill>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Interopérabilité DHIS2 et </a:t>
                      </a:r>
                      <a:r>
                        <a:rPr lang="fr-FR" sz="1400" b="0" noProof="0" dirty="0" err="1">
                          <a:solidFill>
                            <a:schemeClr val="tx1"/>
                          </a:solidFill>
                        </a:rPr>
                        <a:t>eLMIS</a:t>
                      </a:r>
                      <a:r>
                        <a:rPr lang="fr-FR" sz="1400" b="0" baseline="0" noProof="0" dirty="0">
                          <a:solidFill>
                            <a:schemeClr val="tx1"/>
                          </a:solidFill>
                        </a:rPr>
                        <a:t>  </a:t>
                      </a:r>
                      <a:r>
                        <a:rPr lang="fr-FR" sz="1400" b="0" noProof="0" dirty="0">
                          <a:solidFill>
                            <a:schemeClr val="tx1"/>
                          </a:solidFill>
                        </a:rPr>
                        <a: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Utilisation efficace de SAGE aux PCG C &amp; R</a:t>
                      </a:r>
                    </a:p>
                  </a:txBody>
                  <a:tcPr>
                    <a:solidFill>
                      <a:schemeClr val="accent3">
                        <a:lumMod val="40000"/>
                        <a:lumOff val="60000"/>
                      </a:schemeClr>
                    </a:solidFill>
                  </a:tcPr>
                </a:tc>
                <a:tc>
                  <a:txBody>
                    <a:bodyPr/>
                    <a:lstStyle/>
                    <a:p>
                      <a:r>
                        <a:rPr lang="fr-FR" sz="1400" b="1" noProof="0" dirty="0">
                          <a:solidFill>
                            <a:schemeClr val="tx1"/>
                          </a:solidFill>
                        </a:rPr>
                        <a:t>Menaces</a:t>
                      </a:r>
                    </a:p>
                    <a:p>
                      <a:endParaRPr lang="fr-FR" sz="1400" noProof="0"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61267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a:t>
            </a:r>
            <a:r>
              <a:rPr lang="fr-CA" sz="2800" dirty="0" err="1"/>
              <a:t>capacitantes</a:t>
            </a:r>
            <a:br>
              <a:rPr lang="fr-CA" sz="2800" dirty="0"/>
            </a:br>
            <a:r>
              <a:rPr lang="fr-CA" sz="2800" dirty="0"/>
              <a:t>#5 – Visibilité (SIGL) et analytique</a:t>
            </a:r>
          </a:p>
        </p:txBody>
      </p:sp>
      <p:graphicFrame>
        <p:nvGraphicFramePr>
          <p:cNvPr id="4" name="Table 3"/>
          <p:cNvGraphicFramePr>
            <a:graphicFrameLocks noGrp="1"/>
          </p:cNvGraphicFramePr>
          <p:nvPr>
            <p:extLst>
              <p:ext uri="{D42A27DB-BD31-4B8C-83A1-F6EECF244321}">
                <p14:modId xmlns:p14="http://schemas.microsoft.com/office/powerpoint/2010/main" val="720633299"/>
              </p:ext>
            </p:extLst>
          </p:nvPr>
        </p:nvGraphicFramePr>
        <p:xfrm>
          <a:off x="685800" y="1397000"/>
          <a:ext cx="7772400" cy="49403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2336800">
                <a:tc>
                  <a:txBody>
                    <a:bodyPr/>
                    <a:lstStyle/>
                    <a:p>
                      <a:r>
                        <a:rPr lang="fr-FR" sz="1400" noProof="0" dirty="0">
                          <a:solidFill>
                            <a:schemeClr val="tx1"/>
                          </a:solidFill>
                        </a:rPr>
                        <a:t>Symptômes</a:t>
                      </a:r>
                      <a:r>
                        <a:rPr lang="fr-FR" sz="1400" baseline="0" noProof="0" dirty="0">
                          <a:solidFill>
                            <a:schemeClr val="tx1"/>
                          </a:solidFill>
                        </a:rPr>
                        <a: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Faible fonctionnalité du SIGL actuel, totalement papier</a:t>
                      </a:r>
                      <a:r>
                        <a:rPr lang="fr-FR" sz="1400" b="0" baseline="0" noProof="0" dirty="0">
                          <a:solidFill>
                            <a:schemeClr val="tx1"/>
                          </a:solidFill>
                        </a:rPr>
                        <a:t> au niveau FOSA</a:t>
                      </a:r>
                      <a:r>
                        <a:rPr lang="fr-FR" sz="1400" b="0" noProof="0" dirty="0">
                          <a:solidFill>
                            <a:schemeClr val="tx1"/>
                          </a:solidFill>
                        </a:rPr>
                        <a:t>(exactitude, complétude, promptitude)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Insuffisance</a:t>
                      </a:r>
                      <a:r>
                        <a:rPr lang="fr-FR" sz="1400" b="0" baseline="0" noProof="0" dirty="0">
                          <a:solidFill>
                            <a:schemeClr val="tx1"/>
                          </a:solidFill>
                        </a:rPr>
                        <a:t> de ressources humaines, matérielles et financières pour la fonctionnalité du SIGL</a:t>
                      </a:r>
                      <a:endParaRPr lang="fr-FR" sz="1400" b="0" noProof="0"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fr-FR" sz="1400" b="0" noProof="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fr-FR" sz="1400" noProof="0" dirty="0">
                        <a:solidFill>
                          <a:schemeClr val="tx1"/>
                        </a:solidFill>
                      </a:endParaRPr>
                    </a:p>
                  </a:txBody>
                  <a:tcPr>
                    <a:solidFill>
                      <a:schemeClr val="accent3">
                        <a:lumMod val="40000"/>
                        <a:lumOff val="60000"/>
                      </a:schemeClr>
                    </a:solidFill>
                  </a:tcPr>
                </a:tc>
                <a:tc>
                  <a:txBody>
                    <a:bodyPr/>
                    <a:lstStyle/>
                    <a:p>
                      <a:r>
                        <a:rPr lang="fr-FR" sz="1400" noProof="0" dirty="0">
                          <a:solidFill>
                            <a:schemeClr val="tx1"/>
                          </a:solidFill>
                        </a:rPr>
                        <a:t>Causes fondamentales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1" noProof="0" dirty="0">
                          <a:solidFill>
                            <a:schemeClr val="tx1"/>
                          </a:solidFill>
                        </a:rPr>
                        <a:t>Au niveau des FOSA </a:t>
                      </a:r>
                      <a:r>
                        <a:rPr lang="fr-FR" sz="1400" b="0" noProof="0" dirty="0">
                          <a:solidFill>
                            <a:schemeClr val="tx1"/>
                          </a:solidFill>
                        </a:rPr>
                        <a:t>: faible culture de rapportage des FOSA; peu de redevabilité ; activité considérée comme auxiliaire ; personnel non assignée à la fonction de rapportage dans les FOSA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Absence</a:t>
                      </a:r>
                      <a:r>
                        <a:rPr lang="fr-FR" sz="1400" b="0" baseline="0" noProof="0" dirty="0">
                          <a:solidFill>
                            <a:schemeClr val="tx1"/>
                          </a:solidFill>
                        </a:rPr>
                        <a:t> de pharmaciens dans la plupart des districts sanitaires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Faible motivation</a:t>
                      </a:r>
                      <a:r>
                        <a:rPr lang="fr-FR" sz="1400" b="0" baseline="0" noProof="0" dirty="0">
                          <a:solidFill>
                            <a:schemeClr val="tx1"/>
                          </a:solidFill>
                        </a:rPr>
                        <a:t> des responsables des districts et régions pour le rapportage des données</a:t>
                      </a:r>
                      <a:r>
                        <a:rPr lang="fr-FR" sz="1400" b="0" noProof="0" dirty="0">
                          <a:solidFill>
                            <a:schemeClr val="tx1"/>
                          </a:solidFill>
                        </a:rPr>
                        <a:t> </a:t>
                      </a:r>
                    </a:p>
                  </a:txBody>
                  <a:tcPr>
                    <a:solidFill>
                      <a:schemeClr val="accent3">
                        <a:lumMod val="40000"/>
                        <a:lumOff val="60000"/>
                      </a:schemeClr>
                    </a:solidFill>
                  </a:tcPr>
                </a:tc>
                <a:extLst>
                  <a:ext uri="{0D108BD9-81ED-4DB2-BD59-A6C34878D82A}">
                    <a16:rowId xmlns:a16="http://schemas.microsoft.com/office/drawing/2014/main" val="10000"/>
                  </a:ext>
                </a:extLst>
              </a:tr>
              <a:tr h="25019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noProof="0" dirty="0">
                          <a:solidFill>
                            <a:schemeClr val="tx1"/>
                          </a:solidFill>
                        </a:rPr>
                        <a:t>Solutions correctives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Réaliser une revue des performances du SIGL trimestriellement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Mise en œuvre du plan d’implémentation du SIGL électronique.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Doter l’UGL de ressources humaines  et en moyen </a:t>
                      </a:r>
                      <a:r>
                        <a:rPr lang="fr-FR" sz="1400" b="0" noProof="0" dirty="0" err="1">
                          <a:solidFill>
                            <a:schemeClr val="tx1"/>
                          </a:solidFill>
                        </a:rPr>
                        <a:t>materiel</a:t>
                      </a:r>
                      <a:r>
                        <a:rPr lang="fr-FR" sz="1400" b="0" noProof="0" dirty="0">
                          <a:solidFill>
                            <a:schemeClr val="tx1"/>
                          </a:solidFill>
                        </a:rPr>
                        <a:t> pour la fonctionnalité du SIGL.</a:t>
                      </a:r>
                      <a:endParaRPr lang="fr-FR" sz="1400" noProof="0" dirty="0">
                        <a:solidFill>
                          <a:schemeClr val="tx1"/>
                        </a:solidFill>
                      </a:endParaRPr>
                    </a:p>
                  </a:txBody>
                  <a:tcPr>
                    <a:solidFill>
                      <a:schemeClr val="accent3">
                        <a:lumMod val="40000"/>
                        <a:lumOff val="6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3653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924800" cy="4876800"/>
          </a:xfrm>
        </p:spPr>
        <p:txBody>
          <a:bodyPr>
            <a:normAutofit/>
          </a:bodyPr>
          <a:lstStyle/>
          <a:p>
            <a:pPr marL="457200" indent="-457200">
              <a:buFont typeface="+mj-lt"/>
              <a:buAutoNum type="arabicPeriod"/>
            </a:pPr>
            <a:r>
              <a:rPr lang="fr-FR" sz="2000" dirty="0"/>
              <a:t> Doter l’UGL de ressources humaines compétentes, de moyens matériels et financiers.</a:t>
            </a:r>
          </a:p>
          <a:p>
            <a:pPr marL="457200" indent="-457200">
              <a:buFont typeface="+mj-lt"/>
              <a:buAutoNum type="arabicPeriod"/>
            </a:pPr>
            <a:r>
              <a:rPr lang="fr-FR" sz="2000" dirty="0"/>
              <a:t>Effectuer les </a:t>
            </a:r>
            <a:r>
              <a:rPr lang="fr-FR" sz="2000" dirty="0">
                <a:solidFill>
                  <a:srgbClr val="FF0000"/>
                </a:solidFill>
              </a:rPr>
              <a:t>5 évaluations fondatrices </a:t>
            </a:r>
            <a:r>
              <a:rPr lang="fr-FR" sz="2000" dirty="0"/>
              <a:t>pour préciser les 4 prochaines actions stratégiques en 2018</a:t>
            </a:r>
          </a:p>
          <a:p>
            <a:pPr marL="857250" lvl="1" indent="-457200">
              <a:buFont typeface="+mj-lt"/>
              <a:buAutoNum type="arabicPeriod"/>
            </a:pPr>
            <a:r>
              <a:rPr lang="fr-FR" sz="1400" dirty="0"/>
              <a:t>Compétence des RH et plan d’actions correctrices </a:t>
            </a:r>
          </a:p>
          <a:p>
            <a:pPr marL="857250" lvl="1" indent="-457200">
              <a:buFont typeface="+mj-lt"/>
              <a:buAutoNum type="arabicPeriod"/>
            </a:pPr>
            <a:r>
              <a:rPr lang="fr-FR" sz="1400" i="1" dirty="0">
                <a:solidFill>
                  <a:srgbClr val="FF0000"/>
                </a:solidFill>
              </a:rPr>
              <a:t>System design </a:t>
            </a:r>
            <a:r>
              <a:rPr lang="fr-FR" sz="1400" dirty="0">
                <a:solidFill>
                  <a:srgbClr val="FF0000"/>
                </a:solidFill>
              </a:rPr>
              <a:t>de l’entreposage central et des 6 entrepôts régionaux et plan d’amélioration</a:t>
            </a:r>
          </a:p>
          <a:p>
            <a:pPr marL="857250" lvl="1" indent="-457200">
              <a:buFont typeface="+mj-lt"/>
              <a:buAutoNum type="arabicPeriod"/>
            </a:pPr>
            <a:r>
              <a:rPr lang="fr-FR" sz="1400" i="1" dirty="0">
                <a:solidFill>
                  <a:srgbClr val="FF0000"/>
                </a:solidFill>
              </a:rPr>
              <a:t>System design </a:t>
            </a:r>
            <a:r>
              <a:rPr lang="fr-FR" sz="1400" dirty="0">
                <a:solidFill>
                  <a:srgbClr val="FF0000"/>
                </a:solidFill>
              </a:rPr>
              <a:t>du transport/distribution de la PCG centrale jusqu’aux FOSA et plan </a:t>
            </a:r>
          </a:p>
          <a:p>
            <a:pPr marL="857250" lvl="1" indent="-457200">
              <a:buFont typeface="+mj-lt"/>
              <a:buAutoNum type="arabicPeriod"/>
            </a:pPr>
            <a:r>
              <a:rPr lang="fr-FR" sz="1400" dirty="0">
                <a:solidFill>
                  <a:srgbClr val="FF0000"/>
                </a:solidFill>
              </a:rPr>
              <a:t>Coûts des fonctions la chaîne de bout en bout (spécifiquement achat, entreposage C &amp; R, transport/distribution, et stockage périphérique) et plan d’amélioration</a:t>
            </a:r>
          </a:p>
          <a:p>
            <a:pPr marL="857250" lvl="1" indent="-457200">
              <a:buFont typeface="+mj-lt"/>
              <a:buAutoNum type="arabicPeriod"/>
            </a:pPr>
            <a:r>
              <a:rPr lang="fr-FR" sz="1400" dirty="0"/>
              <a:t>Fonctions régulatoires actuelles de la DNPM 	</a:t>
            </a:r>
          </a:p>
          <a:p>
            <a:pPr marL="457200" indent="-457200">
              <a:buFont typeface="+mj-lt"/>
              <a:buAutoNum type="arabicPeriod"/>
            </a:pPr>
            <a:endParaRPr lang="fr-FR" sz="2000" dirty="0"/>
          </a:p>
          <a:p>
            <a:pPr marL="457200" indent="-457200">
              <a:buFont typeface="+mj-lt"/>
              <a:buAutoNum type="arabicPeriod"/>
            </a:pPr>
            <a:r>
              <a:rPr lang="fr-FR" sz="2000" dirty="0"/>
              <a:t>Implémenter le SIGL électronique, gestion par UGL.</a:t>
            </a:r>
          </a:p>
          <a:p>
            <a:pPr marL="457200" indent="-457200">
              <a:buFont typeface="+mj-lt"/>
              <a:buAutoNum type="arabicPeriod"/>
            </a:pPr>
            <a:r>
              <a:rPr lang="fr-FR" sz="2000" i="1" dirty="0" err="1"/>
              <a:t>Redesign</a:t>
            </a:r>
            <a:r>
              <a:rPr lang="fr-FR" sz="2000" dirty="0"/>
              <a:t> de l’entreposage central (contenant et gestion du contenu).</a:t>
            </a:r>
          </a:p>
          <a:p>
            <a:pPr marL="457200" indent="-457200">
              <a:buFont typeface="+mj-lt"/>
              <a:buAutoNum type="arabicPeriod"/>
            </a:pPr>
            <a:r>
              <a:rPr lang="fr-FR" sz="2000" dirty="0"/>
              <a:t>Rééquiper le stockage et former le staff des 410 FOSA.</a:t>
            </a:r>
          </a:p>
          <a:p>
            <a:pPr marL="457200" indent="-457200">
              <a:buFont typeface="+mj-lt"/>
              <a:buAutoNum type="arabicPeriod"/>
            </a:pPr>
            <a:r>
              <a:rPr lang="fr-FR" sz="2000" i="1" dirty="0" err="1"/>
              <a:t>Redesign</a:t>
            </a:r>
            <a:r>
              <a:rPr lang="fr-FR" sz="2000" dirty="0"/>
              <a:t> du transport/distribution jusqu’aux 410 FOSA.</a:t>
            </a:r>
          </a:p>
        </p:txBody>
      </p:sp>
      <p:sp>
        <p:nvSpPr>
          <p:cNvPr id="4" name="Title 1"/>
          <p:cNvSpPr>
            <a:spLocks noGrp="1"/>
          </p:cNvSpPr>
          <p:nvPr>
            <p:ph type="title"/>
          </p:nvPr>
        </p:nvSpPr>
        <p:spPr>
          <a:xfrm>
            <a:off x="457200" y="274638"/>
            <a:ext cx="8229600" cy="1143000"/>
          </a:xfrm>
        </p:spPr>
        <p:txBody>
          <a:bodyPr>
            <a:normAutofit/>
          </a:bodyPr>
          <a:lstStyle/>
          <a:p>
            <a:pPr lvl="1" algn="ctr" rtl="0">
              <a:spcBef>
                <a:spcPct val="0"/>
              </a:spcBef>
            </a:pPr>
            <a:r>
              <a:rPr lang="fr-FR" sz="2800" kern="1200" dirty="0">
                <a:solidFill>
                  <a:schemeClr val="tx1"/>
                </a:solidFill>
                <a:latin typeface="+mn-lt"/>
                <a:ea typeface="+mn-ea"/>
                <a:cs typeface="+mn-cs"/>
              </a:rPr>
              <a:t>3. </a:t>
            </a:r>
            <a:r>
              <a:rPr lang="fr-CA" sz="2800" dirty="0"/>
              <a:t>Analyse situationnelle : proposition de 6 actions priorisées pour le plan</a:t>
            </a:r>
            <a:endParaRPr lang="en-CA" sz="2000" dirty="0"/>
          </a:p>
        </p:txBody>
      </p:sp>
      <p:sp>
        <p:nvSpPr>
          <p:cNvPr id="2" name="Accolade ouvrante 1"/>
          <p:cNvSpPr/>
          <p:nvPr/>
        </p:nvSpPr>
        <p:spPr>
          <a:xfrm>
            <a:off x="589767" y="1752600"/>
            <a:ext cx="238871" cy="2819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Accolade ouvrante 4"/>
          <p:cNvSpPr/>
          <p:nvPr/>
        </p:nvSpPr>
        <p:spPr>
          <a:xfrm>
            <a:off x="580205" y="4648201"/>
            <a:ext cx="228600" cy="2133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rot="16200000">
            <a:off x="-763473" y="2953435"/>
            <a:ext cx="2438400" cy="646331"/>
          </a:xfrm>
          <a:prstGeom prst="rect">
            <a:avLst/>
          </a:prstGeom>
          <a:noFill/>
        </p:spPr>
        <p:txBody>
          <a:bodyPr wrap="square" rtlCol="0">
            <a:spAutoFit/>
          </a:bodyPr>
          <a:lstStyle/>
          <a:p>
            <a:r>
              <a:rPr lang="fr-FR" dirty="0"/>
              <a:t>A court et moyen  terme</a:t>
            </a:r>
          </a:p>
        </p:txBody>
      </p:sp>
      <p:sp>
        <p:nvSpPr>
          <p:cNvPr id="7" name="ZoneTexte 6"/>
          <p:cNvSpPr txBox="1"/>
          <p:nvPr/>
        </p:nvSpPr>
        <p:spPr>
          <a:xfrm rot="16200000">
            <a:off x="-823661" y="5377935"/>
            <a:ext cx="2438400" cy="369332"/>
          </a:xfrm>
          <a:prstGeom prst="rect">
            <a:avLst/>
          </a:prstGeom>
          <a:noFill/>
        </p:spPr>
        <p:txBody>
          <a:bodyPr wrap="square" rtlCol="0">
            <a:spAutoFit/>
          </a:bodyPr>
          <a:lstStyle/>
          <a:p>
            <a:r>
              <a:rPr lang="fr-FR" dirty="0"/>
              <a:t>Après 01/2018-2024</a:t>
            </a:r>
          </a:p>
        </p:txBody>
      </p:sp>
    </p:spTree>
    <p:extLst>
      <p:ext uri="{BB962C8B-B14F-4D97-AF65-F5344CB8AC3E}">
        <p14:creationId xmlns:p14="http://schemas.microsoft.com/office/powerpoint/2010/main" val="861768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0151840"/>
              </p:ext>
            </p:extLst>
          </p:nvPr>
        </p:nvGraphicFramePr>
        <p:xfrm>
          <a:off x="190499" y="1052554"/>
          <a:ext cx="8686801" cy="4968750"/>
        </p:xfrm>
        <a:graphic>
          <a:graphicData uri="http://schemas.openxmlformats.org/drawingml/2006/table">
            <a:tbl>
              <a:tblPr firstRow="1" bandRow="1">
                <a:tableStyleId>{5C22544A-7EE6-4342-B048-85BDC9FD1C3A}</a:tableStyleId>
              </a:tblPr>
              <a:tblGrid>
                <a:gridCol w="8686801">
                  <a:extLst>
                    <a:ext uri="{9D8B030D-6E8A-4147-A177-3AD203B41FA5}">
                      <a16:colId xmlns:a16="http://schemas.microsoft.com/office/drawing/2014/main" val="20000"/>
                    </a:ext>
                  </a:extLst>
                </a:gridCol>
              </a:tblGrid>
              <a:tr h="54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chemeClr val="lt1"/>
                          </a:solidFill>
                          <a:latin typeface="+mn-lt"/>
                          <a:ea typeface="+mn-ea"/>
                          <a:cs typeface="+mn-cs"/>
                        </a:rPr>
                        <a:t>Orientation stratégique 3 </a:t>
                      </a:r>
                      <a:r>
                        <a:rPr lang="fr-FR" sz="1800" b="0" i="0" u="none" strike="noStrike" kern="1200" baseline="0" dirty="0">
                          <a:solidFill>
                            <a:schemeClr val="lt1"/>
                          </a:solidFill>
                          <a:latin typeface="+mn-lt"/>
                          <a:ea typeface="+mn-ea"/>
                          <a:cs typeface="+mn-cs"/>
                        </a:rPr>
                        <a:t>: </a:t>
                      </a:r>
                      <a:r>
                        <a:rPr lang="fr-FR" sz="1800" b="0" i="1" u="none" strike="noStrike" kern="1200" baseline="0" dirty="0">
                          <a:solidFill>
                            <a:schemeClr val="lt1"/>
                          </a:solidFill>
                          <a:latin typeface="+mn-lt"/>
                          <a:ea typeface="+mn-ea"/>
                          <a:cs typeface="+mn-cs"/>
                        </a:rPr>
                        <a:t>Renforcement du système national de santé </a:t>
                      </a:r>
                      <a:r>
                        <a:rPr lang="fr-FR" sz="1800" b="0" i="0" u="none" strike="noStrike" kern="1200" baseline="0" dirty="0">
                          <a:solidFill>
                            <a:schemeClr val="lt1"/>
                          </a:solidFill>
                          <a:latin typeface="+mn-lt"/>
                          <a:ea typeface="+mn-ea"/>
                          <a:cs typeface="+mn-cs"/>
                        </a:rPr>
                        <a:t>	</a:t>
                      </a:r>
                    </a:p>
                    <a:p>
                      <a:r>
                        <a:rPr lang="fr-FR" sz="18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10000"/>
                  </a:ext>
                </a:extLst>
              </a:tr>
              <a:tr h="4328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u="none" strike="noStrike" kern="1200" baseline="0" dirty="0">
                          <a:solidFill>
                            <a:schemeClr val="dk1"/>
                          </a:solidFill>
                          <a:latin typeface="+mn-lt"/>
                          <a:ea typeface="+mn-ea"/>
                          <a:cs typeface="+mn-cs"/>
                        </a:rPr>
                        <a:t>Sous-orientation stratégique 3.4 : </a:t>
                      </a:r>
                      <a:r>
                        <a:rPr lang="fr-FR" sz="1800" b="0" i="1" u="none" strike="noStrike" kern="1200" baseline="0" dirty="0">
                          <a:solidFill>
                            <a:schemeClr val="dk1"/>
                          </a:solidFill>
                          <a:latin typeface="+mn-lt"/>
                          <a:ea typeface="+mn-ea"/>
                          <a:cs typeface="+mn-cs"/>
                        </a:rPr>
                        <a:t>Amélioration de l’accès aux médicaments, vaccins, sang, infrastructures, équipements et autres technologies de santé de qualité </a:t>
                      </a:r>
                      <a:r>
                        <a:rPr lang="fr-FR" sz="1800" b="0" i="0" u="none" strike="noStrike" kern="1200" baseline="0" dirty="0">
                          <a:solidFill>
                            <a:schemeClr val="dk1"/>
                          </a:solidFill>
                          <a:latin typeface="+mn-lt"/>
                          <a:ea typeface="+mn-ea"/>
                          <a:cs typeface="+mn-cs"/>
                        </a:rPr>
                        <a:t>	</a:t>
                      </a:r>
                    </a:p>
                    <a:p>
                      <a:pPr>
                        <a:lnSpc>
                          <a:spcPct val="130000"/>
                        </a:lnSpc>
                      </a:pPr>
                      <a:endParaRPr lang="en-US" sz="1600" dirty="0"/>
                    </a:p>
                  </a:txBody>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4. Rappeler les objectifs des plans programmes</a:t>
            </a:r>
            <a:br>
              <a:rPr lang="fr-FR" sz="2800" b="1" dirty="0"/>
            </a:br>
            <a:r>
              <a:rPr lang="fr-FR" sz="2800" b="1" dirty="0"/>
              <a:t>a - PNDS 2016-2024 - 1/4</a:t>
            </a:r>
            <a:endParaRPr lang="en-US" sz="2800" b="1" dirty="0"/>
          </a:p>
        </p:txBody>
      </p:sp>
      <p:graphicFrame>
        <p:nvGraphicFramePr>
          <p:cNvPr id="2" name="Tableau 1"/>
          <p:cNvGraphicFramePr>
            <a:graphicFrameLocks noGrp="1"/>
          </p:cNvGraphicFramePr>
          <p:nvPr>
            <p:extLst>
              <p:ext uri="{D42A27DB-BD31-4B8C-83A1-F6EECF244321}">
                <p14:modId xmlns:p14="http://schemas.microsoft.com/office/powerpoint/2010/main" val="123696564"/>
              </p:ext>
            </p:extLst>
          </p:nvPr>
        </p:nvGraphicFramePr>
        <p:xfrm>
          <a:off x="226833" y="2362200"/>
          <a:ext cx="8610600" cy="3291840"/>
        </p:xfrm>
        <a:graphic>
          <a:graphicData uri="http://schemas.openxmlformats.org/drawingml/2006/table">
            <a:tbl>
              <a:tblPr firstRow="1" bandRow="1">
                <a:tableStyleId>{5C22544A-7EE6-4342-B048-85BDC9FD1C3A}</a:tableStyleId>
              </a:tblPr>
              <a:tblGrid>
                <a:gridCol w="1525767">
                  <a:extLst>
                    <a:ext uri="{9D8B030D-6E8A-4147-A177-3AD203B41FA5}">
                      <a16:colId xmlns:a16="http://schemas.microsoft.com/office/drawing/2014/main" val="3406521513"/>
                    </a:ext>
                  </a:extLst>
                </a:gridCol>
                <a:gridCol w="2438400">
                  <a:extLst>
                    <a:ext uri="{9D8B030D-6E8A-4147-A177-3AD203B41FA5}">
                      <a16:colId xmlns:a16="http://schemas.microsoft.com/office/drawing/2014/main" val="849300115"/>
                    </a:ext>
                  </a:extLst>
                </a:gridCol>
                <a:gridCol w="4646433">
                  <a:extLst>
                    <a:ext uri="{9D8B030D-6E8A-4147-A177-3AD203B41FA5}">
                      <a16:colId xmlns:a16="http://schemas.microsoft.com/office/drawing/2014/main" val="85744338"/>
                    </a:ext>
                  </a:extLst>
                </a:gridCol>
              </a:tblGrid>
              <a:tr h="16002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De 2015 à 2024, la capacité opérationnelle des établissements en infrastructures adéquates, en équipements essentiels de qualité, 	en ME, en produits sanguins et diagnostic de qualité sera de 100%.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1" u="none" strike="noStrike" kern="1200" baseline="0" dirty="0">
                          <a:solidFill>
                            <a:schemeClr val="dk1"/>
                          </a:solidFill>
                          <a:highlight>
                            <a:srgbClr val="FFFF00"/>
                          </a:highlight>
                          <a:latin typeface="+mn-lt"/>
                          <a:ea typeface="+mn-ea"/>
                          <a:cs typeface="+mn-cs"/>
                        </a:rPr>
                        <a:t>Développement et mise en œuvre d’un plan harmonisé de construction et de réhabilitation des </a:t>
                      </a:r>
                      <a:r>
                        <a:rPr lang="fr-FR" sz="1400" b="0" i="0" u="none" strike="noStrike" kern="1200" baseline="0" dirty="0">
                          <a:solidFill>
                            <a:schemeClr val="dk1"/>
                          </a:solidFill>
                          <a:highlight>
                            <a:srgbClr val="FFFF00"/>
                          </a:highligh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1" u="none" strike="noStrike" kern="1200" baseline="0" dirty="0">
                          <a:solidFill>
                            <a:schemeClr val="dk1"/>
                          </a:solidFill>
                          <a:highlight>
                            <a:srgbClr val="FFFF00"/>
                          </a:highlight>
                          <a:latin typeface="+mn-lt"/>
                          <a:ea typeface="+mn-ea"/>
                          <a:cs typeface="+mn-cs"/>
                        </a:rPr>
                        <a:t>infrastructures, d’acquisition et de distribution des équipements</a:t>
                      </a:r>
                      <a:endParaRPr lang="fr-FR" sz="1400" b="0" i="0" u="none" strike="noStrike" kern="1200" baseline="0" dirty="0">
                        <a:solidFill>
                          <a:schemeClr val="dk1"/>
                        </a:solidFill>
                        <a:highlight>
                          <a:srgbClr val="FFFF00"/>
                        </a:highlight>
                        <a:latin typeface="+mn-lt"/>
                        <a:ea typeface="+mn-ea"/>
                        <a:cs typeface="+mn-cs"/>
                      </a:endParaRPr>
                    </a:p>
                  </a:txBody>
                  <a:tcPr>
                    <a:solidFill>
                      <a:schemeClr val="accent1">
                        <a:lumMod val="20000"/>
                        <a:lumOff val="80000"/>
                      </a:schemeClr>
                    </a:solidFill>
                  </a:tcPr>
                </a:tc>
                <a:tc>
                  <a:txBody>
                    <a:bodyPr/>
                    <a:lstStyle/>
                    <a:p>
                      <a:pPr marL="342900" indent="-342900">
                        <a:buFont typeface="+mj-lt"/>
                        <a:buAutoNum type="arabicPeriod"/>
                      </a:pPr>
                      <a:r>
                        <a:rPr lang="fr-FR" sz="1400" b="0" i="0" u="none" strike="noStrike" kern="1200" baseline="0" dirty="0">
                          <a:solidFill>
                            <a:schemeClr val="dk1"/>
                          </a:solidFill>
                          <a:highlight>
                            <a:srgbClr val="FF0000"/>
                          </a:highlight>
                          <a:latin typeface="+mn-lt"/>
                          <a:ea typeface="+mn-ea"/>
                          <a:cs typeface="+mn-cs"/>
                        </a:rPr>
                        <a:t>Doter le CNTS, les CRTS et UHTS en infrastructures </a:t>
                      </a:r>
                      <a:r>
                        <a:rPr lang="fr-FR" sz="1400" b="0" i="0" u="none" strike="noStrike" kern="1200" baseline="0" dirty="0">
                          <a:solidFill>
                            <a:schemeClr val="dk1"/>
                          </a:solidFill>
                          <a:latin typeface="+mn-lt"/>
                          <a:ea typeface="+mn-ea"/>
                          <a:cs typeface="+mn-cs"/>
                        </a:rPr>
                        <a:t>équipements techniques,</a:t>
                      </a:r>
                      <a:r>
                        <a:rPr lang="fr-FR" sz="1400" b="0" i="0" u="none" strike="noStrike" kern="1200" baseline="0" dirty="0">
                          <a:solidFill>
                            <a:schemeClr val="dk1"/>
                          </a:solidFill>
                          <a:highlight>
                            <a:srgbClr val="FF0000"/>
                          </a:highlight>
                          <a:latin typeface="+mn-lt"/>
                          <a:ea typeface="+mn-ea"/>
                          <a:cs typeface="+mn-cs"/>
                        </a:rPr>
                        <a:t> moyens logistiques et autres intrants pour la collecte, le traitement, la conservation, la distribution des PSL et la gestion des activités transfusionnelles adaptés à leur niveau. </a:t>
                      </a:r>
                      <a:endParaRPr lang="fr-FR" sz="1400" dirty="0">
                        <a:highlight>
                          <a:srgbClr val="FF0000"/>
                        </a:highlight>
                      </a:endParaRPr>
                    </a:p>
                  </a:txBody>
                  <a:tcPr>
                    <a:solidFill>
                      <a:schemeClr val="accent1">
                        <a:lumMod val="20000"/>
                        <a:lumOff val="80000"/>
                      </a:schemeClr>
                    </a:solidFill>
                  </a:tcPr>
                </a:tc>
                <a:extLst>
                  <a:ext uri="{0D108BD9-81ED-4DB2-BD59-A6C34878D82A}">
                    <a16:rowId xmlns:a16="http://schemas.microsoft.com/office/drawing/2014/main" val="2930133632"/>
                  </a:ext>
                </a:extLst>
              </a:tr>
              <a:tr h="370840">
                <a:tc vMerge="1">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1" u="none" strike="noStrike" kern="1200" baseline="0" dirty="0">
                          <a:solidFill>
                            <a:schemeClr val="dk1"/>
                          </a:solidFill>
                          <a:latin typeface="+mn-lt"/>
                          <a:ea typeface="+mn-ea"/>
                          <a:cs typeface="+mn-cs"/>
                        </a:rPr>
                        <a:t>Développement de la production locale des médicaments et autres produits de santé </a:t>
                      </a:r>
                      <a:r>
                        <a:rPr lang="fr-FR" sz="1400" b="0" i="0" u="none" strike="noStrike" kern="1200" baseline="0" dirty="0">
                          <a:solidFill>
                            <a:schemeClr val="dk1"/>
                          </a:solidFill>
                          <a:highlight>
                            <a:srgbClr val="FFFF00"/>
                          </a:highlight>
                          <a:latin typeface="+mn-lt"/>
                          <a:ea typeface="+mn-ea"/>
                          <a:cs typeface="+mn-cs"/>
                        </a:rPr>
                        <a:t>	</a:t>
                      </a:r>
                    </a:p>
                  </a:txBody>
                  <a:tcPr/>
                </a:tc>
                <a:tc>
                  <a:txBody>
                    <a:bodyPr/>
                    <a:lstStyle/>
                    <a:p>
                      <a:pPr marL="342900" indent="-342900">
                        <a:buFont typeface="+mj-lt"/>
                        <a:buAutoNum type="arabicPeriod"/>
                      </a:pPr>
                      <a:r>
                        <a:rPr lang="fr-FR" sz="1400" b="0" i="0" u="none" strike="noStrike" kern="1200" baseline="0" dirty="0">
                          <a:solidFill>
                            <a:schemeClr val="dk1"/>
                          </a:solidFill>
                          <a:latin typeface="+mn-lt"/>
                          <a:ea typeface="+mn-ea"/>
                          <a:cs typeface="+mn-cs"/>
                        </a:rPr>
                        <a:t>Promouvoir la production locale publique et privée des médicaments et autres produits de santé y compris les préparations galéniques dans les pharmacies hospitalières et les officines </a:t>
                      </a:r>
                    </a:p>
                    <a:p>
                      <a:pPr marL="342900" indent="-342900">
                        <a:buFont typeface="+mj-lt"/>
                        <a:buAutoNum type="arabicPeriod"/>
                      </a:pPr>
                      <a:r>
                        <a:rPr lang="fr-FR" sz="1400" b="0" i="0" u="none" strike="noStrike" kern="1200" baseline="0" dirty="0">
                          <a:solidFill>
                            <a:schemeClr val="dk1"/>
                          </a:solidFill>
                          <a:latin typeface="+mn-lt"/>
                          <a:ea typeface="+mn-ea"/>
                          <a:cs typeface="+mn-cs"/>
                        </a:rPr>
                        <a:t>Valoriser les plantes médicinales de Guinée </a:t>
                      </a:r>
                    </a:p>
                    <a:p>
                      <a:pPr marL="342900" indent="-342900">
                        <a:buFont typeface="+mj-lt"/>
                        <a:buAutoNum type="arabicPeriod"/>
                      </a:pPr>
                      <a:r>
                        <a:rPr lang="fr-FR" sz="1400" b="0" i="0" u="none" strike="noStrike" kern="1200" baseline="0" dirty="0">
                          <a:solidFill>
                            <a:schemeClr val="dk1"/>
                          </a:solidFill>
                          <a:latin typeface="+mn-lt"/>
                          <a:ea typeface="+mn-ea"/>
                          <a:cs typeface="+mn-cs"/>
                        </a:rPr>
                        <a:t>Promouvoir la coopération sous régionale pour la production et la commercialisation des produits de santé </a:t>
                      </a:r>
                    </a:p>
                  </a:txBody>
                  <a:tcPr/>
                </a:tc>
                <a:extLst>
                  <a:ext uri="{0D108BD9-81ED-4DB2-BD59-A6C34878D82A}">
                    <a16:rowId xmlns:a16="http://schemas.microsoft.com/office/drawing/2014/main" val="780912127"/>
                  </a:ext>
                </a:extLst>
              </a:tr>
            </a:tbl>
          </a:graphicData>
        </a:graphic>
      </p:graphicFrame>
    </p:spTree>
    <p:extLst>
      <p:ext uri="{BB962C8B-B14F-4D97-AF65-F5344CB8AC3E}">
        <p14:creationId xmlns:p14="http://schemas.microsoft.com/office/powerpoint/2010/main" val="3746077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0499" y="1052554"/>
          <a:ext cx="8686801" cy="4968750"/>
        </p:xfrm>
        <a:graphic>
          <a:graphicData uri="http://schemas.openxmlformats.org/drawingml/2006/table">
            <a:tbl>
              <a:tblPr firstRow="1" bandRow="1">
                <a:tableStyleId>{5C22544A-7EE6-4342-B048-85BDC9FD1C3A}</a:tableStyleId>
              </a:tblPr>
              <a:tblGrid>
                <a:gridCol w="8686801">
                  <a:extLst>
                    <a:ext uri="{9D8B030D-6E8A-4147-A177-3AD203B41FA5}">
                      <a16:colId xmlns:a16="http://schemas.microsoft.com/office/drawing/2014/main" val="20000"/>
                    </a:ext>
                  </a:extLst>
                </a:gridCol>
              </a:tblGrid>
              <a:tr h="54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chemeClr val="lt1"/>
                          </a:solidFill>
                          <a:latin typeface="+mn-lt"/>
                          <a:ea typeface="+mn-ea"/>
                          <a:cs typeface="+mn-cs"/>
                        </a:rPr>
                        <a:t>Orientation stratégique 3 </a:t>
                      </a:r>
                      <a:r>
                        <a:rPr lang="fr-FR" sz="1800" b="0" i="0" u="none" strike="noStrike" kern="1200" baseline="0" dirty="0">
                          <a:solidFill>
                            <a:schemeClr val="lt1"/>
                          </a:solidFill>
                          <a:latin typeface="+mn-lt"/>
                          <a:ea typeface="+mn-ea"/>
                          <a:cs typeface="+mn-cs"/>
                        </a:rPr>
                        <a:t>: </a:t>
                      </a:r>
                      <a:r>
                        <a:rPr lang="fr-FR" sz="1800" b="0" i="1" u="none" strike="noStrike" kern="1200" baseline="0" dirty="0">
                          <a:solidFill>
                            <a:schemeClr val="lt1"/>
                          </a:solidFill>
                          <a:latin typeface="+mn-lt"/>
                          <a:ea typeface="+mn-ea"/>
                          <a:cs typeface="+mn-cs"/>
                        </a:rPr>
                        <a:t>Renforcement du système national de santé </a:t>
                      </a:r>
                      <a:r>
                        <a:rPr lang="fr-FR" sz="1800" b="0" i="0" u="none" strike="noStrike" kern="1200" baseline="0" dirty="0">
                          <a:solidFill>
                            <a:schemeClr val="lt1"/>
                          </a:solidFill>
                          <a:latin typeface="+mn-lt"/>
                          <a:ea typeface="+mn-ea"/>
                          <a:cs typeface="+mn-cs"/>
                        </a:rPr>
                        <a:t>	</a:t>
                      </a:r>
                    </a:p>
                    <a:p>
                      <a:r>
                        <a:rPr lang="fr-FR" sz="18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10000"/>
                  </a:ext>
                </a:extLst>
              </a:tr>
              <a:tr h="4328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u="none" strike="noStrike" kern="1200" baseline="0" dirty="0">
                          <a:solidFill>
                            <a:schemeClr val="dk1"/>
                          </a:solidFill>
                          <a:latin typeface="+mn-lt"/>
                          <a:ea typeface="+mn-ea"/>
                          <a:cs typeface="+mn-cs"/>
                        </a:rPr>
                        <a:t>Sous-orientation stratégique 3.4 : </a:t>
                      </a:r>
                      <a:r>
                        <a:rPr lang="fr-FR" sz="1800" b="0" i="1" u="none" strike="noStrike" kern="1200" baseline="0" dirty="0">
                          <a:solidFill>
                            <a:schemeClr val="dk1"/>
                          </a:solidFill>
                          <a:latin typeface="+mn-lt"/>
                          <a:ea typeface="+mn-ea"/>
                          <a:cs typeface="+mn-cs"/>
                        </a:rPr>
                        <a:t>Amélioration de l’accès aux médicaments, vaccins, sang, infrastructures, équipements et autres technologies de santé de qualité </a:t>
                      </a:r>
                      <a:r>
                        <a:rPr lang="fr-FR" sz="1800" b="0" i="0" u="none" strike="noStrike" kern="1200" baseline="0" dirty="0">
                          <a:solidFill>
                            <a:schemeClr val="dk1"/>
                          </a:solidFill>
                          <a:latin typeface="+mn-lt"/>
                          <a:ea typeface="+mn-ea"/>
                          <a:cs typeface="+mn-cs"/>
                        </a:rPr>
                        <a:t>	</a:t>
                      </a:r>
                    </a:p>
                    <a:p>
                      <a:pPr>
                        <a:lnSpc>
                          <a:spcPct val="130000"/>
                        </a:lnSpc>
                      </a:pPr>
                      <a:endParaRPr lang="en-US" sz="1600" dirty="0"/>
                    </a:p>
                  </a:txBody>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4. Rappeler les objectifs des plans programmes</a:t>
            </a:r>
            <a:br>
              <a:rPr lang="fr-FR" sz="2800" b="1" dirty="0"/>
            </a:br>
            <a:r>
              <a:rPr lang="fr-FR" sz="2800" b="1" dirty="0"/>
              <a:t> a - PNDS 2016-2024 - 2/4</a:t>
            </a:r>
            <a:endParaRPr lang="en-US" sz="2800" b="1" dirty="0"/>
          </a:p>
        </p:txBody>
      </p:sp>
      <p:graphicFrame>
        <p:nvGraphicFramePr>
          <p:cNvPr id="2" name="Tableau 1"/>
          <p:cNvGraphicFramePr>
            <a:graphicFrameLocks noGrp="1"/>
          </p:cNvGraphicFramePr>
          <p:nvPr>
            <p:extLst>
              <p:ext uri="{D42A27DB-BD31-4B8C-83A1-F6EECF244321}">
                <p14:modId xmlns:p14="http://schemas.microsoft.com/office/powerpoint/2010/main" val="3508495837"/>
              </p:ext>
            </p:extLst>
          </p:nvPr>
        </p:nvGraphicFramePr>
        <p:xfrm>
          <a:off x="226833" y="2286000"/>
          <a:ext cx="8610600" cy="3505200"/>
        </p:xfrm>
        <a:graphic>
          <a:graphicData uri="http://schemas.openxmlformats.org/drawingml/2006/table">
            <a:tbl>
              <a:tblPr firstRow="1" bandRow="1">
                <a:tableStyleId>{5C22544A-7EE6-4342-B048-85BDC9FD1C3A}</a:tableStyleId>
              </a:tblPr>
              <a:tblGrid>
                <a:gridCol w="1525767">
                  <a:extLst>
                    <a:ext uri="{9D8B030D-6E8A-4147-A177-3AD203B41FA5}">
                      <a16:colId xmlns:a16="http://schemas.microsoft.com/office/drawing/2014/main" val="3406521513"/>
                    </a:ext>
                  </a:extLst>
                </a:gridCol>
                <a:gridCol w="2438400">
                  <a:extLst>
                    <a:ext uri="{9D8B030D-6E8A-4147-A177-3AD203B41FA5}">
                      <a16:colId xmlns:a16="http://schemas.microsoft.com/office/drawing/2014/main" val="849300115"/>
                    </a:ext>
                  </a:extLst>
                </a:gridCol>
                <a:gridCol w="4646433">
                  <a:extLst>
                    <a:ext uri="{9D8B030D-6E8A-4147-A177-3AD203B41FA5}">
                      <a16:colId xmlns:a16="http://schemas.microsoft.com/office/drawing/2014/main" val="8574433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De 2015 à 2024, la capacité opérationnelle des établissements en infrastructures adéquates, en équipements essentiels de qualité, 	en ME, en produits sanguins et diagnostic de qualité sera de 100%. </a:t>
                      </a:r>
                    </a:p>
                    <a:p>
                      <a:endParaRPr lang="fr-FR" sz="1400" dirty="0"/>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1" u="none" strike="noStrike" kern="1200" baseline="0" dirty="0">
                          <a:solidFill>
                            <a:schemeClr val="dk1"/>
                          </a:solidFill>
                          <a:latin typeface="+mn-lt"/>
                          <a:ea typeface="+mn-ea"/>
                          <a:cs typeface="+mn-cs"/>
                        </a:rPr>
                        <a:t>Amélioration des mécanismes de financement et d’achat des produits de santé </a:t>
                      </a:r>
                      <a:r>
                        <a:rPr lang="fr-FR" sz="1400" b="0" i="0" u="none" strike="noStrike" kern="1200" baseline="0" dirty="0">
                          <a:solidFill>
                            <a:schemeClr val="dk1"/>
                          </a:solidFill>
                          <a:latin typeface="+mn-lt"/>
                          <a:ea typeface="+mn-ea"/>
                          <a:cs typeface="+mn-cs"/>
                        </a:rPr>
                        <a:t>	</a:t>
                      </a:r>
                    </a:p>
                  </a:txBody>
                  <a:tcPr>
                    <a:solidFill>
                      <a:schemeClr val="accent1">
                        <a:lumMod val="40000"/>
                        <a:lumOff val="60000"/>
                      </a:schemeClr>
                    </a:solidFill>
                  </a:tcPr>
                </a:tc>
                <a:tc>
                  <a:txBody>
                    <a:bodyPr/>
                    <a:lstStyle/>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Mettre en place de mécanismes de financement pérenne pour le fonctionnement des structures chargées de la mise en </a:t>
                      </a:r>
                      <a:r>
                        <a:rPr lang="fr-FR" sz="1400" b="0" i="0" u="none" strike="noStrike" kern="1200" baseline="0" dirty="0" err="1">
                          <a:solidFill>
                            <a:schemeClr val="dk1"/>
                          </a:solidFill>
                          <a:highlight>
                            <a:srgbClr val="FFFF00"/>
                          </a:highlight>
                          <a:latin typeface="+mn-lt"/>
                          <a:ea typeface="+mn-ea"/>
                          <a:cs typeface="+mn-cs"/>
                        </a:rPr>
                        <a:t>oeuvre</a:t>
                      </a:r>
                      <a:r>
                        <a:rPr lang="fr-FR" sz="1400" b="0" i="0" u="none" strike="noStrike" kern="1200" baseline="0" dirty="0">
                          <a:solidFill>
                            <a:schemeClr val="dk1"/>
                          </a:solidFill>
                          <a:highlight>
                            <a:srgbClr val="FFFF00"/>
                          </a:highlight>
                          <a:latin typeface="+mn-lt"/>
                          <a:ea typeface="+mn-ea"/>
                          <a:cs typeface="+mn-cs"/>
                        </a:rPr>
                        <a:t> de la logistique intégrée des médicaments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Exonérer de tous droits de douanes et de taxes à l’importation des dispositifs médicaux, réactifs, petits matériels de laboratoire et matières premières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Améliorer les procédures d’appels d’offres et de passation des marchés pour l’achat des produits de santé </a:t>
                      </a:r>
                    </a:p>
                    <a:p>
                      <a:pPr marL="342900" indent="-342900">
                        <a:buFont typeface="+mj-lt"/>
                        <a:buAutoNum type="arabicPeriod"/>
                      </a:pPr>
                      <a:r>
                        <a:rPr lang="fr-FR" sz="1400" b="0" i="0" u="none" strike="noStrike" kern="1200" baseline="0" dirty="0">
                          <a:solidFill>
                            <a:schemeClr val="dk1"/>
                          </a:solidFill>
                          <a:latin typeface="+mn-lt"/>
                          <a:ea typeface="+mn-ea"/>
                          <a:cs typeface="+mn-cs"/>
                        </a:rPr>
                        <a:t>Développer les mécanismes d’incitation à l’installation des officines privés à l’intérieur du pays</a:t>
                      </a:r>
                    </a:p>
                  </a:txBody>
                  <a:tcPr>
                    <a:solidFill>
                      <a:schemeClr val="accent1">
                        <a:lumMod val="40000"/>
                        <a:lumOff val="60000"/>
                      </a:schemeClr>
                    </a:solidFill>
                  </a:tcPr>
                </a:tc>
                <a:extLst>
                  <a:ext uri="{0D108BD9-81ED-4DB2-BD59-A6C34878D82A}">
                    <a16:rowId xmlns:a16="http://schemas.microsoft.com/office/drawing/2014/main" val="991155389"/>
                  </a:ext>
                </a:extLst>
              </a:tr>
            </a:tbl>
          </a:graphicData>
        </a:graphic>
      </p:graphicFrame>
    </p:spTree>
    <p:extLst>
      <p:ext uri="{BB962C8B-B14F-4D97-AF65-F5344CB8AC3E}">
        <p14:creationId xmlns:p14="http://schemas.microsoft.com/office/powerpoint/2010/main" val="3315920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0499" y="1052554"/>
          <a:ext cx="8686801" cy="4968750"/>
        </p:xfrm>
        <a:graphic>
          <a:graphicData uri="http://schemas.openxmlformats.org/drawingml/2006/table">
            <a:tbl>
              <a:tblPr firstRow="1" bandRow="1">
                <a:tableStyleId>{5C22544A-7EE6-4342-B048-85BDC9FD1C3A}</a:tableStyleId>
              </a:tblPr>
              <a:tblGrid>
                <a:gridCol w="8686801">
                  <a:extLst>
                    <a:ext uri="{9D8B030D-6E8A-4147-A177-3AD203B41FA5}">
                      <a16:colId xmlns:a16="http://schemas.microsoft.com/office/drawing/2014/main" val="20000"/>
                    </a:ext>
                  </a:extLst>
                </a:gridCol>
              </a:tblGrid>
              <a:tr h="54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chemeClr val="lt1"/>
                          </a:solidFill>
                          <a:latin typeface="+mn-lt"/>
                          <a:ea typeface="+mn-ea"/>
                          <a:cs typeface="+mn-cs"/>
                        </a:rPr>
                        <a:t>Orientation stratégique 3 </a:t>
                      </a:r>
                      <a:r>
                        <a:rPr lang="fr-FR" sz="1800" b="0" i="0" u="none" strike="noStrike" kern="1200" baseline="0" dirty="0">
                          <a:solidFill>
                            <a:schemeClr val="lt1"/>
                          </a:solidFill>
                          <a:latin typeface="+mn-lt"/>
                          <a:ea typeface="+mn-ea"/>
                          <a:cs typeface="+mn-cs"/>
                        </a:rPr>
                        <a:t>: </a:t>
                      </a:r>
                      <a:r>
                        <a:rPr lang="fr-FR" sz="1800" b="0" i="1" u="none" strike="noStrike" kern="1200" baseline="0" dirty="0">
                          <a:solidFill>
                            <a:schemeClr val="lt1"/>
                          </a:solidFill>
                          <a:latin typeface="+mn-lt"/>
                          <a:ea typeface="+mn-ea"/>
                          <a:cs typeface="+mn-cs"/>
                        </a:rPr>
                        <a:t>Renforcement du système national de santé </a:t>
                      </a:r>
                      <a:r>
                        <a:rPr lang="fr-FR" sz="1800" b="0" i="0" u="none" strike="noStrike" kern="1200" baseline="0" dirty="0">
                          <a:solidFill>
                            <a:schemeClr val="lt1"/>
                          </a:solidFill>
                          <a:latin typeface="+mn-lt"/>
                          <a:ea typeface="+mn-ea"/>
                          <a:cs typeface="+mn-cs"/>
                        </a:rPr>
                        <a:t>	</a:t>
                      </a:r>
                    </a:p>
                    <a:p>
                      <a:r>
                        <a:rPr lang="fr-FR" sz="18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10000"/>
                  </a:ext>
                </a:extLst>
              </a:tr>
              <a:tr h="432867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fr-FR" sz="1800" b="1" i="1" u="none" strike="noStrike" kern="1200" baseline="0" dirty="0">
                          <a:solidFill>
                            <a:schemeClr val="dk1"/>
                          </a:solidFill>
                          <a:latin typeface="+mn-lt"/>
                          <a:ea typeface="+mn-ea"/>
                          <a:cs typeface="+mn-cs"/>
                        </a:rPr>
                        <a:t>Sous-orientation stratégique 3.4 : </a:t>
                      </a:r>
                      <a:r>
                        <a:rPr lang="fr-FR" sz="1800" b="0" i="1" u="none" strike="noStrike" kern="1200" baseline="0" dirty="0">
                          <a:solidFill>
                            <a:schemeClr val="dk1"/>
                          </a:solidFill>
                          <a:latin typeface="+mn-lt"/>
                          <a:ea typeface="+mn-ea"/>
                          <a:cs typeface="+mn-cs"/>
                        </a:rPr>
                        <a:t>Amélioration de l’accès aux médicaments, vaccins, sang, infrastructures, équipements et autres technologies de santé de qualité </a:t>
                      </a:r>
                      <a:r>
                        <a:rPr lang="fr-FR" sz="1800" b="0" i="0" u="none" strike="noStrike" kern="1200" baseline="0" dirty="0">
                          <a:solidFill>
                            <a:schemeClr val="dk1"/>
                          </a:solidFill>
                          <a:latin typeface="+mn-lt"/>
                          <a:ea typeface="+mn-ea"/>
                          <a:cs typeface="+mn-cs"/>
                        </a:rPr>
                        <a:t>	</a:t>
                      </a:r>
                    </a:p>
                    <a:p>
                      <a:pPr>
                        <a:lnSpc>
                          <a:spcPct val="130000"/>
                        </a:lnSpc>
                      </a:pPr>
                      <a:endParaRPr lang="en-US" sz="1600" dirty="0"/>
                    </a:p>
                  </a:txBody>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4. Rappeler les objectifs des plans programmes</a:t>
            </a:r>
            <a:br>
              <a:rPr lang="fr-FR" sz="2800" b="1" dirty="0"/>
            </a:br>
            <a:r>
              <a:rPr lang="fr-FR" sz="2800" b="1" dirty="0"/>
              <a:t>a - PNDS 2016-2024 - 3/4</a:t>
            </a:r>
            <a:endParaRPr lang="en-US" sz="2800" b="1" dirty="0"/>
          </a:p>
        </p:txBody>
      </p:sp>
      <p:graphicFrame>
        <p:nvGraphicFramePr>
          <p:cNvPr id="2" name="Tableau 1"/>
          <p:cNvGraphicFramePr>
            <a:graphicFrameLocks noGrp="1"/>
          </p:cNvGraphicFramePr>
          <p:nvPr>
            <p:extLst>
              <p:ext uri="{D42A27DB-BD31-4B8C-83A1-F6EECF244321}">
                <p14:modId xmlns:p14="http://schemas.microsoft.com/office/powerpoint/2010/main" val="2197151742"/>
              </p:ext>
            </p:extLst>
          </p:nvPr>
        </p:nvGraphicFramePr>
        <p:xfrm>
          <a:off x="226833" y="2438400"/>
          <a:ext cx="8610600" cy="4450080"/>
        </p:xfrm>
        <a:graphic>
          <a:graphicData uri="http://schemas.openxmlformats.org/drawingml/2006/table">
            <a:tbl>
              <a:tblPr firstRow="1" bandRow="1">
                <a:tableStyleId>{5C22544A-7EE6-4342-B048-85BDC9FD1C3A}</a:tableStyleId>
              </a:tblPr>
              <a:tblGrid>
                <a:gridCol w="535167">
                  <a:extLst>
                    <a:ext uri="{9D8B030D-6E8A-4147-A177-3AD203B41FA5}">
                      <a16:colId xmlns:a16="http://schemas.microsoft.com/office/drawing/2014/main" val="3406521513"/>
                    </a:ext>
                  </a:extLst>
                </a:gridCol>
                <a:gridCol w="1676400">
                  <a:extLst>
                    <a:ext uri="{9D8B030D-6E8A-4147-A177-3AD203B41FA5}">
                      <a16:colId xmlns:a16="http://schemas.microsoft.com/office/drawing/2014/main" val="849300115"/>
                    </a:ext>
                  </a:extLst>
                </a:gridCol>
                <a:gridCol w="6399033">
                  <a:extLst>
                    <a:ext uri="{9D8B030D-6E8A-4147-A177-3AD203B41FA5}">
                      <a16:colId xmlns:a16="http://schemas.microsoft.com/office/drawing/2014/main" val="85744338"/>
                    </a:ext>
                  </a:extLst>
                </a:gridCol>
              </a:tblGrid>
              <a:tr h="370840">
                <a:tc>
                  <a:txBody>
                    <a:bodyPr/>
                    <a:lstStyle/>
                    <a:p>
                      <a:endParaRPr lang="fr-FR" sz="14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1" u="none" strike="noStrike" kern="1200" baseline="0" dirty="0">
                          <a:solidFill>
                            <a:schemeClr val="dk1"/>
                          </a:solidFill>
                          <a:highlight>
                            <a:srgbClr val="FFFF00"/>
                          </a:highlight>
                          <a:latin typeface="+mn-lt"/>
                          <a:ea typeface="+mn-ea"/>
                          <a:cs typeface="+mn-cs"/>
                        </a:rPr>
                        <a:t>Renforcement du système d’assurance qualité des médicaments et des autres produits de santé </a:t>
                      </a:r>
                      <a:r>
                        <a:rPr lang="fr-FR" sz="1400" b="0" i="0" u="none" strike="noStrike" kern="1200" baseline="0" dirty="0">
                          <a:solidFill>
                            <a:schemeClr val="dk1"/>
                          </a:solidFill>
                          <a:highlight>
                            <a:srgbClr val="FFFF00"/>
                          </a:highlight>
                          <a:latin typeface="+mn-lt"/>
                          <a:ea typeface="+mn-ea"/>
                          <a:cs typeface="+mn-cs"/>
                        </a:rPr>
                        <a:t>	</a:t>
                      </a:r>
                    </a:p>
                  </a:txBody>
                  <a:tcPr>
                    <a:solidFill>
                      <a:schemeClr val="accent1">
                        <a:lumMod val="20000"/>
                        <a:lumOff val="80000"/>
                      </a:schemeClr>
                    </a:solidFill>
                  </a:tcPr>
                </a:tc>
                <a:tc>
                  <a:txBody>
                    <a:bodyPr/>
                    <a:lstStyle/>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Renforcer les capacités du laboratoire national de contrôle de qualité </a:t>
                      </a:r>
                    </a:p>
                    <a:p>
                      <a:pPr marL="342900" indent="-342900">
                        <a:buFont typeface="+mj-lt"/>
                        <a:buAutoNum type="arabicPeriod"/>
                      </a:pPr>
                      <a:r>
                        <a:rPr lang="fr-FR" sz="1400" b="0" i="0" u="none" strike="noStrike" kern="1200" baseline="0" dirty="0">
                          <a:solidFill>
                            <a:schemeClr val="dk1"/>
                          </a:solidFill>
                          <a:latin typeface="+mn-lt"/>
                          <a:ea typeface="+mn-ea"/>
                          <a:cs typeface="+mn-cs"/>
                        </a:rPr>
                        <a:t>Mettre en place/Renforcer les systèmes de vigilance des produits de santé : pharmacovigilance, hémovigilance, </a:t>
                      </a:r>
                      <a:r>
                        <a:rPr lang="fr-FR" sz="1400" b="0" i="0" u="none" strike="noStrike" kern="1200" baseline="0" dirty="0" err="1">
                          <a:solidFill>
                            <a:schemeClr val="dk1"/>
                          </a:solidFill>
                          <a:latin typeface="+mn-lt"/>
                          <a:ea typeface="+mn-ea"/>
                          <a:cs typeface="+mn-cs"/>
                        </a:rPr>
                        <a:t>réactovigilance</a:t>
                      </a:r>
                      <a:r>
                        <a:rPr lang="fr-FR" sz="1400" b="0" i="0" u="none" strike="noStrike" kern="1200" baseline="0" dirty="0">
                          <a:solidFill>
                            <a:schemeClr val="dk1"/>
                          </a:solidFill>
                          <a:latin typeface="+mn-lt"/>
                          <a:ea typeface="+mn-ea"/>
                          <a:cs typeface="+mn-cs"/>
                        </a:rPr>
                        <a:t> et matériovigilance ;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Adopter les normes et procédures en matière de contrôle pré et post marketing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Améliorer les capacités de stockage et de gestion des produits de santé des structures de santé </a:t>
                      </a:r>
                    </a:p>
                  </a:txBody>
                  <a:tcPr>
                    <a:solidFill>
                      <a:schemeClr val="accent1">
                        <a:lumMod val="20000"/>
                        <a:lumOff val="80000"/>
                      </a:schemeClr>
                    </a:solidFill>
                  </a:tcPr>
                </a:tc>
                <a:extLst>
                  <a:ext uri="{0D108BD9-81ED-4DB2-BD59-A6C34878D82A}">
                    <a16:rowId xmlns:a16="http://schemas.microsoft.com/office/drawing/2014/main" val="2790450940"/>
                  </a:ext>
                </a:extLst>
              </a:tr>
              <a:tr h="370840">
                <a:tc>
                  <a:txBody>
                    <a:bodyPr/>
                    <a:lstStyle/>
                    <a:p>
                      <a:endParaRPr lang="fr-FR"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1" u="none" strike="noStrike" kern="1200" baseline="0" dirty="0">
                          <a:solidFill>
                            <a:schemeClr val="dk1"/>
                          </a:solidFill>
                          <a:latin typeface="+mn-lt"/>
                          <a:ea typeface="+mn-ea"/>
                          <a:cs typeface="+mn-cs"/>
                        </a:rPr>
                        <a:t>Renforcement de la coordination, de la régulation et du contrôle du secteur pharmaceutique </a:t>
                      </a:r>
                      <a:endParaRPr lang="fr-FR" sz="1400" b="0" i="0" u="none" strike="noStrike" kern="1200" baseline="0" dirty="0">
                        <a:solidFill>
                          <a:schemeClr val="dk1"/>
                        </a:solidFill>
                        <a:latin typeface="+mn-lt"/>
                        <a:ea typeface="+mn-ea"/>
                        <a:cs typeface="+mn-cs"/>
                      </a:endParaRPr>
                    </a:p>
                  </a:txBody>
                  <a:tcPr/>
                </a:tc>
                <a:tc>
                  <a:txBody>
                    <a:bodyPr/>
                    <a:lstStyle/>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Renforcer le cadre institutionnel et les capacités de la DNPL pour la coordination et la mise en œuvre de la PPN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Instaurer les mécanismes de coordination entre les différents acteurs dans la mise en œuvre du plan directeur de la PPN y compris le partenariat public-privé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Développer/améliorer les capacités du pharmacien dans la gestion du médicament.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Renforcer le système d’information et de communication pour une gestion efficace et efficiente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Créer et opérationnaliser un corps de Pharmaciens Inspecteurs à la DNPL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Renforcer la lutte contre le marché illicite et les contrefaçons de médicaments </a:t>
                      </a:r>
                    </a:p>
                    <a:p>
                      <a:pPr marL="342900" indent="-342900">
                        <a:buFont typeface="+mj-lt"/>
                        <a:buAutoNum type="arabicPeriod"/>
                      </a:pPr>
                      <a:r>
                        <a:rPr lang="fr-FR" sz="1400" b="0" i="0" u="none" strike="noStrike" kern="1200" baseline="0" dirty="0">
                          <a:solidFill>
                            <a:schemeClr val="dk1"/>
                          </a:solidFill>
                          <a:latin typeface="+mn-lt"/>
                          <a:ea typeface="+mn-ea"/>
                          <a:cs typeface="+mn-cs"/>
                        </a:rPr>
                        <a:t>Renforcer les capacités des ordres professionnels dans la gestion et la régulation du secteur pharmaceutique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Développer les normes et procédures pour la gestion des déchets pharmaceutiques (périmés, détériorés…) et biomédicaux </a:t>
                      </a:r>
                    </a:p>
                  </a:txBody>
                  <a:tcPr/>
                </a:tc>
                <a:extLst>
                  <a:ext uri="{0D108BD9-81ED-4DB2-BD59-A6C34878D82A}">
                    <a16:rowId xmlns:a16="http://schemas.microsoft.com/office/drawing/2014/main" val="3185095681"/>
                  </a:ext>
                </a:extLst>
              </a:tr>
            </a:tbl>
          </a:graphicData>
        </a:graphic>
      </p:graphicFrame>
    </p:spTree>
    <p:extLst>
      <p:ext uri="{BB962C8B-B14F-4D97-AF65-F5344CB8AC3E}">
        <p14:creationId xmlns:p14="http://schemas.microsoft.com/office/powerpoint/2010/main" val="3598590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0499" y="1052554"/>
          <a:ext cx="8686801" cy="4968750"/>
        </p:xfrm>
        <a:graphic>
          <a:graphicData uri="http://schemas.openxmlformats.org/drawingml/2006/table">
            <a:tbl>
              <a:tblPr firstRow="1" bandRow="1">
                <a:tableStyleId>{5C22544A-7EE6-4342-B048-85BDC9FD1C3A}</a:tableStyleId>
              </a:tblPr>
              <a:tblGrid>
                <a:gridCol w="8686801">
                  <a:extLst>
                    <a:ext uri="{9D8B030D-6E8A-4147-A177-3AD203B41FA5}">
                      <a16:colId xmlns:a16="http://schemas.microsoft.com/office/drawing/2014/main" val="20000"/>
                    </a:ext>
                  </a:extLst>
                </a:gridCol>
              </a:tblGrid>
              <a:tr h="54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chemeClr val="lt1"/>
                          </a:solidFill>
                          <a:latin typeface="+mn-lt"/>
                          <a:ea typeface="+mn-ea"/>
                          <a:cs typeface="+mn-cs"/>
                        </a:rPr>
                        <a:t>Orientation stratégique 3 </a:t>
                      </a:r>
                      <a:r>
                        <a:rPr lang="fr-FR" sz="1800" b="0" i="0" u="none" strike="noStrike" kern="1200" baseline="0" dirty="0">
                          <a:solidFill>
                            <a:schemeClr val="lt1"/>
                          </a:solidFill>
                          <a:latin typeface="+mn-lt"/>
                          <a:ea typeface="+mn-ea"/>
                          <a:cs typeface="+mn-cs"/>
                        </a:rPr>
                        <a:t>: </a:t>
                      </a:r>
                      <a:r>
                        <a:rPr lang="fr-FR" sz="1800" b="0" i="1" u="none" strike="noStrike" kern="1200" baseline="0" dirty="0">
                          <a:solidFill>
                            <a:schemeClr val="lt1"/>
                          </a:solidFill>
                          <a:latin typeface="+mn-lt"/>
                          <a:ea typeface="+mn-ea"/>
                          <a:cs typeface="+mn-cs"/>
                        </a:rPr>
                        <a:t>Renforcement du système national de santé </a:t>
                      </a:r>
                      <a:r>
                        <a:rPr lang="fr-FR" sz="1800" b="0" i="0" u="none" strike="noStrike" kern="1200" baseline="0" dirty="0">
                          <a:solidFill>
                            <a:schemeClr val="lt1"/>
                          </a:solidFill>
                          <a:latin typeface="+mn-lt"/>
                          <a:ea typeface="+mn-ea"/>
                          <a:cs typeface="+mn-cs"/>
                        </a:rPr>
                        <a:t>	</a:t>
                      </a:r>
                    </a:p>
                    <a:p>
                      <a:r>
                        <a:rPr lang="fr-FR" sz="18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10000"/>
                  </a:ext>
                </a:extLst>
              </a:tr>
              <a:tr h="432867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fr-FR" sz="1800" b="1" i="1" u="none" strike="noStrike" kern="1200" baseline="0" dirty="0">
                          <a:solidFill>
                            <a:schemeClr val="dk1"/>
                          </a:solidFill>
                          <a:latin typeface="+mn-lt"/>
                          <a:ea typeface="+mn-ea"/>
                          <a:cs typeface="+mn-cs"/>
                        </a:rPr>
                        <a:t>Sous-orientation stratégique 3.4 : </a:t>
                      </a:r>
                      <a:r>
                        <a:rPr lang="fr-FR" sz="1800" b="0" i="1" u="none" strike="noStrike" kern="1200" baseline="0" dirty="0">
                          <a:solidFill>
                            <a:schemeClr val="dk1"/>
                          </a:solidFill>
                          <a:latin typeface="+mn-lt"/>
                          <a:ea typeface="+mn-ea"/>
                          <a:cs typeface="+mn-cs"/>
                        </a:rPr>
                        <a:t>Amélioration de l’accès aux médicaments, vaccins, sang, infrastructures, équipements et autres technologies de santé de qualité </a:t>
                      </a:r>
                      <a:r>
                        <a:rPr lang="fr-FR" sz="1800" b="0" i="0" u="none" strike="noStrike" kern="1200" baseline="0" dirty="0">
                          <a:solidFill>
                            <a:schemeClr val="dk1"/>
                          </a:solidFill>
                          <a:latin typeface="+mn-lt"/>
                          <a:ea typeface="+mn-ea"/>
                          <a:cs typeface="+mn-cs"/>
                        </a:rPr>
                        <a:t>	</a:t>
                      </a:r>
                    </a:p>
                    <a:p>
                      <a:pPr>
                        <a:lnSpc>
                          <a:spcPct val="130000"/>
                        </a:lnSpc>
                      </a:pPr>
                      <a:endParaRPr lang="en-US" sz="1600" dirty="0"/>
                    </a:p>
                  </a:txBody>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4. Rappeler les objectifs des plans programmes</a:t>
            </a:r>
            <a:br>
              <a:rPr lang="fr-FR" sz="2800" b="1" dirty="0"/>
            </a:br>
            <a:r>
              <a:rPr lang="fr-FR" sz="2800" b="1" dirty="0"/>
              <a:t>a - PNDS 2016-2024 - 4/4</a:t>
            </a:r>
            <a:endParaRPr lang="en-US" sz="2800" b="1" dirty="0"/>
          </a:p>
        </p:txBody>
      </p:sp>
      <p:graphicFrame>
        <p:nvGraphicFramePr>
          <p:cNvPr id="2" name="Tableau 1"/>
          <p:cNvGraphicFramePr>
            <a:graphicFrameLocks noGrp="1"/>
          </p:cNvGraphicFramePr>
          <p:nvPr>
            <p:extLst>
              <p:ext uri="{D42A27DB-BD31-4B8C-83A1-F6EECF244321}">
                <p14:modId xmlns:p14="http://schemas.microsoft.com/office/powerpoint/2010/main" val="1427766388"/>
              </p:ext>
            </p:extLst>
          </p:nvPr>
        </p:nvGraphicFramePr>
        <p:xfrm>
          <a:off x="226833" y="2438400"/>
          <a:ext cx="8610600" cy="4236720"/>
        </p:xfrm>
        <a:graphic>
          <a:graphicData uri="http://schemas.openxmlformats.org/drawingml/2006/table">
            <a:tbl>
              <a:tblPr firstRow="1" bandRow="1">
                <a:tableStyleId>{5C22544A-7EE6-4342-B048-85BDC9FD1C3A}</a:tableStyleId>
              </a:tblPr>
              <a:tblGrid>
                <a:gridCol w="535167">
                  <a:extLst>
                    <a:ext uri="{9D8B030D-6E8A-4147-A177-3AD203B41FA5}">
                      <a16:colId xmlns:a16="http://schemas.microsoft.com/office/drawing/2014/main" val="3406521513"/>
                    </a:ext>
                  </a:extLst>
                </a:gridCol>
                <a:gridCol w="2362200">
                  <a:extLst>
                    <a:ext uri="{9D8B030D-6E8A-4147-A177-3AD203B41FA5}">
                      <a16:colId xmlns:a16="http://schemas.microsoft.com/office/drawing/2014/main" val="849300115"/>
                    </a:ext>
                  </a:extLst>
                </a:gridCol>
                <a:gridCol w="5713233">
                  <a:extLst>
                    <a:ext uri="{9D8B030D-6E8A-4147-A177-3AD203B41FA5}">
                      <a16:colId xmlns:a16="http://schemas.microsoft.com/office/drawing/2014/main" val="85744338"/>
                    </a:ext>
                  </a:extLst>
                </a:gridCol>
              </a:tblGrid>
              <a:tr h="370840">
                <a:tc>
                  <a:txBody>
                    <a:bodyPr/>
                    <a:lstStyle/>
                    <a:p>
                      <a:endParaRPr lang="fr-FR" sz="14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1" u="none" strike="noStrike" kern="1200" baseline="0" dirty="0">
                          <a:solidFill>
                            <a:schemeClr val="dk1"/>
                          </a:solidFill>
                          <a:latin typeface="+mn-lt"/>
                          <a:ea typeface="+mn-ea"/>
                          <a:cs typeface="+mn-cs"/>
                        </a:rPr>
                        <a:t>Renforcement des capacités des structures de la </a:t>
                      </a:r>
                      <a:r>
                        <a:rPr lang="fr-FR" sz="1400" b="0" i="1" u="none" strike="noStrike" kern="1200" baseline="0" dirty="0" err="1">
                          <a:solidFill>
                            <a:schemeClr val="dk1"/>
                          </a:solidFill>
                          <a:latin typeface="+mn-lt"/>
                          <a:ea typeface="+mn-ea"/>
                          <a:cs typeface="+mn-cs"/>
                        </a:rPr>
                        <a:t>TSpour</a:t>
                      </a:r>
                      <a:r>
                        <a:rPr lang="fr-FR" sz="1400" b="0" i="1" u="none" strike="noStrike" kern="1200" baseline="0" dirty="0">
                          <a:solidFill>
                            <a:schemeClr val="dk1"/>
                          </a:solidFill>
                          <a:latin typeface="+mn-lt"/>
                          <a:ea typeface="+mn-ea"/>
                          <a:cs typeface="+mn-cs"/>
                        </a:rPr>
                        <a:t> la mise en œuvre de la politique nationale de TS </a:t>
                      </a:r>
                      <a:endParaRPr lang="fr-FR" sz="1400" b="0" i="0" u="none" strike="noStrike" kern="1200" baseline="0" dirty="0">
                        <a:solidFill>
                          <a:schemeClr val="dk1"/>
                        </a:solidFill>
                        <a:latin typeface="+mn-lt"/>
                        <a:ea typeface="+mn-ea"/>
                        <a:cs typeface="+mn-cs"/>
                      </a:endParaRPr>
                    </a:p>
                  </a:txBody>
                  <a:tcPr>
                    <a:solidFill>
                      <a:schemeClr val="accent1">
                        <a:lumMod val="20000"/>
                        <a:lumOff val="80000"/>
                      </a:schemeClr>
                    </a:solidFill>
                  </a:tcPr>
                </a:tc>
                <a:tc>
                  <a:txBody>
                    <a:bodyPr/>
                    <a:lstStyle/>
                    <a:p>
                      <a:pPr marL="342900" indent="-342900">
                        <a:buFont typeface="+mj-lt"/>
                        <a:buAutoNum type="arabicPeriod"/>
                      </a:pPr>
                      <a:r>
                        <a:rPr lang="fr-FR" sz="1400" b="0" i="0" u="none" strike="noStrike" kern="1200" baseline="0" dirty="0">
                          <a:solidFill>
                            <a:schemeClr val="dk1"/>
                          </a:solidFill>
                          <a:highlight>
                            <a:srgbClr val="FF0000"/>
                          </a:highlight>
                          <a:latin typeface="+mn-lt"/>
                          <a:ea typeface="+mn-ea"/>
                          <a:cs typeface="+mn-cs"/>
                        </a:rPr>
                        <a:t>Renforcer les capacités logistiques, techniques et humaines de production, de conservation et de distribution du CNTS, des structures régionales et unités hospitalières de transfusion sanguine; </a:t>
                      </a:r>
                    </a:p>
                    <a:p>
                      <a:pPr marL="342900" indent="-342900">
                        <a:buFont typeface="+mj-lt"/>
                        <a:buAutoNum type="arabicPeriod"/>
                      </a:pPr>
                      <a:r>
                        <a:rPr lang="fr-FR" sz="1400" b="0" i="0" u="none" strike="noStrike" kern="1200" baseline="0" dirty="0">
                          <a:solidFill>
                            <a:schemeClr val="dk1"/>
                          </a:solidFill>
                          <a:latin typeface="+mn-lt"/>
                          <a:ea typeface="+mn-ea"/>
                          <a:cs typeface="+mn-cs"/>
                        </a:rPr>
                        <a:t>Renforcer la coordination par l’élaboration des </a:t>
                      </a:r>
                    </a:p>
                  </a:txBody>
                  <a:tcPr>
                    <a:solidFill>
                      <a:schemeClr val="accent1">
                        <a:lumMod val="20000"/>
                        <a:lumOff val="80000"/>
                      </a:schemeClr>
                    </a:solidFill>
                  </a:tcPr>
                </a:tc>
                <a:extLst>
                  <a:ext uri="{0D108BD9-81ED-4DB2-BD59-A6C34878D82A}">
                    <a16:rowId xmlns:a16="http://schemas.microsoft.com/office/drawing/2014/main" val="1926433761"/>
                  </a:ext>
                </a:extLst>
              </a:tr>
              <a:tr h="370840">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1" u="none" strike="noStrike" kern="1200" baseline="0" dirty="0">
                          <a:solidFill>
                            <a:schemeClr val="dk1"/>
                          </a:solidFill>
                          <a:latin typeface="+mn-lt"/>
                          <a:ea typeface="+mn-ea"/>
                          <a:cs typeface="+mn-cs"/>
                        </a:rPr>
                        <a:t>Renforcement des capacités d’approvisionnement, de stockage et de distribution des médicaments, des produits de santé </a:t>
                      </a:r>
                      <a:r>
                        <a:rPr lang="fr-FR" sz="1400" b="0" i="0" u="none" strike="noStrike" kern="1200" baseline="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i="0" u="none" strike="noStrike" kern="1200" baseline="0" dirty="0">
                        <a:solidFill>
                          <a:schemeClr val="dk1"/>
                        </a:solidFill>
                        <a:latin typeface="+mn-lt"/>
                        <a:ea typeface="+mn-ea"/>
                        <a:cs typeface="+mn-cs"/>
                      </a:endParaRPr>
                    </a:p>
                  </a:txBody>
                  <a:tcPr/>
                </a:tc>
                <a:tc>
                  <a:txBody>
                    <a:bodyPr/>
                    <a:lstStyle/>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Améliorer les capacités de la PCG pour les achats, le stockage, la distribution, l’assurance qualité des médicaments et autres produits de santé de tout le secteur public, associatif et confessionnel…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Améliorer la capacité financière de la PCG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Assurer la formation continue du personnel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Assurer la disponibilité en vaccins de qualité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Renforcer les capacités de stockage et de gestion des vaccins à tous les niveaux du système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Mettre en place progressive des mécanismes d’importation nationaux des vaccins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Renforcer les systèmes d’assurance qualité des vaccins, de la vaccination et des injections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Promouvoir la communication et de l’information sur les vaccins pour garantir leur bonne utilisation. </a:t>
                      </a:r>
                    </a:p>
                    <a:p>
                      <a:pPr marL="342900" indent="-342900">
                        <a:buFont typeface="+mj-lt"/>
                        <a:buAutoNum type="arabicPeriod"/>
                      </a:pPr>
                      <a:r>
                        <a:rPr lang="fr-FR" sz="1400" b="0" i="0" u="none" strike="noStrike" kern="1200" baseline="0" dirty="0">
                          <a:solidFill>
                            <a:schemeClr val="dk1"/>
                          </a:solidFill>
                          <a:highlight>
                            <a:srgbClr val="FFFF00"/>
                          </a:highlight>
                          <a:latin typeface="+mn-lt"/>
                          <a:ea typeface="+mn-ea"/>
                          <a:cs typeface="+mn-cs"/>
                        </a:rPr>
                        <a:t>Intégrer la logistique vaccinale à la PCG</a:t>
                      </a:r>
                      <a:endParaRPr lang="fr-FR" sz="1100" b="0" i="0" u="none" strike="noStrike" kern="1200" baseline="0" dirty="0">
                        <a:solidFill>
                          <a:schemeClr val="dk1"/>
                        </a:solidFill>
                        <a:highlight>
                          <a:srgbClr val="FFFF00"/>
                        </a:highlight>
                        <a:latin typeface="+mn-lt"/>
                        <a:ea typeface="+mn-ea"/>
                        <a:cs typeface="+mn-cs"/>
                      </a:endParaRPr>
                    </a:p>
                  </a:txBody>
                  <a:tcPr/>
                </a:tc>
                <a:extLst>
                  <a:ext uri="{0D108BD9-81ED-4DB2-BD59-A6C34878D82A}">
                    <a16:rowId xmlns:a16="http://schemas.microsoft.com/office/drawing/2014/main" val="3319840375"/>
                  </a:ext>
                </a:extLst>
              </a:tr>
            </a:tbl>
          </a:graphicData>
        </a:graphic>
      </p:graphicFrame>
    </p:spTree>
    <p:extLst>
      <p:ext uri="{BB962C8B-B14F-4D97-AF65-F5344CB8AC3E}">
        <p14:creationId xmlns:p14="http://schemas.microsoft.com/office/powerpoint/2010/main" val="2351458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fr-FR" sz="2800" dirty="0"/>
              <a:t>4. Rappeler les objectifs des plans programmes</a:t>
            </a:r>
            <a:br>
              <a:rPr lang="fr-FR" sz="2800" b="1" dirty="0"/>
            </a:br>
            <a:r>
              <a:rPr lang="fr-FR" sz="2800" b="1" dirty="0"/>
              <a:t> b - Feuille de Route de mise œuvre des priorités – 1/4</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7207019"/>
              </p:ext>
            </p:extLst>
          </p:nvPr>
        </p:nvGraphicFramePr>
        <p:xfrm>
          <a:off x="228600" y="1066800"/>
          <a:ext cx="8458200" cy="36576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915037">
                <a:tc>
                  <a:txBody>
                    <a:bodyPr/>
                    <a:lstStyle/>
                    <a:p>
                      <a:r>
                        <a:rPr lang="fr-FR" sz="1400" noProof="0" dirty="0"/>
                        <a:t>Domaine</a:t>
                      </a:r>
                    </a:p>
                    <a:p>
                      <a:r>
                        <a:rPr lang="fr-FR" sz="1400" noProof="0" dirty="0"/>
                        <a:t>Prioritaire</a:t>
                      </a:r>
                    </a:p>
                  </a:txBody>
                  <a:tcPr/>
                </a:tc>
                <a:tc>
                  <a:txBody>
                    <a:bodyPr/>
                    <a:lstStyle/>
                    <a:p>
                      <a:r>
                        <a:rPr lang="fr-FR" sz="1400" noProof="0" dirty="0"/>
                        <a:t>Résultats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a:t>Actions </a:t>
                      </a:r>
                    </a:p>
                    <a:p>
                      <a:endParaRPr lang="fr-FR" sz="1400" noProof="0" dirty="0"/>
                    </a:p>
                  </a:txBody>
                  <a:tcPr/>
                </a:tc>
                <a:tc>
                  <a:txBody>
                    <a:bodyPr/>
                    <a:lstStyle/>
                    <a:p>
                      <a:r>
                        <a:rPr lang="fr-FR" sz="1400" noProof="0" dirty="0"/>
                        <a:t>Activités</a:t>
                      </a:r>
                    </a:p>
                  </a:txBody>
                  <a:tcPr/>
                </a:tc>
                <a:tc>
                  <a:txBody>
                    <a:bodyPr/>
                    <a:lstStyle/>
                    <a:p>
                      <a:r>
                        <a:rPr lang="fr-FR" sz="1400" noProof="0" dirty="0"/>
                        <a:t>Responsable</a:t>
                      </a:r>
                    </a:p>
                  </a:txBody>
                  <a:tcPr/>
                </a:tc>
                <a:tc>
                  <a:txBody>
                    <a:bodyPr/>
                    <a:lstStyle/>
                    <a:p>
                      <a:r>
                        <a:rPr lang="fr-FR" sz="1400" noProof="0" dirty="0"/>
                        <a:t>Source </a:t>
                      </a:r>
                    </a:p>
                  </a:txBody>
                  <a:tcPr/>
                </a:tc>
                <a:extLst>
                  <a:ext uri="{0D108BD9-81ED-4DB2-BD59-A6C34878D82A}">
                    <a16:rowId xmlns:a16="http://schemas.microsoft.com/office/drawing/2014/main" val="10000"/>
                  </a:ext>
                </a:extLst>
              </a:tr>
              <a:tr h="1142363">
                <a:tc>
                  <a:txBody>
                    <a:bodyPr/>
                    <a:lstStyle/>
                    <a:p>
                      <a:r>
                        <a:rPr lang="fr-FR" sz="1400" b="0" baseline="0" noProof="0" dirty="0">
                          <a:solidFill>
                            <a:srgbClr val="000000"/>
                          </a:solidFill>
                        </a:rPr>
                        <a:t>1. Prestations de Services</a:t>
                      </a:r>
                      <a:endParaRPr lang="fr-FR" sz="1400" b="0" noProof="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kern="1200" dirty="0">
                          <a:solidFill>
                            <a:srgbClr val="000000"/>
                          </a:solidFill>
                          <a:effectLst/>
                          <a:latin typeface="+mn-lt"/>
                          <a:ea typeface="+mn-ea"/>
                          <a:cs typeface="+mn-cs"/>
                        </a:rPr>
                        <a:t>Couverture vaccinale améliorée de 60 à 70%</a:t>
                      </a:r>
                      <a:r>
                        <a:rPr lang="en-US" sz="1400" b="0" dirty="0">
                          <a:solidFill>
                            <a:srgbClr val="000000"/>
                          </a:solidFill>
                          <a:effectLst/>
                        </a:rPr>
                        <a:t> </a:t>
                      </a:r>
                      <a:endParaRPr lang="fr-FR" sz="1400" b="0" noProof="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kern="1200" dirty="0">
                          <a:solidFill>
                            <a:srgbClr val="000000"/>
                          </a:solidFill>
                          <a:effectLst/>
                          <a:highlight>
                            <a:srgbClr val="FFFF00"/>
                          </a:highlight>
                          <a:latin typeface="+mn-lt"/>
                          <a:ea typeface="+mn-ea"/>
                          <a:cs typeface="+mn-cs"/>
                        </a:rPr>
                        <a:t>Renforcer la logistique, l'approvisionnement et la qualité des vaccins</a:t>
                      </a:r>
                      <a:r>
                        <a:rPr lang="en-US" sz="1400" b="0" dirty="0">
                          <a:solidFill>
                            <a:srgbClr val="000000"/>
                          </a:solidFill>
                          <a:effectLst/>
                          <a:highlight>
                            <a:srgbClr val="FFFF00"/>
                          </a:highlight>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kern="1200" dirty="0">
                          <a:solidFill>
                            <a:srgbClr val="000000"/>
                          </a:solidFill>
                          <a:effectLst/>
                          <a:highlight>
                            <a:srgbClr val="FFFF00"/>
                          </a:highlight>
                          <a:latin typeface="+mn-lt"/>
                          <a:ea typeface="+mn-ea"/>
                          <a:cs typeface="+mn-cs"/>
                        </a:rPr>
                        <a:t>Acquérir des chambres froides pour les régions de Boké et Faranah sur le financement fonds mondial</a:t>
                      </a:r>
                      <a:r>
                        <a:rPr lang="en-US" sz="1400" b="0" dirty="0">
                          <a:solidFill>
                            <a:srgbClr val="000000"/>
                          </a:solidFill>
                          <a:effectLst/>
                          <a:highlight>
                            <a:srgbClr val="FFFF00"/>
                          </a:highlight>
                        </a:rPr>
                        <a:t> </a:t>
                      </a:r>
                      <a:endParaRPr lang="fr-FR" sz="1400" b="0" noProof="0" dirty="0">
                        <a:solidFill>
                          <a:srgbClr val="000000"/>
                        </a:solidFill>
                        <a:highlight>
                          <a:srgbClr val="FFFF00"/>
                        </a:highlight>
                      </a:endParaRPr>
                    </a:p>
                  </a:txBody>
                  <a:tcPr/>
                </a:tc>
                <a:tc>
                  <a:txBody>
                    <a:bodyPr/>
                    <a:lstStyle/>
                    <a:p>
                      <a:r>
                        <a:rPr lang="fr-FR" sz="1400" b="0" noProof="0" dirty="0">
                          <a:solidFill>
                            <a:srgbClr val="000000"/>
                          </a:solidFill>
                        </a:rPr>
                        <a:t>CNPEV</a:t>
                      </a:r>
                      <a:r>
                        <a:rPr lang="fr-FR" sz="1400" b="0" baseline="0" noProof="0" dirty="0">
                          <a:solidFill>
                            <a:srgbClr val="000000"/>
                          </a:solidFill>
                        </a:rPr>
                        <a:t> et PTF</a:t>
                      </a:r>
                      <a:endParaRPr lang="fr-FR" sz="1400" b="0" noProof="0" dirty="0">
                        <a:solidFill>
                          <a:srgbClr val="000000"/>
                        </a:solidFill>
                      </a:endParaRPr>
                    </a:p>
                  </a:txBody>
                  <a:tcPr/>
                </a:tc>
                <a:tc>
                  <a:txBody>
                    <a:bodyPr/>
                    <a:lstStyle/>
                    <a:p>
                      <a:r>
                        <a:rPr lang="fr-FR" sz="1400" b="0" noProof="0" dirty="0">
                          <a:solidFill>
                            <a:srgbClr val="000000"/>
                          </a:solidFill>
                        </a:rPr>
                        <a:t>FM</a:t>
                      </a:r>
                    </a:p>
                  </a:txBody>
                  <a:tcPr/>
                </a:tc>
                <a:extLst>
                  <a:ext uri="{0D108BD9-81ED-4DB2-BD59-A6C34878D82A}">
                    <a16:rowId xmlns:a16="http://schemas.microsoft.com/office/drawing/2014/main" val="10001"/>
                  </a:ext>
                </a:extLst>
              </a:tr>
              <a:tr h="793584">
                <a:tc>
                  <a:txBody>
                    <a:bodyPr/>
                    <a:lstStyle/>
                    <a:p>
                      <a:endParaRPr lang="fr-FR" sz="1400" noProof="0" dirty="0"/>
                    </a:p>
                  </a:txBody>
                  <a:tcPr/>
                </a:tc>
                <a:tc>
                  <a:txBody>
                    <a:bodyPr/>
                    <a:lstStyle/>
                    <a:p>
                      <a:endParaRPr lang="fr-FR" sz="1400" noProof="0" dirty="0"/>
                    </a:p>
                  </a:txBody>
                  <a:tcPr/>
                </a:tc>
                <a:tc gridSpan="2">
                  <a:txBody>
                    <a:bodyPr/>
                    <a:lstStyle/>
                    <a:p>
                      <a:r>
                        <a:rPr lang="fr-FR" sz="1400" b="0" kern="1200" dirty="0">
                          <a:solidFill>
                            <a:schemeClr val="dk1"/>
                          </a:solidFill>
                          <a:effectLst/>
                          <a:highlight>
                            <a:srgbClr val="FFFF00"/>
                          </a:highlight>
                          <a:latin typeface="+mn-lt"/>
                          <a:ea typeface="+mn-ea"/>
                          <a:cs typeface="+mn-cs"/>
                        </a:rPr>
                        <a:t>Identifier et doter en réfrigérateur les postes de santé disposant de personnel et couvrant une  population d'au moins 3000 habitants</a:t>
                      </a:r>
                      <a:r>
                        <a:rPr lang="en-US" sz="1400" b="0" dirty="0">
                          <a:effectLst/>
                          <a:highlight>
                            <a:srgbClr val="FFFF00"/>
                          </a:highlight>
                        </a:rPr>
                        <a:t> </a:t>
                      </a:r>
                      <a:endParaRPr lang="fr-FR" sz="1400" b="0" noProof="0" dirty="0">
                        <a:highlight>
                          <a:srgbClr val="FFFF00"/>
                        </a:highlight>
                      </a:endParaRPr>
                    </a:p>
                  </a:txBody>
                  <a:tcPr/>
                </a:tc>
                <a:tc hMerge="1">
                  <a:txBody>
                    <a:bodyPr/>
                    <a:lstStyle/>
                    <a:p>
                      <a:endParaRPr lang="fr-FR" noProof="0" dirty="0"/>
                    </a:p>
                  </a:txBody>
                  <a:tcPr/>
                </a:tc>
                <a:tc>
                  <a:txBody>
                    <a:bodyPr/>
                    <a:lstStyle/>
                    <a:p>
                      <a:r>
                        <a:rPr lang="fr-FR" sz="1400" noProof="0" dirty="0"/>
                        <a:t>CNPEV</a:t>
                      </a:r>
                    </a:p>
                  </a:txBody>
                  <a:tcPr/>
                </a:tc>
                <a:tc>
                  <a:txBody>
                    <a:bodyPr/>
                    <a:lstStyle/>
                    <a:p>
                      <a:r>
                        <a:rPr lang="fr-FR" sz="1400" noProof="0" dirty="0" err="1"/>
                        <a:t>Gavi</a:t>
                      </a:r>
                      <a:r>
                        <a:rPr lang="fr-FR" sz="1400" noProof="0" dirty="0"/>
                        <a:t>, Unicef </a:t>
                      </a:r>
                    </a:p>
                  </a:txBody>
                  <a:tcPr/>
                </a:tc>
                <a:extLst>
                  <a:ext uri="{0D108BD9-81ED-4DB2-BD59-A6C34878D82A}">
                    <a16:rowId xmlns:a16="http://schemas.microsoft.com/office/drawing/2014/main" val="10002"/>
                  </a:ext>
                </a:extLst>
              </a:tr>
              <a:tr h="790739">
                <a:tc>
                  <a:txBody>
                    <a:bodyPr/>
                    <a:lstStyle/>
                    <a:p>
                      <a:endParaRPr lang="fr-FR" sz="1400" noProof="0" dirty="0"/>
                    </a:p>
                  </a:txBody>
                  <a:tcPr/>
                </a:tc>
                <a:tc>
                  <a:txBody>
                    <a:bodyPr/>
                    <a:lstStyle/>
                    <a:p>
                      <a:endParaRPr lang="fr-FR" sz="1400" noProof="0" dirty="0"/>
                    </a:p>
                  </a:txBody>
                  <a:tcPr/>
                </a:tc>
                <a:tc gridSpan="2">
                  <a:txBody>
                    <a:bodyPr/>
                    <a:lstStyle/>
                    <a:p>
                      <a:r>
                        <a:rPr lang="fr-FR" sz="1400" b="0" kern="1200" dirty="0">
                          <a:solidFill>
                            <a:schemeClr val="dk1"/>
                          </a:solidFill>
                          <a:effectLst/>
                          <a:highlight>
                            <a:srgbClr val="FFFF00"/>
                          </a:highlight>
                          <a:latin typeface="+mn-lt"/>
                          <a:ea typeface="+mn-ea"/>
                          <a:cs typeface="+mn-cs"/>
                        </a:rPr>
                        <a:t>carburant pour approvisionner les préfectures en vaccins et les DPS pour approvisionner les centres de santé</a:t>
                      </a:r>
                      <a:r>
                        <a:rPr lang="en-US" sz="1400" b="0" dirty="0">
                          <a:effectLst/>
                          <a:highlight>
                            <a:srgbClr val="FFFF00"/>
                          </a:highlight>
                        </a:rPr>
                        <a:t> </a:t>
                      </a:r>
                      <a:endParaRPr lang="fr-FR" sz="1400" b="0" noProof="0" dirty="0">
                        <a:highlight>
                          <a:srgbClr val="FFFF00"/>
                        </a:highlight>
                      </a:endParaRPr>
                    </a:p>
                  </a:txBody>
                  <a:tcPr/>
                </a:tc>
                <a:tc hMerge="1">
                  <a:txBody>
                    <a:bodyPr/>
                    <a:lstStyle/>
                    <a:p>
                      <a:endParaRPr lang="fr-FR" noProof="0" dirty="0"/>
                    </a:p>
                  </a:txBody>
                  <a:tcPr/>
                </a:tc>
                <a:tc>
                  <a:txBody>
                    <a:bodyPr/>
                    <a:lstStyle/>
                    <a:p>
                      <a:r>
                        <a:rPr lang="fr-FR" sz="1400" noProof="0" dirty="0"/>
                        <a:t>CNPEV et PTF</a:t>
                      </a:r>
                    </a:p>
                  </a:txBody>
                  <a:tcPr/>
                </a:tc>
                <a:tc>
                  <a:txBody>
                    <a:bodyPr/>
                    <a:lstStyle/>
                    <a:p>
                      <a:r>
                        <a:rPr lang="fr-FR" sz="1400" noProof="0" dirty="0"/>
                        <a:t>Unicef</a:t>
                      </a:r>
                      <a:r>
                        <a:rPr lang="fr-FR" sz="1400" baseline="0" noProof="0" dirty="0"/>
                        <a:t> </a:t>
                      </a:r>
                      <a:endParaRPr lang="fr-FR" sz="1400" noProof="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17411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69298588"/>
              </p:ext>
            </p:extLst>
          </p:nvPr>
        </p:nvGraphicFramePr>
        <p:xfrm>
          <a:off x="76201" y="1300737"/>
          <a:ext cx="8762999" cy="4373602"/>
        </p:xfrm>
        <a:graphic>
          <a:graphicData uri="http://schemas.openxmlformats.org/drawingml/2006/table">
            <a:tbl>
              <a:tblPr firstRow="1" bandRow="1"/>
              <a:tblGrid>
                <a:gridCol w="1486580">
                  <a:extLst>
                    <a:ext uri="{9D8B030D-6E8A-4147-A177-3AD203B41FA5}">
                      <a16:colId xmlns:a16="http://schemas.microsoft.com/office/drawing/2014/main" val="20000"/>
                    </a:ext>
                  </a:extLst>
                </a:gridCol>
                <a:gridCol w="2723096">
                  <a:extLst>
                    <a:ext uri="{9D8B030D-6E8A-4147-A177-3AD203B41FA5}">
                      <a16:colId xmlns:a16="http://schemas.microsoft.com/office/drawing/2014/main" val="20001"/>
                    </a:ext>
                  </a:extLst>
                </a:gridCol>
                <a:gridCol w="1632323">
                  <a:extLst>
                    <a:ext uri="{9D8B030D-6E8A-4147-A177-3AD203B41FA5}">
                      <a16:colId xmlns:a16="http://schemas.microsoft.com/office/drawing/2014/main" val="20002"/>
                    </a:ext>
                  </a:extLst>
                </a:gridCol>
                <a:gridCol w="1975971">
                  <a:extLst>
                    <a:ext uri="{9D8B030D-6E8A-4147-A177-3AD203B41FA5}">
                      <a16:colId xmlns:a16="http://schemas.microsoft.com/office/drawing/2014/main" val="20003"/>
                    </a:ext>
                  </a:extLst>
                </a:gridCol>
                <a:gridCol w="945029">
                  <a:extLst>
                    <a:ext uri="{9D8B030D-6E8A-4147-A177-3AD203B41FA5}">
                      <a16:colId xmlns:a16="http://schemas.microsoft.com/office/drawing/2014/main" val="20004"/>
                    </a:ext>
                  </a:extLst>
                </a:gridCol>
              </a:tblGrid>
              <a:tr h="91066">
                <a:tc>
                  <a:txBody>
                    <a:bodyPr/>
                    <a:lstStyle/>
                    <a:p>
                      <a:pPr algn="l" fontAlgn="ctr"/>
                      <a:r>
                        <a:rPr lang="fr-FR" sz="1400" b="1" i="0" u="none" strike="noStrike" noProof="0" dirty="0">
                          <a:solidFill>
                            <a:srgbClr val="FFFFFF"/>
                          </a:solidFill>
                          <a:effectLst/>
                          <a:latin typeface="Calibri"/>
                        </a:rPr>
                        <a:t>Domaine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l" fontAlgn="ctr"/>
                      <a:r>
                        <a:rPr lang="fr-FR" sz="1400" b="1" i="0" u="none" strike="noStrike" noProof="0">
                          <a:solidFill>
                            <a:srgbClr val="FFFFFF"/>
                          </a:solidFill>
                          <a:effectLst/>
                          <a:latin typeface="Calibri"/>
                        </a:rPr>
                        <a:t>Résultats</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l" fontAlgn="ctr"/>
                      <a:r>
                        <a:rPr lang="fr-FR" sz="1400" b="1" i="0" u="none" strike="noStrike" noProof="0">
                          <a:solidFill>
                            <a:srgbClr val="FFFFFF"/>
                          </a:solidFill>
                          <a:effectLst/>
                          <a:latin typeface="Calibri"/>
                        </a:rPr>
                        <a:t>Actions </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l" fontAlgn="ctr"/>
                      <a:r>
                        <a:rPr lang="fr-FR" sz="1400" b="1" i="0" u="none" strike="noStrike" noProof="0">
                          <a:solidFill>
                            <a:srgbClr val="FFFFFF"/>
                          </a:solidFill>
                          <a:effectLst/>
                          <a:latin typeface="Calibri"/>
                        </a:rPr>
                        <a:t>Activités</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l" fontAlgn="ctr"/>
                      <a:r>
                        <a:rPr lang="fr-FR" sz="1400" b="1" i="0" u="none" strike="noStrike" noProof="0">
                          <a:solidFill>
                            <a:srgbClr val="FFFFFF"/>
                          </a:solidFill>
                          <a:effectLst/>
                          <a:latin typeface="Calibri"/>
                        </a:rPr>
                        <a:t>Responsable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7191">
                <a:tc>
                  <a:txBody>
                    <a:bodyPr/>
                    <a:lstStyle/>
                    <a:p>
                      <a:pPr algn="l" fontAlgn="ctr"/>
                      <a:r>
                        <a:rPr lang="fr-FR" sz="1400" b="1" i="0" u="none" strike="noStrike" noProof="0">
                          <a:solidFill>
                            <a:srgbClr val="FFFFFF"/>
                          </a:solidFill>
                          <a:effectLst/>
                          <a:latin typeface="Calibri"/>
                        </a:rPr>
                        <a:t>Prioritaire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79979">
                <a:tc rowSpan="3">
                  <a:txBody>
                    <a:bodyPr/>
                    <a:lstStyle/>
                    <a:p>
                      <a:pPr algn="l" fontAlgn="ctr"/>
                      <a:r>
                        <a:rPr lang="fr-FR" sz="1400" b="0" i="0" u="none" strike="noStrike" noProof="0" dirty="0">
                          <a:solidFill>
                            <a:srgbClr val="000000"/>
                          </a:solidFill>
                          <a:effectLst/>
                          <a:highlight>
                            <a:srgbClr val="FFFF00"/>
                          </a:highlight>
                          <a:latin typeface="Calibri"/>
                        </a:rPr>
                        <a:t>2. Amélioration de la disponibilité de médicaments de qualité</a:t>
                      </a: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rowSpan="4">
                  <a:txBody>
                    <a:bodyPr/>
                    <a:lstStyle/>
                    <a:p>
                      <a:pPr algn="l" fontAlgn="ctr"/>
                      <a:r>
                        <a:rPr lang="fr-FR" sz="1400" b="0" i="0" u="none" strike="noStrike" noProof="0" dirty="0">
                          <a:solidFill>
                            <a:srgbClr val="000000"/>
                          </a:solidFill>
                          <a:effectLst/>
                          <a:highlight>
                            <a:srgbClr val="FFFF00"/>
                          </a:highlight>
                          <a:latin typeface="Calibri"/>
                        </a:rPr>
                        <a:t>Des médicaments vitaux de qualité  sont disponibles dans toutes les structures sanitaires du pays  Il serait important de faire apparaitre ici l’évaluation de l’autorité nationale de réglementation  (La  DNPL) qui permettra de voir le niveau de mise en  œuvre des fonctions réglementaires pharmaceutique qui est prévue par l’OMS pour le mois de juillet 2016. Cette activité va ensuite permettre de définir une feuille de route pour l’ANR.  </a:t>
                      </a: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fr-FR" sz="1400" b="0" i="0" u="none" strike="noStrike" noProof="0" dirty="0">
                          <a:solidFill>
                            <a:srgbClr val="000000"/>
                          </a:solidFill>
                          <a:effectLst/>
                          <a:highlight>
                            <a:srgbClr val="FFFF00"/>
                          </a:highlight>
                          <a:latin typeface="Calibri"/>
                        </a:rPr>
                        <a:t>Gouvernance: Finalisation des discussions sur le statut de la PCG </a:t>
                      </a: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fr-FR" sz="1400" b="0" i="0" u="none" strike="noStrike" noProof="0" dirty="0">
                          <a:solidFill>
                            <a:srgbClr val="000000"/>
                          </a:solidFill>
                          <a:effectLst/>
                          <a:highlight>
                            <a:srgbClr val="FFFF00"/>
                          </a:highlight>
                          <a:latin typeface="Calibri"/>
                        </a:rPr>
                        <a:t>Organiser un plaidoyer auprès de la plus haute autorité de l'</a:t>
                      </a:r>
                      <a:r>
                        <a:rPr lang="fr-FR" sz="1400" b="0" i="0" u="none" strike="noStrike" noProof="0" dirty="0" err="1">
                          <a:solidFill>
                            <a:srgbClr val="000000"/>
                          </a:solidFill>
                          <a:effectLst/>
                          <a:highlight>
                            <a:srgbClr val="FFFF00"/>
                          </a:highlight>
                          <a:latin typeface="Calibri"/>
                        </a:rPr>
                        <a:t>Etat</a:t>
                      </a:r>
                      <a:r>
                        <a:rPr lang="fr-FR" sz="1400" b="0" i="0" u="none" strike="noStrike" noProof="0" dirty="0">
                          <a:solidFill>
                            <a:srgbClr val="000000"/>
                          </a:solidFill>
                          <a:effectLst/>
                          <a:highlight>
                            <a:srgbClr val="FFFF00"/>
                          </a:highlight>
                          <a:latin typeface="Calibri"/>
                        </a:rPr>
                        <a:t> pour le changement de statut de la PCG (EPIC à ASBL) </a:t>
                      </a: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fr-FR" sz="1400" b="0" i="0" u="none" strike="noStrike" noProof="0">
                          <a:solidFill>
                            <a:srgbClr val="000000"/>
                          </a:solidFill>
                          <a:effectLst/>
                          <a:latin typeface="Calibri"/>
                        </a:rPr>
                        <a:t>MS</a:t>
                      </a: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819591">
                <a:tc vMerge="1">
                  <a:txBody>
                    <a:bodyPr/>
                    <a:lstStyle/>
                    <a:p>
                      <a:endParaRPr lang="en-US"/>
                    </a:p>
                  </a:txBody>
                  <a:tcPr/>
                </a:tc>
                <a:tc vMerge="1">
                  <a:txBody>
                    <a:bodyPr/>
                    <a:lstStyle/>
                    <a:p>
                      <a:endParaRPr lang="en-US"/>
                    </a:p>
                  </a:txBody>
                  <a:tcPr/>
                </a:tc>
                <a:tc gridSpan="2">
                  <a:txBody>
                    <a:bodyPr/>
                    <a:lstStyle/>
                    <a:p>
                      <a:pPr algn="l" fontAlgn="ctr"/>
                      <a:r>
                        <a:rPr lang="fr-FR" sz="1400" b="0" i="0" u="none" strike="noStrike" noProof="0" dirty="0">
                          <a:solidFill>
                            <a:srgbClr val="000000"/>
                          </a:solidFill>
                          <a:effectLst/>
                          <a:highlight>
                            <a:srgbClr val="FFFF00"/>
                          </a:highlight>
                          <a:latin typeface="Calibri"/>
                        </a:rPr>
                        <a:t>Mettre en place par arrêté conjoint (Ministère Santé et Ministère des Finances) un comité de pilotage pour la création de l'association sans but lucratif (ASBL) </a:t>
                      </a: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en-US"/>
                    </a:p>
                  </a:txBody>
                  <a:tcPr/>
                </a:tc>
                <a:tc>
                  <a:txBody>
                    <a:bodyPr/>
                    <a:lstStyle/>
                    <a:p>
                      <a:pPr algn="l" fontAlgn="ctr"/>
                      <a:r>
                        <a:rPr lang="fr-FR" sz="1400" b="0" i="0" u="none" strike="noStrike" noProof="0">
                          <a:solidFill>
                            <a:srgbClr val="000000"/>
                          </a:solidFill>
                          <a:effectLst/>
                          <a:latin typeface="Calibri"/>
                        </a:rPr>
                        <a:t>MS</a:t>
                      </a: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0">
                <a:tc vMerge="1">
                  <a:txBody>
                    <a:bodyPr/>
                    <a:lstStyle/>
                    <a:p>
                      <a:endParaRPr lang="en-US"/>
                    </a:p>
                  </a:txBody>
                  <a:tcPr/>
                </a:tc>
                <a:tc vMerge="1">
                  <a:txBody>
                    <a:bodyPr/>
                    <a:lstStyle/>
                    <a:p>
                      <a:endParaRPr lang="en-US"/>
                    </a:p>
                  </a:txBody>
                  <a:tcPr/>
                </a:tc>
                <a:tc rowSpan="2" gridSpan="2">
                  <a:txBody>
                    <a:bodyPr/>
                    <a:lstStyle/>
                    <a:p>
                      <a:pPr algn="l" fontAlgn="ctr"/>
                      <a:r>
                        <a:rPr lang="fr-FR" sz="1400" b="0" i="0" u="none" strike="noStrike" noProof="0" dirty="0">
                          <a:solidFill>
                            <a:srgbClr val="000000"/>
                          </a:solidFill>
                          <a:effectLst/>
                          <a:highlight>
                            <a:srgbClr val="FFFF00"/>
                          </a:highlight>
                          <a:latin typeface="Calibri"/>
                        </a:rPr>
                        <a:t>Mettre en place au niveau de la DNPL  une coordination des acquisitions des produits de santé sur la base d’un plan national d’approvisionnement   Nom de la nouvelle structure </a:t>
                      </a: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rowSpan="2" hMerge="1">
                  <a:txBody>
                    <a:bodyPr/>
                    <a:lstStyle/>
                    <a:p>
                      <a:endParaRPr lang="en-US"/>
                    </a:p>
                  </a:txBody>
                  <a:tcPr/>
                </a:tc>
                <a:tc rowSpan="2">
                  <a:txBody>
                    <a:bodyPr/>
                    <a:lstStyle/>
                    <a:p>
                      <a:pPr algn="l" fontAlgn="ctr"/>
                      <a:r>
                        <a:rPr lang="fr-FR" sz="1400" b="0" i="0" u="none" strike="noStrike" noProof="0">
                          <a:solidFill>
                            <a:srgbClr val="000000"/>
                          </a:solidFill>
                          <a:effectLst/>
                          <a:latin typeface="Calibri"/>
                        </a:rPr>
                        <a:t>MS</a:t>
                      </a: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1122688">
                <a:tc>
                  <a:txBody>
                    <a:bodyPr/>
                    <a:lstStyle/>
                    <a:p>
                      <a:pPr algn="l" fontAlgn="t"/>
                      <a:r>
                        <a:rPr lang="fr-FR" sz="1400" b="0" i="0" u="none" strike="noStrike" noProof="0" dirty="0">
                          <a:solidFill>
                            <a:srgbClr val="000000"/>
                          </a:solidFill>
                          <a:effectLst/>
                          <a:latin typeface="Arial"/>
                        </a:rPr>
                        <a:t> </a:t>
                      </a: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77912">
                <a:tc>
                  <a:txBody>
                    <a:bodyPr/>
                    <a:lstStyle/>
                    <a:p>
                      <a:pPr algn="l" fontAlgn="b"/>
                      <a:endParaRPr lang="fr-FR" sz="1400" b="0" i="0" u="none" strike="noStrike" noProof="0" dirty="0">
                        <a:solidFill>
                          <a:srgbClr val="000000"/>
                        </a:solidFill>
                        <a:effectLst/>
                        <a:latin typeface="Calibri"/>
                      </a:endParaRPr>
                    </a:p>
                  </a:txBody>
                  <a:tcPr marL="5059" marR="5059" marT="5059" marB="0">
                    <a:lnL>
                      <a:noFill/>
                    </a:lnL>
                    <a:lnR>
                      <a:noFill/>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fr-FR" sz="1400" b="0" i="0" u="none" strike="noStrike" noProof="0" dirty="0">
                        <a:solidFill>
                          <a:srgbClr val="000000"/>
                        </a:solidFill>
                        <a:effectLst/>
                        <a:highlight>
                          <a:srgbClr val="FFFF00"/>
                        </a:highlight>
                        <a:latin typeface="Calibri"/>
                      </a:endParaRPr>
                    </a:p>
                  </a:txBody>
                  <a:tcPr marL="5059" marR="5059" marT="5059" marB="0">
                    <a:lnL>
                      <a:noFill/>
                    </a:lnL>
                    <a:lnR>
                      <a:noFill/>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c gridSpan="2">
                  <a:txBody>
                    <a:bodyPr/>
                    <a:lstStyle/>
                    <a:p>
                      <a:pPr algn="l" fontAlgn="b"/>
                      <a:r>
                        <a:rPr lang="fr-FR" sz="1400" kern="1200" noProof="0" dirty="0">
                          <a:solidFill>
                            <a:schemeClr val="tx1"/>
                          </a:solidFill>
                          <a:effectLst/>
                          <a:highlight>
                            <a:srgbClr val="FFFF00"/>
                          </a:highlight>
                          <a:latin typeface="+mn-lt"/>
                          <a:ea typeface="+mn-ea"/>
                          <a:cs typeface="+mn-cs"/>
                        </a:rPr>
                        <a:t>Faire respecter la convention existante entre l’</a:t>
                      </a:r>
                      <a:r>
                        <a:rPr lang="fr-FR" sz="1400" kern="1200" noProof="0" dirty="0" err="1">
                          <a:solidFill>
                            <a:schemeClr val="tx1"/>
                          </a:solidFill>
                          <a:effectLst/>
                          <a:highlight>
                            <a:srgbClr val="FFFF00"/>
                          </a:highlight>
                          <a:latin typeface="+mn-lt"/>
                          <a:ea typeface="+mn-ea"/>
                          <a:cs typeface="+mn-cs"/>
                        </a:rPr>
                        <a:t>Etat</a:t>
                      </a:r>
                      <a:r>
                        <a:rPr lang="fr-FR" sz="1400" kern="1200" noProof="0" dirty="0">
                          <a:solidFill>
                            <a:schemeClr val="tx1"/>
                          </a:solidFill>
                          <a:effectLst/>
                          <a:highlight>
                            <a:srgbClr val="FFFF00"/>
                          </a:highlight>
                          <a:latin typeface="+mn-lt"/>
                          <a:ea typeface="+mn-ea"/>
                          <a:cs typeface="+mn-cs"/>
                        </a:rPr>
                        <a:t> et la PCG pour l'approvisionnement des services de santé publics en produits de santé</a:t>
                      </a:r>
                      <a:r>
                        <a:rPr lang="fr-FR" sz="1400" noProof="0" dirty="0">
                          <a:effectLst/>
                          <a:highlight>
                            <a:srgbClr val="FFFF00"/>
                          </a:highlight>
                        </a:rPr>
                        <a:t> </a:t>
                      </a:r>
                      <a:endParaRPr lang="fr-FR" sz="1400" b="0" i="0" u="none" strike="noStrike" noProof="0" dirty="0">
                        <a:solidFill>
                          <a:srgbClr val="000000"/>
                        </a:solidFill>
                        <a:effectLst/>
                        <a:highlight>
                          <a:srgbClr val="FFFF00"/>
                        </a:highlight>
                        <a:latin typeface="Calibri"/>
                      </a:endParaRPr>
                    </a:p>
                  </a:txBody>
                  <a:tcPr marL="5059" marR="5059" marT="5059" marB="0">
                    <a:lnL>
                      <a:noFill/>
                    </a:lnL>
                    <a:lnR>
                      <a:noFill/>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c hMerge="1">
                  <a:txBody>
                    <a:bodyPr/>
                    <a:lstStyle/>
                    <a:p>
                      <a:endParaRPr lang="en-US"/>
                    </a:p>
                  </a:txBody>
                  <a:tcPr/>
                </a:tc>
                <a:tc>
                  <a:txBody>
                    <a:bodyPr/>
                    <a:lstStyle/>
                    <a:p>
                      <a:pPr algn="l" fontAlgn="b"/>
                      <a:r>
                        <a:rPr lang="fr-FR" sz="1400" b="0" i="0" u="none" strike="noStrike" noProof="0" dirty="0">
                          <a:solidFill>
                            <a:srgbClr val="000000"/>
                          </a:solidFill>
                          <a:effectLst/>
                          <a:latin typeface="Calibri"/>
                        </a:rPr>
                        <a:t>MS</a:t>
                      </a:r>
                    </a:p>
                  </a:txBody>
                  <a:tcPr marL="5059" marR="5059" marT="5059" marB="0">
                    <a:lnL>
                      <a:noFill/>
                    </a:lnL>
                    <a:lnR>
                      <a:noFill/>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7" name="Title 1"/>
          <p:cNvSpPr>
            <a:spLocks noGrp="1"/>
          </p:cNvSpPr>
          <p:nvPr>
            <p:ph type="title"/>
          </p:nvPr>
        </p:nvSpPr>
        <p:spPr>
          <a:xfrm>
            <a:off x="457200" y="274638"/>
            <a:ext cx="8229600" cy="792162"/>
          </a:xfrm>
        </p:spPr>
        <p:txBody>
          <a:bodyPr>
            <a:normAutofit fontScale="90000"/>
          </a:bodyPr>
          <a:lstStyle/>
          <a:p>
            <a:r>
              <a:rPr lang="fr-FR" sz="2800" dirty="0"/>
              <a:t>4. Rappeler les objectifs des plans programmes</a:t>
            </a:r>
            <a:br>
              <a:rPr lang="fr-FR" sz="2800" b="1" dirty="0"/>
            </a:br>
            <a:r>
              <a:rPr lang="fr-FR" sz="2800" b="1" dirty="0"/>
              <a:t> b - Feuille de Route de mise œuvre des priorités – 2/4</a:t>
            </a:r>
            <a:endParaRPr lang="en-US" sz="2800" b="1" dirty="0"/>
          </a:p>
        </p:txBody>
      </p:sp>
    </p:spTree>
    <p:extLst>
      <p:ext uri="{BB962C8B-B14F-4D97-AF65-F5344CB8AC3E}">
        <p14:creationId xmlns:p14="http://schemas.microsoft.com/office/powerpoint/2010/main" val="788128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17692871"/>
              </p:ext>
            </p:extLst>
          </p:nvPr>
        </p:nvGraphicFramePr>
        <p:xfrm>
          <a:off x="228600" y="1066800"/>
          <a:ext cx="8610599" cy="2899637"/>
        </p:xfrm>
        <a:graphic>
          <a:graphicData uri="http://schemas.openxmlformats.org/drawingml/2006/table">
            <a:tbl>
              <a:tblPr firstRow="1" bandRow="1"/>
              <a:tblGrid>
                <a:gridCol w="1705261">
                  <a:extLst>
                    <a:ext uri="{9D8B030D-6E8A-4147-A177-3AD203B41FA5}">
                      <a16:colId xmlns:a16="http://schemas.microsoft.com/office/drawing/2014/main" val="20000"/>
                    </a:ext>
                  </a:extLst>
                </a:gridCol>
                <a:gridCol w="1342739">
                  <a:extLst>
                    <a:ext uri="{9D8B030D-6E8A-4147-A177-3AD203B41FA5}">
                      <a16:colId xmlns:a16="http://schemas.microsoft.com/office/drawing/2014/main" val="20001"/>
                    </a:ext>
                  </a:extLst>
                </a:gridCol>
                <a:gridCol w="4478552">
                  <a:extLst>
                    <a:ext uri="{9D8B030D-6E8A-4147-A177-3AD203B41FA5}">
                      <a16:colId xmlns:a16="http://schemas.microsoft.com/office/drawing/2014/main" val="20002"/>
                    </a:ext>
                  </a:extLst>
                </a:gridCol>
                <a:gridCol w="1084047">
                  <a:extLst>
                    <a:ext uri="{9D8B030D-6E8A-4147-A177-3AD203B41FA5}">
                      <a16:colId xmlns:a16="http://schemas.microsoft.com/office/drawing/2014/main" val="20003"/>
                    </a:ext>
                  </a:extLst>
                </a:gridCol>
              </a:tblGrid>
              <a:tr h="221875">
                <a:tc>
                  <a:txBody>
                    <a:bodyPr/>
                    <a:lstStyle/>
                    <a:p>
                      <a:pPr algn="l" fontAlgn="ctr"/>
                      <a:r>
                        <a:rPr lang="fr-FR" sz="1400" b="1" i="0" u="none" strike="noStrike" noProof="0" dirty="0">
                          <a:solidFill>
                            <a:srgbClr val="FFFFFF"/>
                          </a:solidFill>
                          <a:effectLst/>
                          <a:latin typeface="Arial"/>
                          <a:cs typeface="Arial"/>
                        </a:rPr>
                        <a:t>Domaine</a:t>
                      </a:r>
                    </a:p>
                  </a:txBody>
                  <a:tcPr marL="5059" marR="5059" marT="5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4F81BD"/>
                    </a:solidFill>
                  </a:tcPr>
                </a:tc>
                <a:tc rowSpan="2">
                  <a:txBody>
                    <a:bodyPr/>
                    <a:lstStyle/>
                    <a:p>
                      <a:pPr algn="l" fontAlgn="ctr"/>
                      <a:r>
                        <a:rPr lang="fr-FR" sz="1400" b="1" i="0" u="none" strike="noStrike" noProof="0">
                          <a:solidFill>
                            <a:srgbClr val="FFFFFF"/>
                          </a:solidFill>
                          <a:effectLst/>
                          <a:latin typeface="Arial"/>
                          <a:cs typeface="Arial"/>
                        </a:rPr>
                        <a:t>Actions </a:t>
                      </a:r>
                    </a:p>
                  </a:txBody>
                  <a:tcPr marL="5059" marR="5059" marT="5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2">
                  <a:txBody>
                    <a:bodyPr/>
                    <a:lstStyle/>
                    <a:p>
                      <a:pPr algn="l" fontAlgn="ctr"/>
                      <a:r>
                        <a:rPr lang="fr-FR" sz="1400" b="1" i="0" u="none" strike="noStrike" noProof="0">
                          <a:solidFill>
                            <a:srgbClr val="FFFFFF"/>
                          </a:solidFill>
                          <a:effectLst/>
                          <a:latin typeface="Arial"/>
                          <a:cs typeface="Arial"/>
                        </a:rPr>
                        <a:t>Activités</a:t>
                      </a:r>
                    </a:p>
                  </a:txBody>
                  <a:tcPr marL="5059" marR="5059" marT="5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2">
                  <a:txBody>
                    <a:bodyPr/>
                    <a:lstStyle/>
                    <a:p>
                      <a:pPr algn="l" fontAlgn="ctr"/>
                      <a:r>
                        <a:rPr lang="fr-FR" sz="1400" b="1" i="0" u="none" strike="noStrike" noProof="0">
                          <a:solidFill>
                            <a:srgbClr val="FFFFFF"/>
                          </a:solidFill>
                          <a:effectLst/>
                          <a:latin typeface="Arial"/>
                          <a:cs typeface="Arial"/>
                        </a:rPr>
                        <a:t>Responsable</a:t>
                      </a:r>
                    </a:p>
                  </a:txBody>
                  <a:tcPr marL="5059" marR="5059" marT="5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21875">
                <a:tc>
                  <a:txBody>
                    <a:bodyPr/>
                    <a:lstStyle/>
                    <a:p>
                      <a:pPr algn="l" fontAlgn="ctr"/>
                      <a:r>
                        <a:rPr lang="fr-FR" sz="1400" b="1" i="0" u="none" strike="noStrike" noProof="0" dirty="0">
                          <a:solidFill>
                            <a:srgbClr val="FFFFFF"/>
                          </a:solidFill>
                          <a:effectLst/>
                          <a:latin typeface="Arial"/>
                          <a:cs typeface="Arial"/>
                        </a:rPr>
                        <a:t>Prioritaire</a:t>
                      </a:r>
                    </a:p>
                  </a:txBody>
                  <a:tcPr marL="5059" marR="5059" marT="5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633360">
                <a:tc rowSpan="3">
                  <a:txBody>
                    <a:bodyPr/>
                    <a:lstStyle/>
                    <a:p>
                      <a:pPr algn="l" fontAlgn="ctr"/>
                      <a:r>
                        <a:rPr lang="fr-FR" sz="1400" b="0" i="0" u="none" strike="noStrike" noProof="0" dirty="0">
                          <a:solidFill>
                            <a:srgbClr val="000000"/>
                          </a:solidFill>
                          <a:effectLst/>
                          <a:highlight>
                            <a:srgbClr val="FFFF00"/>
                          </a:highlight>
                          <a:latin typeface="Arial"/>
                          <a:cs typeface="Arial"/>
                        </a:rPr>
                        <a:t>2. Amélioration de la disponibilité de médicaments de qualité</a:t>
                      </a:r>
                    </a:p>
                  </a:txBody>
                  <a:tcPr marL="5059" marR="5059" marT="5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rowSpan="3">
                  <a:txBody>
                    <a:bodyPr/>
                    <a:lstStyle/>
                    <a:p>
                      <a:pPr marL="0" marR="0" algn="l">
                        <a:lnSpc>
                          <a:spcPct val="115000"/>
                        </a:lnSpc>
                        <a:spcBef>
                          <a:spcPts val="0"/>
                        </a:spcBef>
                        <a:spcAft>
                          <a:spcPts val="0"/>
                        </a:spcAft>
                      </a:pPr>
                      <a:r>
                        <a:rPr lang="fr-FR" sz="1400" b="0" kern="1200" noProof="0" dirty="0">
                          <a:solidFill>
                            <a:schemeClr val="tx1"/>
                          </a:solidFill>
                          <a:effectLst/>
                          <a:highlight>
                            <a:srgbClr val="FFFF00"/>
                          </a:highlight>
                          <a:latin typeface="Arial"/>
                          <a:ea typeface="+mn-ea"/>
                          <a:cs typeface="Arial"/>
                        </a:rPr>
                        <a:t>Disponibilité du médicament</a:t>
                      </a:r>
                      <a:r>
                        <a:rPr lang="fr-FR" sz="1400" b="0" noProof="0" dirty="0">
                          <a:effectLst/>
                          <a:highlight>
                            <a:srgbClr val="FFFF00"/>
                          </a:highlight>
                          <a:latin typeface="Arial"/>
                          <a:cs typeface="Arial"/>
                        </a:rPr>
                        <a:t> </a:t>
                      </a:r>
                      <a:endParaRPr lang="fr-FR" sz="1400" b="0" noProof="0" dirty="0">
                        <a:effectLst/>
                        <a:highlight>
                          <a:srgbClr val="FFFF00"/>
                        </a:highlight>
                        <a:latin typeface="Arial"/>
                        <a:ea typeface="Calibri"/>
                        <a:cs typeface="Arial"/>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l">
                        <a:lnSpc>
                          <a:spcPct val="115000"/>
                        </a:lnSpc>
                        <a:spcBef>
                          <a:spcPts val="0"/>
                        </a:spcBef>
                        <a:spcAft>
                          <a:spcPts val="0"/>
                        </a:spcAft>
                      </a:pPr>
                      <a:r>
                        <a:rPr lang="fr-FR" sz="1400" noProof="0" dirty="0">
                          <a:effectLst/>
                          <a:highlight>
                            <a:srgbClr val="FFFF00"/>
                          </a:highlight>
                          <a:latin typeface="Arial"/>
                          <a:ea typeface="Times New Roman"/>
                          <a:cs typeface="Arial"/>
                        </a:rPr>
                        <a:t>Affecter à la PCG le montant de la ligne budgétaire de l'</a:t>
                      </a:r>
                      <a:r>
                        <a:rPr lang="fr-FR" sz="1400" noProof="0" dirty="0" err="1">
                          <a:effectLst/>
                          <a:highlight>
                            <a:srgbClr val="FFFF00"/>
                          </a:highlight>
                          <a:latin typeface="Arial"/>
                          <a:ea typeface="Times New Roman"/>
                          <a:cs typeface="Arial"/>
                        </a:rPr>
                        <a:t>Etat</a:t>
                      </a:r>
                      <a:r>
                        <a:rPr lang="fr-FR" sz="1400" noProof="0" dirty="0">
                          <a:effectLst/>
                          <a:highlight>
                            <a:srgbClr val="FFFF00"/>
                          </a:highlight>
                          <a:latin typeface="Arial"/>
                          <a:ea typeface="Times New Roman"/>
                          <a:cs typeface="Arial"/>
                        </a:rPr>
                        <a:t> destinée à l'acquisition des produits de santé</a:t>
                      </a:r>
                      <a:endParaRPr lang="fr-FR" sz="1400" noProof="0" dirty="0">
                        <a:effectLst/>
                        <a:highlight>
                          <a:srgbClr val="FFFF00"/>
                        </a:highlight>
                        <a:latin typeface="Arial"/>
                        <a:ea typeface="Calibri"/>
                        <a:cs typeface="Arial"/>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l" fontAlgn="ctr"/>
                      <a:r>
                        <a:rPr lang="fr-FR" sz="1400" b="0" i="0" u="none" strike="noStrike" noProof="0" dirty="0">
                          <a:solidFill>
                            <a:srgbClr val="000000"/>
                          </a:solidFill>
                          <a:effectLst/>
                          <a:latin typeface="Arial"/>
                          <a:cs typeface="Arial"/>
                        </a:rPr>
                        <a:t>MS</a:t>
                      </a:r>
                    </a:p>
                  </a:txBody>
                  <a:tcPr marL="5059" marR="5059" marT="5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2"/>
                  </a:ext>
                </a:extLst>
              </a:tr>
              <a:tr h="769364">
                <a:tc vMerge="1">
                  <a:txBody>
                    <a:bodyPr/>
                    <a:lstStyle/>
                    <a:p>
                      <a:endParaRPr lang="en-US"/>
                    </a:p>
                  </a:txBody>
                  <a:tcPr/>
                </a:tc>
                <a:tc vMerge="1">
                  <a:txBody>
                    <a:bodyPr/>
                    <a:lstStyle/>
                    <a:p>
                      <a:pPr marL="0" marR="0" algn="l">
                        <a:lnSpc>
                          <a:spcPct val="115000"/>
                        </a:lnSpc>
                        <a:spcBef>
                          <a:spcPts val="0"/>
                        </a:spcBef>
                        <a:spcAft>
                          <a:spcPts val="0"/>
                        </a:spcAft>
                      </a:pPr>
                      <a:endParaRPr lang="fr-FR" sz="1400" kern="1200" noProof="0" dirty="0">
                        <a:solidFill>
                          <a:schemeClr val="tx1"/>
                        </a:solidFill>
                        <a:effectLst/>
                        <a:latin typeface="Arial"/>
                        <a:ea typeface="Times New Roman"/>
                        <a:cs typeface="Arial"/>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l">
                        <a:lnSpc>
                          <a:spcPct val="115000"/>
                        </a:lnSpc>
                        <a:spcBef>
                          <a:spcPts val="0"/>
                        </a:spcBef>
                        <a:spcAft>
                          <a:spcPts val="0"/>
                        </a:spcAft>
                      </a:pPr>
                      <a:r>
                        <a:rPr lang="fr-FR" sz="1400" noProof="0" dirty="0">
                          <a:effectLst/>
                          <a:highlight>
                            <a:srgbClr val="FFFF00"/>
                          </a:highlight>
                          <a:latin typeface="Arial"/>
                          <a:ea typeface="Times New Roman"/>
                          <a:cs typeface="Arial"/>
                        </a:rPr>
                        <a:t>Institutionnaliser l'utilisation de la PCG comme premier recours pour l'achat des produits de santé par les centres de santé et hôpitaux publics</a:t>
                      </a:r>
                      <a:endParaRPr lang="fr-FR" sz="1400" noProof="0" dirty="0">
                        <a:effectLst/>
                        <a:highlight>
                          <a:srgbClr val="FFFF00"/>
                        </a:highlight>
                        <a:latin typeface="Arial"/>
                        <a:ea typeface="Calibri"/>
                        <a:cs typeface="Arial"/>
                      </a:endParaRPr>
                    </a:p>
                  </a:txBody>
                  <a:tcPr marL="44450" marR="44450" marT="0" marB="0" anchor="ctr">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fr-FR" sz="1400" b="0" i="0" u="none" strike="noStrike" noProof="0" dirty="0">
                          <a:solidFill>
                            <a:srgbClr val="000000"/>
                          </a:solidFill>
                          <a:effectLst/>
                          <a:latin typeface="Arial"/>
                          <a:cs typeface="Arial"/>
                        </a:rPr>
                        <a:t>MS</a:t>
                      </a:r>
                    </a:p>
                  </a:txBody>
                  <a:tcPr marL="5059" marR="5059" marT="5059"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769364">
                <a:tc vMerge="1">
                  <a:txBody>
                    <a:bodyPr/>
                    <a:lstStyle/>
                    <a:p>
                      <a:endParaRPr lang="en-US"/>
                    </a:p>
                  </a:txBody>
                  <a:tcPr/>
                </a:tc>
                <a:tc vMerge="1">
                  <a:txBody>
                    <a:bodyPr/>
                    <a:lstStyle/>
                    <a:p>
                      <a:pPr marL="0" marR="0" algn="l">
                        <a:lnSpc>
                          <a:spcPct val="115000"/>
                        </a:lnSpc>
                        <a:spcBef>
                          <a:spcPts val="0"/>
                        </a:spcBef>
                        <a:spcAft>
                          <a:spcPts val="0"/>
                        </a:spcAft>
                      </a:pPr>
                      <a:endParaRPr lang="fr-FR" sz="1400" kern="1200" noProof="0" dirty="0">
                        <a:solidFill>
                          <a:schemeClr val="tx1"/>
                        </a:solidFill>
                        <a:effectLst/>
                        <a:latin typeface="Arial"/>
                        <a:ea typeface="Times New Roman"/>
                        <a:cs typeface="Arial"/>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r>
                        <a:rPr lang="fr-FR" sz="1400" kern="1200" noProof="0" dirty="0">
                          <a:solidFill>
                            <a:schemeClr val="tx1"/>
                          </a:solidFill>
                          <a:effectLst/>
                          <a:highlight>
                            <a:srgbClr val="FFFF00"/>
                          </a:highlight>
                          <a:latin typeface="Arial"/>
                          <a:ea typeface="+mn-ea"/>
                          <a:cs typeface="Arial"/>
                        </a:rPr>
                        <a:t>Acquérir les produits de santé de qualité pour l'ensemble des structures sanitaires publiques du pays  à travers des appels d’offres internationaux</a:t>
                      </a:r>
                      <a:r>
                        <a:rPr lang="fr-FR" sz="1400" noProof="0" dirty="0">
                          <a:effectLst/>
                          <a:highlight>
                            <a:srgbClr val="FFFF00"/>
                          </a:highlight>
                          <a:latin typeface="Arial"/>
                          <a:cs typeface="Arial"/>
                        </a:rPr>
                        <a:t> </a:t>
                      </a:r>
                      <a:endParaRPr lang="fr-FR" sz="1400" noProof="0" dirty="0">
                        <a:highlight>
                          <a:srgbClr val="FFFF00"/>
                        </a:highlight>
                        <a:latin typeface="Arial"/>
                        <a:cs typeface="Arial"/>
                      </a:endParaRPr>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r>
                        <a:rPr lang="fr-FR" sz="1400" noProof="0" dirty="0">
                          <a:latin typeface="Arial"/>
                          <a:cs typeface="Arial"/>
                        </a:rPr>
                        <a:t>MS</a:t>
                      </a:r>
                    </a:p>
                  </a:txBody>
                  <a:tcPr marL="5059" marR="5059" marT="5059"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4"/>
                  </a:ext>
                </a:extLst>
              </a:tr>
              <a:tr h="283799">
                <a:tc>
                  <a:txBody>
                    <a:bodyPr/>
                    <a:lstStyle/>
                    <a:p>
                      <a:pPr algn="l" fontAlgn="b"/>
                      <a:endParaRPr lang="fr-FR" sz="1400" b="0" i="0" u="none" strike="noStrike" noProof="0">
                        <a:solidFill>
                          <a:srgbClr val="000000"/>
                        </a:solidFill>
                        <a:effectLst/>
                        <a:latin typeface="Arial"/>
                        <a:cs typeface="Arial"/>
                      </a:endParaRPr>
                    </a:p>
                  </a:txBody>
                  <a:tcPr marL="5059" marR="5059" marT="5059" marB="0" anchor="b">
                    <a:lnL>
                      <a:noFill/>
                    </a:lnL>
                    <a:lnR>
                      <a:noFill/>
                    </a:lnR>
                    <a:lnT w="12700" cap="flat" cmpd="sng" algn="ctr">
                      <a:noFill/>
                      <a:prstDash val="solid"/>
                      <a:round/>
                      <a:headEnd type="none" w="med" len="med"/>
                      <a:tailEnd type="none" w="med" len="med"/>
                    </a:lnT>
                    <a:lnB>
                      <a:noFill/>
                    </a:lnB>
                  </a:tcPr>
                </a:tc>
                <a:tc gridSpan="2">
                  <a:txBody>
                    <a:bodyPr/>
                    <a:lstStyle/>
                    <a:p>
                      <a:endParaRPr lang="fr-FR" sz="1400" noProof="0" dirty="0">
                        <a:latin typeface="Arial"/>
                        <a:cs typeface="Arial"/>
                      </a:endParaRPr>
                    </a:p>
                  </a:txBody>
                  <a:tcPr marL="5059" marR="5059" marT="5059" marB="0" anchor="b">
                    <a:lnL>
                      <a:noFill/>
                    </a:lnL>
                    <a:lnR>
                      <a:noFill/>
                    </a:lnR>
                    <a:lnT w="12700" cmpd="sng">
                      <a:noFill/>
                      <a:prstDash val="solid"/>
                    </a:lnT>
                    <a:lnB>
                      <a:noFill/>
                    </a:lnB>
                  </a:tcPr>
                </a:tc>
                <a:tc hMerge="1">
                  <a:txBody>
                    <a:bodyPr/>
                    <a:lstStyle/>
                    <a:p>
                      <a:endParaRPr lang="en-US"/>
                    </a:p>
                  </a:txBody>
                  <a:tcPr/>
                </a:tc>
                <a:tc>
                  <a:txBody>
                    <a:bodyPr/>
                    <a:lstStyle/>
                    <a:p>
                      <a:pPr algn="l" fontAlgn="b"/>
                      <a:endParaRPr lang="fr-FR" sz="1400" b="0" i="0" u="none" strike="noStrike" noProof="0" dirty="0">
                        <a:solidFill>
                          <a:srgbClr val="000000"/>
                        </a:solidFill>
                        <a:effectLst/>
                        <a:latin typeface="Arial"/>
                        <a:cs typeface="Arial"/>
                      </a:endParaRPr>
                    </a:p>
                  </a:txBody>
                  <a:tcPr marL="5059" marR="5059" marT="5059" marB="0" anchor="b">
                    <a:lnL>
                      <a:noFill/>
                    </a:lnL>
                    <a:lnR>
                      <a:noFill/>
                    </a:lnR>
                    <a:lnT w="12700" cmpd="sng">
                      <a:noFill/>
                      <a:prstDash val="solid"/>
                    </a:lnT>
                    <a:lnB>
                      <a:noFill/>
                    </a:lnB>
                  </a:tcPr>
                </a:tc>
                <a:extLst>
                  <a:ext uri="{0D108BD9-81ED-4DB2-BD59-A6C34878D82A}">
                    <a16:rowId xmlns:a16="http://schemas.microsoft.com/office/drawing/2014/main" val="10006"/>
                  </a:ext>
                </a:extLst>
              </a:tr>
            </a:tbl>
          </a:graphicData>
        </a:graphic>
      </p:graphicFrame>
      <p:sp>
        <p:nvSpPr>
          <p:cNvPr id="7" name="Title 1"/>
          <p:cNvSpPr>
            <a:spLocks noGrp="1"/>
          </p:cNvSpPr>
          <p:nvPr>
            <p:ph type="title"/>
          </p:nvPr>
        </p:nvSpPr>
        <p:spPr>
          <a:xfrm>
            <a:off x="457200" y="274638"/>
            <a:ext cx="8229600" cy="792162"/>
          </a:xfrm>
        </p:spPr>
        <p:txBody>
          <a:bodyPr>
            <a:normAutofit fontScale="90000"/>
          </a:bodyPr>
          <a:lstStyle/>
          <a:p>
            <a:r>
              <a:rPr lang="fr-FR" sz="2800" dirty="0"/>
              <a:t>4. Rappeler les objectifs des plans programmes</a:t>
            </a:r>
            <a:br>
              <a:rPr lang="fr-FR" sz="2800" b="1" dirty="0"/>
            </a:br>
            <a:r>
              <a:rPr lang="fr-FR" sz="2800" b="1" dirty="0"/>
              <a:t> b - Feuille de Route de mise œuvre des priorités – 3/4</a:t>
            </a:r>
            <a:endParaRPr lang="en-US" sz="2800" b="1" dirty="0"/>
          </a:p>
        </p:txBody>
      </p:sp>
      <p:graphicFrame>
        <p:nvGraphicFramePr>
          <p:cNvPr id="4" name="Table 5"/>
          <p:cNvGraphicFramePr>
            <a:graphicFrameLocks noGrp="1"/>
          </p:cNvGraphicFramePr>
          <p:nvPr>
            <p:extLst>
              <p:ext uri="{D42A27DB-BD31-4B8C-83A1-F6EECF244321}">
                <p14:modId xmlns:p14="http://schemas.microsoft.com/office/powerpoint/2010/main" val="1700940780"/>
              </p:ext>
            </p:extLst>
          </p:nvPr>
        </p:nvGraphicFramePr>
        <p:xfrm>
          <a:off x="152400" y="3733800"/>
          <a:ext cx="8763000" cy="2904096"/>
        </p:xfrm>
        <a:graphic>
          <a:graphicData uri="http://schemas.openxmlformats.org/drawingml/2006/table">
            <a:tbl>
              <a:tblPr firstRow="1" bandRow="1"/>
              <a:tblGrid>
                <a:gridCol w="1735443">
                  <a:extLst>
                    <a:ext uri="{9D8B030D-6E8A-4147-A177-3AD203B41FA5}">
                      <a16:colId xmlns:a16="http://schemas.microsoft.com/office/drawing/2014/main" val="20000"/>
                    </a:ext>
                  </a:extLst>
                </a:gridCol>
                <a:gridCol w="1388757">
                  <a:extLst>
                    <a:ext uri="{9D8B030D-6E8A-4147-A177-3AD203B41FA5}">
                      <a16:colId xmlns:a16="http://schemas.microsoft.com/office/drawing/2014/main" val="20001"/>
                    </a:ext>
                  </a:extLst>
                </a:gridCol>
                <a:gridCol w="4535566">
                  <a:extLst>
                    <a:ext uri="{9D8B030D-6E8A-4147-A177-3AD203B41FA5}">
                      <a16:colId xmlns:a16="http://schemas.microsoft.com/office/drawing/2014/main" val="20002"/>
                    </a:ext>
                  </a:extLst>
                </a:gridCol>
                <a:gridCol w="1103234">
                  <a:extLst>
                    <a:ext uri="{9D8B030D-6E8A-4147-A177-3AD203B41FA5}">
                      <a16:colId xmlns:a16="http://schemas.microsoft.com/office/drawing/2014/main" val="20003"/>
                    </a:ext>
                  </a:extLst>
                </a:gridCol>
              </a:tblGrid>
              <a:tr h="706162">
                <a:tc rowSpan="3">
                  <a:txBody>
                    <a:bodyPr/>
                    <a:lstStyle/>
                    <a:p>
                      <a:pPr algn="l" fontAlgn="ctr"/>
                      <a:r>
                        <a:rPr lang="fr-FR" sz="1400" b="0" i="0" u="none" strike="noStrike" noProof="0" dirty="0">
                          <a:solidFill>
                            <a:srgbClr val="000000"/>
                          </a:solidFill>
                          <a:effectLst/>
                          <a:highlight>
                            <a:srgbClr val="FFFF00"/>
                          </a:highlight>
                          <a:latin typeface="Arial"/>
                          <a:cs typeface="Arial"/>
                        </a:rPr>
                        <a:t>2. Amélioration de la disponibilité de médicaments de qualité</a:t>
                      </a:r>
                    </a:p>
                  </a:txBody>
                  <a:tcPr marL="5059" marR="5059" marT="5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rowSpan="4">
                  <a:txBody>
                    <a:bodyPr/>
                    <a:lstStyle/>
                    <a:p>
                      <a:r>
                        <a:rPr lang="fr-FR" sz="1400" b="0" kern="1200" dirty="0">
                          <a:solidFill>
                            <a:schemeClr val="tx1"/>
                          </a:solidFill>
                          <a:effectLst/>
                          <a:highlight>
                            <a:srgbClr val="FFFF00"/>
                          </a:highlight>
                          <a:latin typeface="+mn-lt"/>
                          <a:ea typeface="+mn-ea"/>
                          <a:cs typeface="+mn-cs"/>
                        </a:rPr>
                        <a:t>Capacité de stockage de la PCG</a:t>
                      </a:r>
                      <a:r>
                        <a:rPr lang="en-US" sz="1400" b="0" dirty="0">
                          <a:effectLst/>
                          <a:highlight>
                            <a:srgbClr val="FFFF00"/>
                          </a:highlight>
                        </a:rPr>
                        <a:t> </a:t>
                      </a:r>
                      <a:endParaRPr lang="en-US" sz="1400" b="0" dirty="0">
                        <a:highlight>
                          <a:srgbClr val="FFFF00"/>
                        </a:highlight>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l">
                        <a:lnSpc>
                          <a:spcPct val="115000"/>
                        </a:lnSpc>
                        <a:spcBef>
                          <a:spcPts val="0"/>
                        </a:spcBef>
                        <a:spcAft>
                          <a:spcPts val="0"/>
                        </a:spcAft>
                      </a:pPr>
                      <a:r>
                        <a:rPr lang="fr-FR" sz="1400" dirty="0">
                          <a:effectLst/>
                          <a:highlight>
                            <a:srgbClr val="FFFF00"/>
                          </a:highlight>
                          <a:latin typeface="Arial"/>
                          <a:ea typeface="Times New Roman"/>
                          <a:cs typeface="Arial"/>
                        </a:rPr>
                        <a:t>Faire le plaidoyer pour l'amélioration des conditions de stockage à la PCG (construction et équipement d'un magasin de stockage à </a:t>
                      </a:r>
                      <a:r>
                        <a:rPr lang="fr-FR" sz="1400" dirty="0" err="1">
                          <a:effectLst/>
                          <a:highlight>
                            <a:srgbClr val="FFFF00"/>
                          </a:highlight>
                          <a:latin typeface="Arial"/>
                          <a:ea typeface="Times New Roman"/>
                          <a:cs typeface="Arial"/>
                        </a:rPr>
                        <a:t>Coyah</a:t>
                      </a:r>
                      <a:r>
                        <a:rPr lang="fr-FR" sz="1400" dirty="0">
                          <a:effectLst/>
                          <a:highlight>
                            <a:srgbClr val="FFFF00"/>
                          </a:highlight>
                          <a:latin typeface="Arial"/>
                          <a:ea typeface="Times New Roman"/>
                          <a:cs typeface="Arial"/>
                        </a:rPr>
                        <a:t>)</a:t>
                      </a:r>
                      <a:endParaRPr lang="en-US" sz="1400" dirty="0">
                        <a:effectLst/>
                        <a:highlight>
                          <a:srgbClr val="FFFF00"/>
                        </a:highlight>
                        <a:latin typeface="Calibri"/>
                        <a:ea typeface="Calibri"/>
                        <a:cs typeface="Arial"/>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l" fontAlgn="ctr"/>
                      <a:r>
                        <a:rPr lang="fr-FR" sz="1400" b="0" i="0" u="none" strike="noStrike" noProof="0" dirty="0">
                          <a:solidFill>
                            <a:srgbClr val="000000"/>
                          </a:solidFill>
                          <a:effectLst/>
                          <a:latin typeface="Arial"/>
                          <a:cs typeface="Arial"/>
                        </a:rPr>
                        <a:t>MS</a:t>
                      </a:r>
                    </a:p>
                  </a:txBody>
                  <a:tcPr marL="5059" marR="5059" marT="5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2"/>
                  </a:ext>
                </a:extLst>
              </a:tr>
              <a:tr h="519281">
                <a:tc vMerge="1">
                  <a:txBody>
                    <a:bodyPr/>
                    <a:lstStyle/>
                    <a:p>
                      <a:endParaRPr lang="en-US"/>
                    </a:p>
                  </a:txBody>
                  <a:tcPr/>
                </a:tc>
                <a:tc vMerge="1">
                  <a:txBody>
                    <a:bodyPr/>
                    <a:lstStyle/>
                    <a:p>
                      <a:endParaRPr lang="en-US" dirty="0"/>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l">
                        <a:lnSpc>
                          <a:spcPct val="115000"/>
                        </a:lnSpc>
                        <a:spcBef>
                          <a:spcPts val="0"/>
                        </a:spcBef>
                        <a:spcAft>
                          <a:spcPts val="0"/>
                        </a:spcAft>
                      </a:pPr>
                      <a:r>
                        <a:rPr lang="fr-FR" sz="1400" dirty="0">
                          <a:effectLst/>
                          <a:highlight>
                            <a:srgbClr val="FFFF00"/>
                          </a:highlight>
                          <a:latin typeface="Arial"/>
                          <a:ea typeface="Times New Roman"/>
                          <a:cs typeface="Arial"/>
                        </a:rPr>
                        <a:t>Accélérer les travaux de réhabilitation des dépôts régionaux  sur financement du fonds mondial </a:t>
                      </a:r>
                      <a:endParaRPr lang="en-US" sz="1400" dirty="0">
                        <a:effectLst/>
                        <a:highlight>
                          <a:srgbClr val="FFFF00"/>
                        </a:highlight>
                        <a:latin typeface="Calibri"/>
                        <a:ea typeface="Calibri"/>
                        <a:cs typeface="Arial"/>
                      </a:endParaRPr>
                    </a:p>
                  </a:txBody>
                  <a:tcPr marL="44450" marR="44450" marT="0" marB="0">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fr-FR" sz="1400" b="0" i="0" u="none" strike="noStrike" noProof="0" dirty="0">
                          <a:solidFill>
                            <a:srgbClr val="000000"/>
                          </a:solidFill>
                          <a:effectLst/>
                          <a:latin typeface="Arial"/>
                          <a:cs typeface="Arial"/>
                        </a:rPr>
                        <a:t>DG/PCG</a:t>
                      </a:r>
                    </a:p>
                  </a:txBody>
                  <a:tcPr marL="5059" marR="5059" marT="5059"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3"/>
                  </a:ext>
                </a:extLst>
              </a:tr>
              <a:tr h="556563">
                <a:tc vMerge="1">
                  <a:txBody>
                    <a:bodyPr/>
                    <a:lstStyle/>
                    <a:p>
                      <a:endParaRPr lang="en-US"/>
                    </a:p>
                  </a:txBody>
                  <a:tcPr/>
                </a:tc>
                <a:tc vMerge="1">
                  <a:txBody>
                    <a:bodyPr/>
                    <a:lstStyle/>
                    <a:p>
                      <a:endParaRPr lang="en-US" dirty="0"/>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l">
                        <a:lnSpc>
                          <a:spcPct val="115000"/>
                        </a:lnSpc>
                        <a:spcBef>
                          <a:spcPts val="0"/>
                        </a:spcBef>
                        <a:spcAft>
                          <a:spcPts val="0"/>
                        </a:spcAft>
                      </a:pPr>
                      <a:r>
                        <a:rPr lang="fr-FR" sz="1400" dirty="0">
                          <a:effectLst/>
                          <a:highlight>
                            <a:srgbClr val="FFFF00"/>
                          </a:highlight>
                          <a:latin typeface="Arial"/>
                          <a:ea typeface="Times New Roman"/>
                          <a:cs typeface="Arial"/>
                        </a:rPr>
                        <a:t>Démarrer la construction du dépôt régional PCG de Nzérékoré sur financement PASA</a:t>
                      </a:r>
                      <a:endParaRPr lang="en-US" sz="1400" dirty="0">
                        <a:effectLst/>
                        <a:highlight>
                          <a:srgbClr val="FFFF00"/>
                        </a:highlight>
                        <a:latin typeface="Calibri"/>
                        <a:ea typeface="Calibri"/>
                        <a:cs typeface="Arial"/>
                      </a:endParaRPr>
                    </a:p>
                  </a:txBody>
                  <a:tcPr marL="44450" marR="4445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fr-FR" sz="1400" b="0" i="0" u="none" strike="noStrike" noProof="0" dirty="0">
                          <a:solidFill>
                            <a:srgbClr val="000000"/>
                          </a:solidFill>
                          <a:effectLst/>
                          <a:latin typeface="Arial"/>
                          <a:cs typeface="Arial"/>
                        </a:rPr>
                        <a:t>PCG</a:t>
                      </a:r>
                    </a:p>
                  </a:txBody>
                  <a:tcPr marL="5059" marR="5059" marT="5059"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4"/>
                  </a:ext>
                </a:extLst>
              </a:tr>
              <a:tr h="819224">
                <a:tc>
                  <a:txBody>
                    <a:bodyPr/>
                    <a:lstStyle/>
                    <a:p>
                      <a:pPr algn="l" fontAlgn="t"/>
                      <a:r>
                        <a:rPr lang="fr-FR" sz="1400" b="0" i="0" u="none" strike="noStrike" noProof="0">
                          <a:solidFill>
                            <a:srgbClr val="000000"/>
                          </a:solidFill>
                          <a:effectLst/>
                          <a:highlight>
                            <a:srgbClr val="FFFF00"/>
                          </a:highlight>
                          <a:latin typeface="Arial"/>
                          <a:cs typeface="Arial"/>
                        </a:rPr>
                        <a:t> </a:t>
                      </a:r>
                    </a:p>
                  </a:txBody>
                  <a:tcPr marL="5059" marR="5059" marT="505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vMerge="1">
                  <a:txBody>
                    <a:bodyPr/>
                    <a:lstStyle/>
                    <a:p>
                      <a:endParaRPr lang="en-US" dirty="0"/>
                    </a:p>
                  </a:txBody>
                  <a:tcPr marL="44450" marR="44450" marT="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fr-FR" sz="1400" dirty="0">
                          <a:effectLst/>
                          <a:highlight>
                            <a:srgbClr val="FFFF00"/>
                          </a:highlight>
                          <a:latin typeface="Arial"/>
                          <a:ea typeface="Times New Roman"/>
                          <a:cs typeface="Arial"/>
                        </a:rPr>
                        <a:t>Améliorer les capacités de stockage dans les CS et les hôpitaux (infrastructure, étagères et autres équipements)</a:t>
                      </a:r>
                      <a:endParaRPr lang="en-US" sz="1400" dirty="0">
                        <a:effectLst/>
                        <a:highlight>
                          <a:srgbClr val="FFFF00"/>
                        </a:highlight>
                        <a:latin typeface="Calibri"/>
                        <a:ea typeface="Calibri"/>
                        <a:cs typeface="Arial"/>
                      </a:endParaRPr>
                    </a:p>
                  </a:txBody>
                  <a:tcPr marL="44450" marR="4445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60000"/>
                        <a:lumOff val="40000"/>
                      </a:schemeClr>
                    </a:solidFill>
                  </a:tcPr>
                </a:tc>
                <a:tc>
                  <a:txBody>
                    <a:bodyPr/>
                    <a:lstStyle/>
                    <a:p>
                      <a:r>
                        <a:rPr lang="fr-FR" sz="1400" noProof="0" dirty="0">
                          <a:latin typeface="Arial"/>
                          <a:cs typeface="Arial"/>
                        </a:rPr>
                        <a:t>PCG</a:t>
                      </a:r>
                    </a:p>
                  </a:txBody>
                  <a:tcPr marL="5059" marR="5059" marT="5059"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272936">
                <a:tc>
                  <a:txBody>
                    <a:bodyPr/>
                    <a:lstStyle/>
                    <a:p>
                      <a:pPr algn="l" fontAlgn="b"/>
                      <a:endParaRPr lang="fr-FR" sz="1400" b="0" i="0" u="none" strike="noStrike" noProof="0">
                        <a:solidFill>
                          <a:srgbClr val="000000"/>
                        </a:solidFill>
                        <a:effectLst/>
                        <a:latin typeface="Arial"/>
                        <a:cs typeface="Arial"/>
                      </a:endParaRPr>
                    </a:p>
                  </a:txBody>
                  <a:tcPr marL="5059" marR="5059" marT="505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endParaRPr lang="fr-FR" sz="1400" noProof="0">
                        <a:latin typeface="Arial"/>
                        <a:cs typeface="Arial"/>
                      </a:endParaRPr>
                    </a:p>
                  </a:txBody>
                  <a:tcPr marL="5059" marR="5059" marT="5059" marB="0" anchor="b">
                    <a:lnL>
                      <a:noFill/>
                    </a:lnL>
                    <a:lnR>
                      <a:noFill/>
                    </a:lnR>
                    <a:lnT w="12700" cmpd="sng">
                      <a:noFill/>
                      <a:prstDash val="solid"/>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fr-FR" sz="1400" b="0" i="0" u="none" strike="noStrike" noProof="0" dirty="0">
                        <a:solidFill>
                          <a:srgbClr val="000000"/>
                        </a:solidFill>
                        <a:effectLst/>
                        <a:latin typeface="Arial"/>
                        <a:cs typeface="Arial"/>
                      </a:endParaRPr>
                    </a:p>
                  </a:txBody>
                  <a:tcPr marL="5059" marR="5059" marT="5059" marB="0" anchor="b">
                    <a:lnL>
                      <a:noFill/>
                    </a:lnL>
                    <a:lnR>
                      <a:noFill/>
                    </a:lnR>
                    <a:lnT w="12700" cmpd="sng">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7580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2. Cartographie</a:t>
            </a:r>
            <a:endParaRPr lang="fr-FR" dirty="0"/>
          </a:p>
        </p:txBody>
      </p:sp>
      <p:pic>
        <p:nvPicPr>
          <p:cNvPr id="7" name="Imag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1413463"/>
            <a:ext cx="8001000" cy="5362298"/>
          </a:xfrm>
          <a:prstGeom prst="rect">
            <a:avLst/>
          </a:prstGeom>
        </p:spPr>
      </p:pic>
    </p:spTree>
    <p:extLst>
      <p:ext uri="{BB962C8B-B14F-4D97-AF65-F5344CB8AC3E}">
        <p14:creationId xmlns:p14="http://schemas.microsoft.com/office/powerpoint/2010/main" val="456707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54523435"/>
              </p:ext>
            </p:extLst>
          </p:nvPr>
        </p:nvGraphicFramePr>
        <p:xfrm>
          <a:off x="228600" y="1066801"/>
          <a:ext cx="8763000" cy="4210811"/>
        </p:xfrm>
        <a:graphic>
          <a:graphicData uri="http://schemas.openxmlformats.org/drawingml/2006/table">
            <a:tbl>
              <a:tblPr firstRow="1" bandRow="1"/>
              <a:tblGrid>
                <a:gridCol w="1735443">
                  <a:extLst>
                    <a:ext uri="{9D8B030D-6E8A-4147-A177-3AD203B41FA5}">
                      <a16:colId xmlns:a16="http://schemas.microsoft.com/office/drawing/2014/main" val="20000"/>
                    </a:ext>
                  </a:extLst>
                </a:gridCol>
                <a:gridCol w="1922157">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213381">
                <a:tc>
                  <a:txBody>
                    <a:bodyPr/>
                    <a:lstStyle/>
                    <a:p>
                      <a:pPr algn="l" fontAlgn="ctr"/>
                      <a:r>
                        <a:rPr lang="fr-FR" sz="1400" b="1" i="0" u="none" strike="noStrike" noProof="0" dirty="0">
                          <a:solidFill>
                            <a:srgbClr val="FFFFFF"/>
                          </a:solidFill>
                          <a:effectLst/>
                          <a:latin typeface="Arial"/>
                          <a:cs typeface="Arial"/>
                        </a:rPr>
                        <a:t>Domaine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l" fontAlgn="ctr"/>
                      <a:r>
                        <a:rPr lang="fr-FR" sz="1400" b="1" i="0" u="none" strike="noStrike" noProof="0">
                          <a:solidFill>
                            <a:srgbClr val="FFFFFF"/>
                          </a:solidFill>
                          <a:effectLst/>
                          <a:latin typeface="Arial"/>
                          <a:cs typeface="Arial"/>
                        </a:rPr>
                        <a:t>Actions </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solidFill>
                      <a:srgbClr val="4F81BD"/>
                    </a:solidFill>
                  </a:tcPr>
                </a:tc>
                <a:tc rowSpan="2">
                  <a:txBody>
                    <a:bodyPr/>
                    <a:lstStyle/>
                    <a:p>
                      <a:pPr algn="l" fontAlgn="ctr"/>
                      <a:r>
                        <a:rPr lang="fr-FR" sz="1400" b="1" i="0" u="none" strike="noStrike" noProof="0">
                          <a:solidFill>
                            <a:srgbClr val="FFFFFF"/>
                          </a:solidFill>
                          <a:effectLst/>
                          <a:latin typeface="Arial"/>
                          <a:cs typeface="Arial"/>
                        </a:rPr>
                        <a:t>Activités</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solidFill>
                      <a:srgbClr val="4F81BD"/>
                    </a:solidFill>
                  </a:tcPr>
                </a:tc>
                <a:tc rowSpan="2">
                  <a:txBody>
                    <a:bodyPr/>
                    <a:lstStyle/>
                    <a:p>
                      <a:pPr algn="l" fontAlgn="ctr"/>
                      <a:r>
                        <a:rPr lang="fr-FR" sz="1400" b="1" i="0" u="none" strike="noStrike" noProof="0">
                          <a:solidFill>
                            <a:srgbClr val="FFFFFF"/>
                          </a:solidFill>
                          <a:effectLst/>
                          <a:latin typeface="Arial"/>
                          <a:cs typeface="Arial"/>
                        </a:rPr>
                        <a:t>Responsable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13381">
                <a:tc>
                  <a:txBody>
                    <a:bodyPr/>
                    <a:lstStyle/>
                    <a:p>
                      <a:pPr algn="l" fontAlgn="ctr"/>
                      <a:r>
                        <a:rPr lang="fr-FR" sz="1400" b="1" i="0" u="none" strike="noStrike" noProof="0" dirty="0">
                          <a:solidFill>
                            <a:srgbClr val="FFFFFF"/>
                          </a:solidFill>
                          <a:effectLst/>
                          <a:latin typeface="Arial"/>
                          <a:cs typeface="Arial"/>
                        </a:rPr>
                        <a:t>Prioritaire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noFill/>
                      <a:prstDash val="solid"/>
                      <a:round/>
                      <a:headEnd type="none" w="med" len="med"/>
                      <a:tailEnd type="none" w="med" len="med"/>
                    </a:lnB>
                    <a:solidFill>
                      <a:srgbClr val="4F81BD"/>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782361">
                <a:tc rowSpan="3">
                  <a:txBody>
                    <a:bodyPr/>
                    <a:lstStyle/>
                    <a:p>
                      <a:pPr algn="l" fontAlgn="ctr"/>
                      <a:r>
                        <a:rPr lang="fr-FR" sz="1400" b="0" i="0" u="none" strike="noStrike" noProof="0" dirty="0">
                          <a:solidFill>
                            <a:srgbClr val="000000"/>
                          </a:solidFill>
                          <a:effectLst/>
                          <a:latin typeface="Arial"/>
                          <a:cs typeface="Arial"/>
                        </a:rPr>
                        <a:t>2. Amélioration de la disponibilité de médicaments de qualité</a:t>
                      </a:r>
                    </a:p>
                  </a:txBody>
                  <a:tcPr marL="5059" marR="5059" marT="5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rowSpan="3">
                  <a:txBody>
                    <a:bodyPr/>
                    <a:lstStyle/>
                    <a:p>
                      <a:pPr marL="0" marR="0" algn="l">
                        <a:lnSpc>
                          <a:spcPct val="115000"/>
                        </a:lnSpc>
                        <a:spcBef>
                          <a:spcPts val="0"/>
                        </a:spcBef>
                        <a:spcAft>
                          <a:spcPts val="0"/>
                        </a:spcAft>
                      </a:pPr>
                      <a:r>
                        <a:rPr lang="fr-FR" sz="1400" dirty="0">
                          <a:effectLst/>
                          <a:highlight>
                            <a:srgbClr val="FFFF00"/>
                          </a:highlight>
                          <a:latin typeface="Arial"/>
                          <a:ea typeface="Times New Roman"/>
                          <a:cs typeface="Arial"/>
                        </a:rPr>
                        <a:t>Gestion des médicaments</a:t>
                      </a:r>
                      <a:endParaRPr lang="en-US" sz="1400" dirty="0">
                        <a:effectLst/>
                        <a:highlight>
                          <a:srgbClr val="FFFF00"/>
                        </a:highlight>
                        <a:latin typeface="Arial"/>
                        <a:ea typeface="Calibri"/>
                        <a:cs typeface="Arial"/>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l">
                        <a:lnSpc>
                          <a:spcPct val="115000"/>
                        </a:lnSpc>
                        <a:spcBef>
                          <a:spcPts val="0"/>
                        </a:spcBef>
                        <a:spcAft>
                          <a:spcPts val="0"/>
                        </a:spcAft>
                      </a:pPr>
                      <a:r>
                        <a:rPr lang="fr-FR" sz="1400" dirty="0">
                          <a:effectLst/>
                          <a:highlight>
                            <a:srgbClr val="FFFF00"/>
                          </a:highlight>
                          <a:latin typeface="Arial"/>
                          <a:ea typeface="Times New Roman"/>
                          <a:cs typeface="Arial"/>
                        </a:rPr>
                        <a:t>Former les agents des points de vente  et les pharmaciens des Hôpitaux  à la gestion des médicaments </a:t>
                      </a:r>
                      <a:endParaRPr lang="en-US" sz="1400" dirty="0">
                        <a:effectLst/>
                        <a:highlight>
                          <a:srgbClr val="FFFF00"/>
                        </a:highlight>
                        <a:latin typeface="Arial"/>
                        <a:ea typeface="Calibri"/>
                        <a:cs typeface="Arial"/>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l" fontAlgn="ctr"/>
                      <a:r>
                        <a:rPr lang="fr-FR" sz="1400" b="0" i="0" u="none" strike="noStrike" noProof="0">
                          <a:solidFill>
                            <a:srgbClr val="000000"/>
                          </a:solidFill>
                          <a:effectLst/>
                          <a:latin typeface="Arial"/>
                          <a:cs typeface="Arial"/>
                        </a:rPr>
                        <a:t>MS</a:t>
                      </a:r>
                    </a:p>
                  </a:txBody>
                  <a:tcPr marL="5059" marR="5059" marT="50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2"/>
                  </a:ext>
                </a:extLst>
              </a:tr>
              <a:tr h="533400">
                <a:tc vMerge="1">
                  <a:txBody>
                    <a:bodyPr/>
                    <a:lstStyle/>
                    <a:p>
                      <a:endParaRPr lang="en-US"/>
                    </a:p>
                  </a:txBody>
                  <a:tcPr/>
                </a:tc>
                <a:tc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l">
                        <a:lnSpc>
                          <a:spcPct val="115000"/>
                        </a:lnSpc>
                        <a:spcBef>
                          <a:spcPts val="0"/>
                        </a:spcBef>
                        <a:spcAft>
                          <a:spcPts val="0"/>
                        </a:spcAft>
                      </a:pPr>
                      <a:r>
                        <a:rPr lang="fr-FR" sz="1400" dirty="0">
                          <a:effectLst/>
                          <a:highlight>
                            <a:srgbClr val="FFFF00"/>
                          </a:highlight>
                          <a:latin typeface="Arial"/>
                          <a:ea typeface="Times New Roman"/>
                          <a:cs typeface="Arial"/>
                        </a:rPr>
                        <a:t>Faire respecter les tarifs des prestations dans les formations sanitaires publiques </a:t>
                      </a:r>
                      <a:r>
                        <a:rPr lang="fr-FR" sz="1400" dirty="0">
                          <a:effectLst/>
                          <a:highlight>
                            <a:srgbClr val="FFFF00"/>
                          </a:highlight>
                          <a:latin typeface="Arial"/>
                          <a:ea typeface="Calibri"/>
                          <a:cs typeface="Arial"/>
                        </a:rPr>
                        <a:t> </a:t>
                      </a:r>
                      <a:endParaRPr lang="en-US" sz="1400" dirty="0">
                        <a:effectLst/>
                        <a:highlight>
                          <a:srgbClr val="FFFF00"/>
                        </a:highlight>
                        <a:latin typeface="Arial"/>
                        <a:ea typeface="Calibri"/>
                        <a:cs typeface="Arial"/>
                      </a:endParaRPr>
                    </a:p>
                  </a:txBody>
                  <a:tcPr marL="44450" marR="44450" marT="0" marB="0">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fr-FR" sz="1400" b="0" i="0" u="none" strike="noStrike" noProof="0" dirty="0">
                          <a:solidFill>
                            <a:srgbClr val="000000"/>
                          </a:solidFill>
                          <a:effectLst/>
                          <a:latin typeface="Arial"/>
                          <a:cs typeface="Arial"/>
                        </a:rPr>
                        <a:t>DG/PCG</a:t>
                      </a:r>
                    </a:p>
                  </a:txBody>
                  <a:tcPr marL="5059" marR="5059" marT="5059"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r h="880339">
                <a:tc vMerge="1">
                  <a:txBody>
                    <a:bodyPr/>
                    <a:lstStyle/>
                    <a:p>
                      <a:endParaRPr lang="en-US"/>
                    </a:p>
                  </a:txBody>
                  <a:tcPr/>
                </a:tc>
                <a:tc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l">
                        <a:lnSpc>
                          <a:spcPct val="115000"/>
                        </a:lnSpc>
                        <a:spcBef>
                          <a:spcPts val="0"/>
                        </a:spcBef>
                        <a:spcAft>
                          <a:spcPts val="0"/>
                        </a:spcAft>
                      </a:pPr>
                      <a:r>
                        <a:rPr lang="fr-FR" sz="1400" dirty="0">
                          <a:effectLst/>
                          <a:highlight>
                            <a:srgbClr val="FFFF00"/>
                          </a:highlight>
                          <a:latin typeface="Arial"/>
                          <a:ea typeface="Times New Roman"/>
                          <a:cs typeface="Arial"/>
                        </a:rPr>
                        <a:t>Rendre disponibles les outils de gestion dans l'ensemble des formations sanitaires publiques du pays</a:t>
                      </a:r>
                      <a:endParaRPr lang="en-US" sz="1400" dirty="0">
                        <a:effectLst/>
                        <a:highlight>
                          <a:srgbClr val="FFFF00"/>
                        </a:highlight>
                        <a:latin typeface="Arial"/>
                        <a:ea typeface="Calibri"/>
                        <a:cs typeface="Arial"/>
                      </a:endParaRPr>
                    </a:p>
                  </a:txBody>
                  <a:tcPr marL="44450" marR="4445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fr-FR" sz="1400" b="0" i="0" u="none" strike="noStrike" noProof="0" dirty="0">
                          <a:solidFill>
                            <a:srgbClr val="000000"/>
                          </a:solidFill>
                          <a:effectLst/>
                          <a:latin typeface="Arial"/>
                          <a:cs typeface="Arial"/>
                        </a:rPr>
                        <a:t>PCG</a:t>
                      </a:r>
                    </a:p>
                  </a:txBody>
                  <a:tcPr marL="5059" marR="5059" marT="5059"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4"/>
                  </a:ext>
                </a:extLst>
              </a:tr>
              <a:tr h="567461">
                <a:tc rowSpan="2">
                  <a:txBody>
                    <a:bodyPr/>
                    <a:lstStyle/>
                    <a:p>
                      <a:pPr algn="l" fontAlgn="t"/>
                      <a:r>
                        <a:rPr lang="fr-FR" sz="1400" b="0" i="0" u="none" strike="noStrike" noProof="0" dirty="0">
                          <a:solidFill>
                            <a:srgbClr val="000000"/>
                          </a:solidFill>
                          <a:effectLst/>
                          <a:latin typeface="Arial"/>
                          <a:cs typeface="Arial"/>
                        </a:rPr>
                        <a:t> </a:t>
                      </a:r>
                    </a:p>
                  </a:txBody>
                  <a:tcPr marL="5059" marR="5059" marT="505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3">
                  <a:txBody>
                    <a:bodyPr/>
                    <a:lstStyle/>
                    <a:p>
                      <a:pPr marL="0" marR="0" algn="l">
                        <a:lnSpc>
                          <a:spcPct val="115000"/>
                        </a:lnSpc>
                        <a:spcBef>
                          <a:spcPts val="0"/>
                        </a:spcBef>
                        <a:spcAft>
                          <a:spcPts val="0"/>
                        </a:spcAft>
                      </a:pPr>
                      <a:r>
                        <a:rPr lang="fr-FR" sz="1400" dirty="0">
                          <a:effectLst/>
                          <a:highlight>
                            <a:srgbClr val="FFFF00"/>
                          </a:highlight>
                          <a:latin typeface="Arial"/>
                          <a:ea typeface="Times New Roman"/>
                          <a:cs typeface="Arial"/>
                        </a:rPr>
                        <a:t>Suivi et évaluation</a:t>
                      </a:r>
                      <a:endParaRPr lang="en-US" sz="1400" dirty="0">
                        <a:effectLst/>
                        <a:highlight>
                          <a:srgbClr val="FFFF00"/>
                        </a:highlight>
                        <a:latin typeface="Arial"/>
                        <a:ea typeface="Calibri"/>
                        <a:cs typeface="Arial"/>
                      </a:endParaRPr>
                    </a:p>
                  </a:txBody>
                  <a:tcPr marL="44450" marR="44450" marT="0" marB="0"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algn="l">
                        <a:lnSpc>
                          <a:spcPct val="115000"/>
                        </a:lnSpc>
                        <a:spcBef>
                          <a:spcPts val="0"/>
                        </a:spcBef>
                        <a:spcAft>
                          <a:spcPts val="0"/>
                        </a:spcAft>
                      </a:pPr>
                      <a:r>
                        <a:rPr lang="fr-FR" sz="1400" dirty="0">
                          <a:effectLst/>
                          <a:highlight>
                            <a:srgbClr val="FFFF00"/>
                          </a:highlight>
                          <a:latin typeface="Arial"/>
                          <a:ea typeface="Times New Roman"/>
                          <a:cs typeface="Arial"/>
                        </a:rPr>
                        <a:t>Mettre à jour le guide de supervision pour la gestion des médicaments</a:t>
                      </a:r>
                      <a:endParaRPr lang="en-US" sz="1400" dirty="0">
                        <a:effectLst/>
                        <a:highlight>
                          <a:srgbClr val="FFFF00"/>
                        </a:highlight>
                        <a:latin typeface="Arial"/>
                        <a:ea typeface="Calibri"/>
                        <a:cs typeface="Arial"/>
                      </a:endParaRPr>
                    </a:p>
                  </a:txBody>
                  <a:tcPr marL="44450" marR="4445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effectLst/>
                          <a:latin typeface="Arial"/>
                          <a:ea typeface="Times New Roman"/>
                          <a:cs typeface="Arial"/>
                        </a:rPr>
                        <a:t>DNPL</a:t>
                      </a:r>
                      <a:endParaRPr lang="en-US" sz="1400" dirty="0">
                        <a:effectLst/>
                        <a:latin typeface="Arial"/>
                        <a:ea typeface="Calibri"/>
                        <a:cs typeface="Arial"/>
                      </a:endParaRPr>
                    </a:p>
                    <a:p>
                      <a:endParaRPr lang="fr-FR" sz="1400" noProof="0" dirty="0">
                        <a:latin typeface="Arial"/>
                        <a:cs typeface="Arial"/>
                      </a:endParaRPr>
                    </a:p>
                  </a:txBody>
                  <a:tcPr marL="5059" marR="5059" marT="5059"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346741">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fr-FR" sz="1400" dirty="0">
                          <a:effectLst/>
                          <a:highlight>
                            <a:srgbClr val="FFFF00"/>
                          </a:highlight>
                          <a:latin typeface="Arial"/>
                          <a:ea typeface="Times New Roman"/>
                          <a:cs typeface="Arial"/>
                        </a:rPr>
                        <a:t>Réaliser les supervisions de la gestion des médicaments à tous les niveaux de la pyramide sanitaire.</a:t>
                      </a:r>
                      <a:endParaRPr lang="en-US" sz="1400" dirty="0">
                        <a:effectLst/>
                        <a:highlight>
                          <a:srgbClr val="FFFF00"/>
                        </a:highlight>
                        <a:latin typeface="Arial"/>
                        <a:ea typeface="Calibri"/>
                        <a:cs typeface="Arial"/>
                      </a:endParaRPr>
                    </a:p>
                  </a:txBody>
                  <a:tcPr marL="44450" marR="4445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dirty="0">
                          <a:effectLst/>
                          <a:latin typeface="Arial"/>
                          <a:ea typeface="Times New Roman"/>
                          <a:cs typeface="Arial"/>
                        </a:rPr>
                        <a:t>DNPL</a:t>
                      </a:r>
                      <a:endParaRPr lang="en-US" sz="1400" dirty="0">
                        <a:effectLst/>
                        <a:latin typeface="Arial"/>
                        <a:ea typeface="Calibri"/>
                        <a:cs typeface="Arial"/>
                      </a:endParaRPr>
                    </a:p>
                    <a:p>
                      <a:pPr marL="0" marR="0" algn="l">
                        <a:lnSpc>
                          <a:spcPct val="115000"/>
                        </a:lnSpc>
                        <a:spcBef>
                          <a:spcPts val="0"/>
                        </a:spcBef>
                        <a:spcAft>
                          <a:spcPts val="0"/>
                        </a:spcAft>
                      </a:pPr>
                      <a:endParaRPr lang="en-US" sz="1400" dirty="0">
                        <a:effectLst/>
                        <a:latin typeface="Arial"/>
                        <a:ea typeface="Calibri"/>
                        <a:cs typeface="Arial"/>
                      </a:endParaRPr>
                    </a:p>
                  </a:txBody>
                  <a:tcPr marL="44450" marR="44450" marT="0" marB="0" anchor="ctr">
                    <a:lnL w="12700" cmpd="sng">
                      <a:noFill/>
                      <a:prstDash val="solid"/>
                    </a:lnL>
                    <a:lnR>
                      <a:noFill/>
                    </a:lnR>
                    <a:lnT w="12700" cmpd="sng">
                      <a:noFill/>
                      <a:prstDash val="solid"/>
                    </a:lnT>
                    <a:lnB>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r h="229961">
                <a:tc>
                  <a:txBody>
                    <a:bodyPr/>
                    <a:lstStyle/>
                    <a:p>
                      <a:pPr algn="l" fontAlgn="b"/>
                      <a:endParaRPr lang="fr-FR" sz="1400" b="0" i="0" u="none" strike="noStrike" noProof="0">
                        <a:solidFill>
                          <a:srgbClr val="000000"/>
                        </a:solidFill>
                        <a:effectLst/>
                        <a:latin typeface="Arial"/>
                        <a:cs typeface="Arial"/>
                      </a:endParaRPr>
                    </a:p>
                  </a:txBody>
                  <a:tcPr marL="5059" marR="5059" marT="505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vMerge="1">
                  <a:txBody>
                    <a:bodyPr/>
                    <a:lstStyle/>
                    <a:p>
                      <a:endParaRPr lang="en-US"/>
                    </a:p>
                  </a:txBody>
                  <a:tcPr>
                    <a:lnL>
                      <a:noFill/>
                    </a:lnL>
                    <a:lnR>
                      <a:noFill/>
                    </a:lnR>
                    <a:lnT w="12700" cmpd="sng">
                      <a:noFill/>
                      <a:prstDash val="solid"/>
                    </a:lnT>
                    <a:lnB>
                      <a:noFill/>
                    </a:lnB>
                  </a:tcPr>
                </a:tc>
                <a:tc>
                  <a:txBody>
                    <a:bodyPr/>
                    <a:lstStyle/>
                    <a:p>
                      <a:endParaRPr lang="en-US" dirty="0"/>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endParaRPr lang="en-US" sz="1100" dirty="0">
                        <a:effectLst/>
                        <a:latin typeface="Calibri"/>
                        <a:ea typeface="Calibri"/>
                        <a:cs typeface="Arial"/>
                      </a:endParaRPr>
                    </a:p>
                  </a:txBody>
                  <a:tcPr marL="44450" marR="44450" marT="0" marB="0" anchor="ctr">
                    <a:lnL>
                      <a:noFill/>
                    </a:lnL>
                    <a:lnR>
                      <a:noFill/>
                    </a:lnR>
                    <a:lnT w="12700" cmpd="sng">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7" name="Title 1"/>
          <p:cNvSpPr>
            <a:spLocks noGrp="1"/>
          </p:cNvSpPr>
          <p:nvPr>
            <p:ph type="title"/>
          </p:nvPr>
        </p:nvSpPr>
        <p:spPr>
          <a:xfrm>
            <a:off x="457200" y="274638"/>
            <a:ext cx="8229600" cy="792162"/>
          </a:xfrm>
        </p:spPr>
        <p:txBody>
          <a:bodyPr>
            <a:normAutofit fontScale="90000"/>
          </a:bodyPr>
          <a:lstStyle/>
          <a:p>
            <a:r>
              <a:rPr lang="fr-FR" sz="2800" dirty="0"/>
              <a:t>4. Rappeler les objectifs des plans programmes</a:t>
            </a:r>
            <a:br>
              <a:rPr lang="fr-FR" sz="2800" b="1" dirty="0"/>
            </a:br>
            <a:r>
              <a:rPr lang="fr-FR" sz="2800" b="1" dirty="0"/>
              <a:t>b - Feuille de Route de mise œuvre des priorités – 4/4</a:t>
            </a:r>
            <a:endParaRPr lang="en-US" sz="2800" b="1" dirty="0"/>
          </a:p>
        </p:txBody>
      </p:sp>
    </p:spTree>
    <p:extLst>
      <p:ext uri="{BB962C8B-B14F-4D97-AF65-F5344CB8AC3E}">
        <p14:creationId xmlns:p14="http://schemas.microsoft.com/office/powerpoint/2010/main" val="4153518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25453"/>
              </p:ext>
            </p:extLst>
          </p:nvPr>
        </p:nvGraphicFramePr>
        <p:xfrm>
          <a:off x="228600" y="1600200"/>
          <a:ext cx="8686801" cy="4907790"/>
        </p:xfrm>
        <a:graphic>
          <a:graphicData uri="http://schemas.openxmlformats.org/drawingml/2006/table">
            <a:tbl>
              <a:tblPr firstRow="1" bandRow="1">
                <a:tableStyleId>{5C22544A-7EE6-4342-B048-85BDC9FD1C3A}</a:tableStyleId>
              </a:tblPr>
              <a:tblGrid>
                <a:gridCol w="8686801">
                  <a:extLst>
                    <a:ext uri="{9D8B030D-6E8A-4147-A177-3AD203B41FA5}">
                      <a16:colId xmlns:a16="http://schemas.microsoft.com/office/drawing/2014/main" val="20000"/>
                    </a:ext>
                  </a:extLst>
                </a:gridCol>
              </a:tblGrid>
              <a:tr h="548131">
                <a:tc>
                  <a:txBody>
                    <a:bodyPr/>
                    <a:lstStyle/>
                    <a:p>
                      <a:r>
                        <a:rPr lang="fr-FR" sz="1600" b="1" dirty="0"/>
                        <a:t>Intervention stratégique 1.2 : </a:t>
                      </a:r>
                      <a:r>
                        <a:rPr lang="fr-FR" sz="1600" dirty="0"/>
                        <a:t>Renforcement du système de gestion en médicaments antituberculeux de première et de deuxième ligne et en réactifs et consommables de laboratoire</a:t>
                      </a:r>
                      <a:endParaRPr lang="fr-FR" sz="1600" noProof="0" dirty="0"/>
                    </a:p>
                  </a:txBody>
                  <a:tcPr/>
                </a:tc>
                <a:extLst>
                  <a:ext uri="{0D108BD9-81ED-4DB2-BD59-A6C34878D82A}">
                    <a16:rowId xmlns:a16="http://schemas.microsoft.com/office/drawing/2014/main" val="10000"/>
                  </a:ext>
                </a:extLst>
              </a:tr>
              <a:tr h="4328670">
                <a:tc>
                  <a:txBody>
                    <a:bodyPr/>
                    <a:lstStyle/>
                    <a:p>
                      <a:pPr marL="342900" lvl="2" indent="-342900">
                        <a:lnSpc>
                          <a:spcPct val="130000"/>
                        </a:lnSpc>
                        <a:buFont typeface="Arial"/>
                        <a:buChar char="•"/>
                      </a:pPr>
                      <a:r>
                        <a:rPr lang="fr-FR" sz="1600" dirty="0">
                          <a:solidFill>
                            <a:schemeClr val="dk1"/>
                          </a:solidFill>
                          <a:highlight>
                            <a:srgbClr val="FFFF00"/>
                          </a:highlight>
                        </a:rPr>
                        <a:t>Acheter 68 armoires appropriées pour le stockage des médicaments au niveau des CDT dont 12 prévus sur la 2ème phase du FM R9 et 56 en l’An2.</a:t>
                      </a:r>
                    </a:p>
                    <a:p>
                      <a:pPr marL="342900" lvl="2" indent="-342900">
                        <a:lnSpc>
                          <a:spcPct val="130000"/>
                        </a:lnSpc>
                        <a:buFont typeface="Arial"/>
                        <a:buChar char="•"/>
                      </a:pPr>
                      <a:r>
                        <a:rPr lang="fr-FR" sz="1600" dirty="0">
                          <a:solidFill>
                            <a:schemeClr val="dk1"/>
                          </a:solidFill>
                          <a:highlight>
                            <a:srgbClr val="FFFF00"/>
                          </a:highlight>
                        </a:rPr>
                        <a:t>Signer une convention de partenariat entre le PNLAT et la PCG en l’An 1.</a:t>
                      </a:r>
                    </a:p>
                    <a:p>
                      <a:pPr marL="342900" lvl="2" indent="-342900">
                        <a:lnSpc>
                          <a:spcPct val="130000"/>
                        </a:lnSpc>
                        <a:buFont typeface="Arial"/>
                        <a:buChar char="•"/>
                      </a:pPr>
                      <a:r>
                        <a:rPr lang="fr-FR" sz="1600" dirty="0">
                          <a:solidFill>
                            <a:schemeClr val="dk1"/>
                          </a:solidFill>
                          <a:highlight>
                            <a:srgbClr val="FFFF00"/>
                          </a:highlight>
                        </a:rPr>
                        <a:t>Mettre en place un comité de coordination entre le PNLAT, le Ministère des Finances, la PCG et les partenaires pour coordonner les achats des médicaments antituberculeux, les réactifs  les consommables de laboratoire et les outils de gestion en l’An 1.</a:t>
                      </a:r>
                    </a:p>
                    <a:p>
                      <a:pPr>
                        <a:lnSpc>
                          <a:spcPct val="130000"/>
                        </a:lnSpc>
                      </a:pPr>
                      <a:endParaRPr lang="en-US" sz="1600" dirty="0"/>
                    </a:p>
                  </a:txBody>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4. Rappeler les objectifs des plans programmes</a:t>
            </a:r>
            <a:br>
              <a:rPr lang="fr-FR" sz="2800" b="1" dirty="0"/>
            </a:br>
            <a:r>
              <a:rPr lang="fr-FR" sz="2800" b="1" dirty="0"/>
              <a:t> c - Plan stratégique de la TB 2015-2019</a:t>
            </a:r>
            <a:endParaRPr lang="en-US" sz="2800" b="1" dirty="0"/>
          </a:p>
        </p:txBody>
      </p:sp>
    </p:spTree>
    <p:extLst>
      <p:ext uri="{BB962C8B-B14F-4D97-AF65-F5344CB8AC3E}">
        <p14:creationId xmlns:p14="http://schemas.microsoft.com/office/powerpoint/2010/main" val="683641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4. Rappeler les objectifs des plans programmes</a:t>
            </a:r>
            <a:br>
              <a:rPr lang="fr-FR" sz="2800" b="1" dirty="0"/>
            </a:br>
            <a:r>
              <a:rPr lang="fr-FR" sz="2800" b="1" dirty="0"/>
              <a:t> d - Plan stratégique de la SPSR 2013-2017 (1/3)</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2760609069"/>
              </p:ext>
            </p:extLst>
          </p:nvPr>
        </p:nvGraphicFramePr>
        <p:xfrm>
          <a:off x="228599" y="1295400"/>
          <a:ext cx="8610602" cy="5367916"/>
        </p:xfrm>
        <a:graphic>
          <a:graphicData uri="http://schemas.openxmlformats.org/drawingml/2006/table">
            <a:tbl>
              <a:tblPr firstRow="1" bandRow="1"/>
              <a:tblGrid>
                <a:gridCol w="9906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gridCol w="740560">
                  <a:extLst>
                    <a:ext uri="{9D8B030D-6E8A-4147-A177-3AD203B41FA5}">
                      <a16:colId xmlns:a16="http://schemas.microsoft.com/office/drawing/2014/main" val="20005"/>
                    </a:ext>
                  </a:extLst>
                </a:gridCol>
                <a:gridCol w="1393041">
                  <a:extLst>
                    <a:ext uri="{9D8B030D-6E8A-4147-A177-3AD203B41FA5}">
                      <a16:colId xmlns:a16="http://schemas.microsoft.com/office/drawing/2014/main" val="20004"/>
                    </a:ext>
                  </a:extLst>
                </a:gridCol>
              </a:tblGrid>
              <a:tr h="616766">
                <a:tc>
                  <a:txBody>
                    <a:bodyPr/>
                    <a:lstStyle/>
                    <a:p>
                      <a:pPr algn="l" fontAlgn="ctr"/>
                      <a:r>
                        <a:rPr lang="fr-FR" sz="1400" b="1" i="0" u="none" strike="noStrike" noProof="0" dirty="0">
                          <a:solidFill>
                            <a:srgbClr val="FFFFFF"/>
                          </a:solidFill>
                          <a:effectLst/>
                          <a:latin typeface="+mn-lt"/>
                        </a:rPr>
                        <a:t>Objectifs</a:t>
                      </a:r>
                      <a:r>
                        <a:rPr lang="fr-FR" sz="1400" b="1" i="0" u="none" strike="noStrike" baseline="0" noProof="0" dirty="0">
                          <a:solidFill>
                            <a:srgbClr val="FFFFFF"/>
                          </a:solidFill>
                          <a:effectLst/>
                          <a:latin typeface="+mn-lt"/>
                        </a:rPr>
                        <a:t> Stratégiques </a:t>
                      </a: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fr-FR" sz="1400" b="1" i="0" u="none" strike="noStrike" noProof="0" dirty="0">
                          <a:solidFill>
                            <a:srgbClr val="FFFFFF"/>
                          </a:solidFill>
                          <a:effectLst/>
                          <a:latin typeface="+mn-lt"/>
                        </a:rPr>
                        <a:t>Objectifs</a:t>
                      </a:r>
                      <a:r>
                        <a:rPr lang="fr-FR" sz="1400" b="1" i="0" u="none" strike="noStrike" baseline="0" noProof="0" dirty="0">
                          <a:solidFill>
                            <a:srgbClr val="FFFFFF"/>
                          </a:solidFill>
                          <a:effectLst/>
                          <a:latin typeface="+mn-lt"/>
                        </a:rPr>
                        <a:t> Spécifiques </a:t>
                      </a: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fr-FR" sz="1400" b="1" i="0" u="none" strike="noStrike" noProof="0" dirty="0">
                          <a:solidFill>
                            <a:srgbClr val="FFFFFF"/>
                          </a:solidFill>
                          <a:effectLst/>
                          <a:latin typeface="+mn-lt"/>
                        </a:rPr>
                        <a:t>Indicateurs</a:t>
                      </a:r>
                      <a:r>
                        <a:rPr lang="fr-FR" sz="1400" b="1" i="0" u="none" strike="noStrike" baseline="0" noProof="0" dirty="0">
                          <a:solidFill>
                            <a:srgbClr val="FFFFFF"/>
                          </a:solidFill>
                          <a:effectLst/>
                          <a:latin typeface="+mn-lt"/>
                        </a:rPr>
                        <a:t> </a:t>
                      </a: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fr-FR" sz="1400" b="1" i="0" u="none" strike="noStrike" noProof="0">
                          <a:solidFill>
                            <a:srgbClr val="FFFFFF"/>
                          </a:solidFill>
                          <a:effectLst/>
                          <a:latin typeface="+mn-lt"/>
                        </a:rPr>
                        <a:t>Activités</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400" b="1" i="0" u="none" strike="noStrike" noProof="0" dirty="0">
                          <a:solidFill>
                            <a:srgbClr val="FFFFFF"/>
                          </a:solidFill>
                          <a:effectLst/>
                          <a:latin typeface="+mn-lt"/>
                        </a:rPr>
                        <a:t>Responsable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fr-FR" sz="1400" b="1" i="0" u="none" strike="noStrike" noProof="0" dirty="0">
                          <a:solidFill>
                            <a:srgbClr val="FFFFFF"/>
                          </a:solidFill>
                          <a:effectLst/>
                          <a:latin typeface="+mn-lt"/>
                        </a:rPr>
                        <a:t>Partenaires</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913264">
                <a:tc rowSpan="2">
                  <a:txBody>
                    <a:bodyPr/>
                    <a:lstStyle/>
                    <a:p>
                      <a:pPr algn="l" fontAlgn="b"/>
                      <a:r>
                        <a:rPr lang="fr-FR" sz="1400" kern="1200" dirty="0">
                          <a:solidFill>
                            <a:schemeClr val="tx1"/>
                          </a:solidFill>
                          <a:effectLst/>
                          <a:latin typeface="+mn-lt"/>
                          <a:ea typeface="+mn-ea"/>
                          <a:cs typeface="+mn-cs"/>
                        </a:rPr>
                        <a:t>Améliorer les capacités du système de gestion logistique  des produits SR</a:t>
                      </a:r>
                      <a:r>
                        <a:rPr lang="en-US" sz="1400" dirty="0">
                          <a:effectLst/>
                          <a:latin typeface="+mn-lt"/>
                        </a:rPr>
                        <a:t> </a:t>
                      </a:r>
                      <a:endParaRPr lang="fr-FR" sz="1400" b="0" i="0" u="none" strike="noStrike" noProof="0" dirty="0">
                        <a:solidFill>
                          <a:srgbClr val="000000"/>
                        </a:solidFill>
                        <a:effectLst/>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algn="l" fontAlgn="b"/>
                      <a:r>
                        <a:rPr lang="fr-FR" sz="1400" kern="1200" dirty="0">
                          <a:solidFill>
                            <a:schemeClr val="tx1"/>
                          </a:solidFill>
                          <a:effectLst/>
                          <a:latin typeface="+mn-lt"/>
                          <a:ea typeface="+mn-ea"/>
                          <a:cs typeface="+mn-cs"/>
                        </a:rPr>
                        <a:t>D'ici fin 2017 renforcer les capacités du personnel en gestion logistique des produits SR</a:t>
                      </a:r>
                      <a:r>
                        <a:rPr lang="en-US" sz="1400" dirty="0">
                          <a:effectLst/>
                          <a:latin typeface="+mn-lt"/>
                        </a:rPr>
                        <a:t> </a:t>
                      </a:r>
                      <a:endParaRPr lang="fr-FR" sz="1400" b="0" i="0" u="none" strike="noStrike" noProof="0" dirty="0">
                        <a:solidFill>
                          <a:srgbClr val="000000"/>
                        </a:solidFill>
                        <a:effectLst/>
                        <a:highlight>
                          <a:srgbClr val="FFFF00"/>
                        </a:highlight>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algn="l" fontAlgn="ctr"/>
                      <a:r>
                        <a:rPr lang="fr-FR" sz="1400" kern="1200" dirty="0">
                          <a:solidFill>
                            <a:schemeClr val="tx1"/>
                          </a:solidFill>
                          <a:effectLst/>
                          <a:highlight>
                            <a:srgbClr val="FFFF00"/>
                          </a:highlight>
                          <a:latin typeface="+mn-lt"/>
                          <a:ea typeface="+mn-ea"/>
                          <a:cs typeface="+mn-cs"/>
                        </a:rPr>
                        <a:t>Nombre d’agents ayant bénéficiés de renforcement des capacités en gestion logistique</a:t>
                      </a:r>
                      <a:r>
                        <a:rPr lang="en-US" sz="1400" dirty="0">
                          <a:effectLst/>
                          <a:highlight>
                            <a:srgbClr val="FFFF00"/>
                          </a:highlight>
                          <a:latin typeface="+mn-lt"/>
                        </a:rPr>
                        <a:t> </a:t>
                      </a:r>
                      <a:endParaRPr lang="fr-FR" sz="1400" b="1" i="0" u="none" strike="noStrike" noProof="0" dirty="0">
                        <a:solidFill>
                          <a:srgbClr val="FFFFFF"/>
                        </a:solidFill>
                        <a:effectLst/>
                        <a:highlight>
                          <a:srgbClr val="FFFF00"/>
                        </a:highligh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Former/Recycler un pool de formateurs nationaux en gestion logistique des produits SR</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latin typeface="+mn-lt"/>
                          <a:ea typeface="Times New Roman"/>
                        </a:rPr>
                        <a:t>DNPL</a:t>
                      </a:r>
                      <a:endParaRPr lang="en-US" sz="1400" dirty="0">
                        <a:effectLs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algn="l" fontAlgn="ctr"/>
                      <a:r>
                        <a:rPr lang="fr-FR" sz="1400" kern="1200" dirty="0">
                          <a:solidFill>
                            <a:schemeClr val="tx1"/>
                          </a:solidFill>
                          <a:effectLst/>
                          <a:latin typeface="+mn-lt"/>
                          <a:ea typeface="+mn-ea"/>
                          <a:cs typeface="+mn-cs"/>
                        </a:rPr>
                        <a:t>DNEHS , DNPSC, DNSFN, Comité de pilotage, UNFPA, USAID/Agence d'exécution, AGBEF, PSI, GIZ, MSF, OMS , UNICEF, Fonds global, BM,</a:t>
                      </a:r>
                      <a:r>
                        <a:rPr lang="en-US" sz="1400" dirty="0">
                          <a:effectLst/>
                          <a:latin typeface="+mn-lt"/>
                        </a:rPr>
                        <a:t> </a:t>
                      </a:r>
                      <a:endParaRPr lang="fr-FR" sz="1400" kern="1200" noProof="0" dirty="0">
                        <a:solidFill>
                          <a:schemeClr val="tx1"/>
                        </a:solidFill>
                        <a:latin typeface="+mn-lt"/>
                        <a:ea typeface="+mn-ea"/>
                        <a:cs typeface="+mn-cs"/>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603215">
                <a:tc vMerge="1">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algn="l" fontAlgn="ct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Renforcer la capacité des gestionnaires de stocks du niveau central et régional à l'utilisation des logiciels de gestion de stocks (Pipeline, CCM, Chanel etc. )</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latin typeface="+mn-lt"/>
                          <a:ea typeface="Times New Roman"/>
                        </a:rPr>
                        <a:t>DNPL/PCG</a:t>
                      </a:r>
                      <a:endParaRPr lang="en-US" sz="1400" dirty="0">
                        <a:effectLs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algn="l" fontAlgn="ctr"/>
                      <a:endParaRPr lang="fr-FR" sz="1800" kern="1200" noProof="0" dirty="0">
                        <a:solidFill>
                          <a:schemeClr val="tx1"/>
                        </a:solidFill>
                        <a:latin typeface="+mn-lt"/>
                        <a:ea typeface="+mn-ea"/>
                        <a:cs typeface="+mn-cs"/>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97472">
                <a:tc>
                  <a:txBody>
                    <a:bodyPr/>
                    <a:lstStyle/>
                    <a:p>
                      <a:pPr algn="l" fontAlgn="b"/>
                      <a:r>
                        <a:rPr lang="fr-FR" sz="1400" kern="1200" dirty="0">
                          <a:solidFill>
                            <a:schemeClr val="tx1"/>
                          </a:solidFill>
                          <a:effectLst/>
                          <a:latin typeface="+mn-lt"/>
                          <a:ea typeface="+mn-ea"/>
                          <a:cs typeface="+mn-cs"/>
                        </a:rPr>
                        <a:t>Améliorer les capacités du système de gestion logistique  des produits SR</a:t>
                      </a:r>
                      <a:r>
                        <a:rPr lang="en-US" sz="1400" dirty="0">
                          <a:effectLst/>
                          <a:latin typeface="+mn-lt"/>
                        </a:rPr>
                        <a:t> </a:t>
                      </a:r>
                      <a:endParaRPr lang="fr-FR" sz="1400" b="0" i="0" u="none" strike="noStrike" noProof="0" dirty="0">
                        <a:solidFill>
                          <a:srgbClr val="000000"/>
                        </a:solidFill>
                        <a:effectLst/>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fontAlgn="b"/>
                      <a:r>
                        <a:rPr lang="fr-FR" sz="1400" kern="1200" dirty="0">
                          <a:solidFill>
                            <a:schemeClr val="tx1"/>
                          </a:solidFill>
                          <a:effectLst/>
                          <a:latin typeface="+mn-lt"/>
                          <a:ea typeface="+mn-ea"/>
                          <a:cs typeface="+mn-cs"/>
                        </a:rPr>
                        <a:t>D'ici fin 2017 renforcer les capacités de la PCG et des FOSA en </a:t>
                      </a:r>
                      <a:r>
                        <a:rPr lang="fr-FR" sz="1400" kern="1200" dirty="0" err="1">
                          <a:solidFill>
                            <a:schemeClr val="tx1"/>
                          </a:solidFill>
                          <a:effectLst/>
                          <a:latin typeface="+mn-lt"/>
                          <a:ea typeface="+mn-ea"/>
                          <a:cs typeface="+mn-cs"/>
                        </a:rPr>
                        <a:t>appro</a:t>
                      </a:r>
                      <a:r>
                        <a:rPr lang="fr-FR" sz="1400" kern="1200" dirty="0">
                          <a:solidFill>
                            <a:schemeClr val="tx1"/>
                          </a:solidFill>
                          <a:effectLst/>
                          <a:latin typeface="+mn-lt"/>
                          <a:ea typeface="+mn-ea"/>
                          <a:cs typeface="+mn-cs"/>
                        </a:rPr>
                        <a:t> des produits et équipement SR</a:t>
                      </a:r>
                      <a:r>
                        <a:rPr lang="en-US" sz="1400" dirty="0">
                          <a:effectLst/>
                          <a:latin typeface="+mn-lt"/>
                        </a:rPr>
                        <a:t> </a:t>
                      </a:r>
                      <a:endParaRPr lang="fr-FR" sz="1400" b="0" i="0" u="none" strike="noStrike" noProof="0" dirty="0">
                        <a:solidFill>
                          <a:srgbClr val="000000"/>
                        </a:solidFill>
                        <a:effectLst/>
                        <a:highlight>
                          <a:srgbClr val="FFFF00"/>
                        </a:highlight>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algn="l" fontAlgn="ctr"/>
                      <a:r>
                        <a:rPr lang="fr-FR" sz="1400" kern="1200" dirty="0">
                          <a:solidFill>
                            <a:schemeClr val="tx1"/>
                          </a:solidFill>
                          <a:effectLst/>
                          <a:highlight>
                            <a:srgbClr val="FFFF00"/>
                          </a:highlight>
                          <a:latin typeface="+mn-lt"/>
                          <a:ea typeface="+mn-ea"/>
                          <a:cs typeface="+mn-cs"/>
                        </a:rPr>
                        <a:t>Niveau de disponibilité des produits et équipement SR</a:t>
                      </a:r>
                      <a:r>
                        <a:rPr lang="en-US" sz="1400" dirty="0">
                          <a:effectLst/>
                          <a:highlight>
                            <a:srgbClr val="FFFF00"/>
                          </a:highlight>
                          <a:latin typeface="+mn-lt"/>
                        </a:rPr>
                        <a:t> </a:t>
                      </a:r>
                      <a:endParaRPr lang="fr-FR" sz="1400" b="1" i="0" u="none" strike="noStrike" noProof="0" dirty="0">
                        <a:solidFill>
                          <a:srgbClr val="FFFFFF"/>
                        </a:solidFill>
                        <a:effectLst/>
                        <a:highlight>
                          <a:srgbClr val="FFFF00"/>
                        </a:highligh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Elaborer annuellement        les tableaux d'approvisionnement des produits SR, </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a:solidFill>
                            <a:srgbClr val="000000"/>
                          </a:solidFill>
                          <a:effectLst/>
                          <a:latin typeface="Arial"/>
                          <a:ea typeface="Times New Roman"/>
                        </a:rPr>
                        <a:t>DNPL/PCG</a:t>
                      </a:r>
                      <a:endParaRPr lang="en-US" sz="140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algn="l" fontAlgn="ctr"/>
                      <a:r>
                        <a:rPr lang="fr-FR" sz="1400" kern="1200" dirty="0">
                          <a:solidFill>
                            <a:schemeClr val="tx1"/>
                          </a:solidFill>
                          <a:effectLst/>
                          <a:latin typeface="+mn-lt"/>
                          <a:ea typeface="+mn-ea"/>
                          <a:cs typeface="+mn-cs"/>
                        </a:rPr>
                        <a:t>DNPL, DNEHS , DNPSC, DNSFN, Comité de pilotage, UNFPA, USAID/Agence d'</a:t>
                      </a:r>
                      <a:r>
                        <a:rPr lang="fr-FR" sz="1400" kern="1200" dirty="0" err="1">
                          <a:solidFill>
                            <a:schemeClr val="tx1"/>
                          </a:solidFill>
                          <a:effectLst/>
                          <a:latin typeface="+mn-lt"/>
                          <a:ea typeface="+mn-ea"/>
                          <a:cs typeface="+mn-cs"/>
                        </a:rPr>
                        <a:t>éxécution</a:t>
                      </a:r>
                      <a:r>
                        <a:rPr lang="fr-FR" sz="1400" kern="1200" dirty="0">
                          <a:solidFill>
                            <a:schemeClr val="tx1"/>
                          </a:solidFill>
                          <a:effectLst/>
                          <a:latin typeface="+mn-lt"/>
                          <a:ea typeface="+mn-ea"/>
                          <a:cs typeface="+mn-cs"/>
                        </a:rPr>
                        <a:t>, AGBEF, PSI, GIZ, MSF, OMS , UNICEF, Fonds global, BM,</a:t>
                      </a:r>
                      <a:r>
                        <a:rPr lang="en-US" sz="1400" dirty="0">
                          <a:effectLst/>
                          <a:latin typeface="+mn-lt"/>
                        </a:rPr>
                        <a:t> </a:t>
                      </a:r>
                      <a:endParaRPr lang="fr-FR" sz="1400" kern="1200" noProof="0" dirty="0">
                        <a:solidFill>
                          <a:schemeClr val="tx1"/>
                        </a:solidFill>
                        <a:latin typeface="+mn-lt"/>
                        <a:ea typeface="+mn-ea"/>
                        <a:cs typeface="+mn-cs"/>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97472">
                <a:tc>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algn="l" fontAlgn="ct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Arial"/>
                          <a:ea typeface="Times New Roman"/>
                        </a:rPr>
                        <a:t>Assurer le suivi des tableaux d'approvisionnement des produits SR </a:t>
                      </a:r>
                      <a:endParaRPr lang="en-US" sz="1400" dirty="0">
                        <a:effectLst/>
                        <a:highlight>
                          <a:srgbClr val="FFFF00"/>
                        </a:highligh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latin typeface="Arial"/>
                          <a:ea typeface="Times New Roman"/>
                        </a:rPr>
                        <a:t>PCG</a:t>
                      </a:r>
                      <a:endParaRPr lang="en-US" sz="1400" dirty="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algn="l" fontAlgn="ctr"/>
                      <a:endParaRPr lang="fr-FR" sz="1800" kern="1200" noProof="0" dirty="0">
                        <a:solidFill>
                          <a:schemeClr val="tx1"/>
                        </a:solidFill>
                        <a:latin typeface="+mn-lt"/>
                        <a:ea typeface="+mn-ea"/>
                        <a:cs typeface="+mn-cs"/>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97179541"/>
                  </a:ext>
                </a:extLst>
              </a:tr>
            </a:tbl>
          </a:graphicData>
        </a:graphic>
      </p:graphicFrame>
    </p:spTree>
    <p:extLst>
      <p:ext uri="{BB962C8B-B14F-4D97-AF65-F5344CB8AC3E}">
        <p14:creationId xmlns:p14="http://schemas.microsoft.com/office/powerpoint/2010/main" val="3909092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4. Rappeler les objectifs des plans programmes</a:t>
            </a:r>
            <a:br>
              <a:rPr lang="fr-FR" sz="2800" b="1" dirty="0"/>
            </a:br>
            <a:r>
              <a:rPr lang="fr-FR" sz="2800" b="1" dirty="0"/>
              <a:t> d - Plan stratégique de la SPSR 2013-2017 (2/3)</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3593359394"/>
              </p:ext>
            </p:extLst>
          </p:nvPr>
        </p:nvGraphicFramePr>
        <p:xfrm>
          <a:off x="228599" y="1295397"/>
          <a:ext cx="8686802" cy="4717466"/>
        </p:xfrm>
        <a:graphic>
          <a:graphicData uri="http://schemas.openxmlformats.org/drawingml/2006/table">
            <a:tbl>
              <a:tblPr firstRow="1" bandRow="1"/>
              <a:tblGrid>
                <a:gridCol w="1299973">
                  <a:extLst>
                    <a:ext uri="{9D8B030D-6E8A-4147-A177-3AD203B41FA5}">
                      <a16:colId xmlns:a16="http://schemas.microsoft.com/office/drawing/2014/main" val="20000"/>
                    </a:ext>
                  </a:extLst>
                </a:gridCol>
                <a:gridCol w="1148126">
                  <a:extLst>
                    <a:ext uri="{9D8B030D-6E8A-4147-A177-3AD203B41FA5}">
                      <a16:colId xmlns:a16="http://schemas.microsoft.com/office/drawing/2014/main" val="20001"/>
                    </a:ext>
                  </a:extLst>
                </a:gridCol>
                <a:gridCol w="1263535">
                  <a:extLst>
                    <a:ext uri="{9D8B030D-6E8A-4147-A177-3AD203B41FA5}">
                      <a16:colId xmlns:a16="http://schemas.microsoft.com/office/drawing/2014/main" val="20002"/>
                    </a:ext>
                  </a:extLst>
                </a:gridCol>
                <a:gridCol w="2758234">
                  <a:extLst>
                    <a:ext uri="{9D8B030D-6E8A-4147-A177-3AD203B41FA5}">
                      <a16:colId xmlns:a16="http://schemas.microsoft.com/office/drawing/2014/main" val="20003"/>
                    </a:ext>
                  </a:extLst>
                </a:gridCol>
                <a:gridCol w="1108467">
                  <a:extLst>
                    <a:ext uri="{9D8B030D-6E8A-4147-A177-3AD203B41FA5}">
                      <a16:colId xmlns:a16="http://schemas.microsoft.com/office/drawing/2014/main" val="20004"/>
                    </a:ext>
                  </a:extLst>
                </a:gridCol>
                <a:gridCol w="1108467">
                  <a:extLst>
                    <a:ext uri="{9D8B030D-6E8A-4147-A177-3AD203B41FA5}">
                      <a16:colId xmlns:a16="http://schemas.microsoft.com/office/drawing/2014/main" val="20005"/>
                    </a:ext>
                  </a:extLst>
                </a:gridCol>
              </a:tblGrid>
              <a:tr h="369546">
                <a:tc>
                  <a:txBody>
                    <a:bodyPr/>
                    <a:lstStyle/>
                    <a:p>
                      <a:pPr algn="l" fontAlgn="ctr"/>
                      <a:r>
                        <a:rPr lang="fr-FR" sz="1400" b="1" i="0" u="none" strike="noStrike" noProof="0" dirty="0">
                          <a:solidFill>
                            <a:srgbClr val="FFFFFF"/>
                          </a:solidFill>
                          <a:effectLst/>
                          <a:latin typeface="+mn-lt"/>
                        </a:rPr>
                        <a:t>Objectifs</a:t>
                      </a:r>
                      <a:r>
                        <a:rPr lang="fr-FR" sz="1400" b="1" i="0" u="none" strike="noStrike" baseline="0" noProof="0" dirty="0">
                          <a:solidFill>
                            <a:srgbClr val="FFFFFF"/>
                          </a:solidFill>
                          <a:effectLst/>
                          <a:latin typeface="+mn-lt"/>
                        </a:rPr>
                        <a:t> Stratégiques </a:t>
                      </a: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fr-FR" sz="1400" b="1" i="0" u="none" strike="noStrike" noProof="0" dirty="0">
                          <a:solidFill>
                            <a:srgbClr val="FFFFFF"/>
                          </a:solidFill>
                          <a:effectLst/>
                          <a:latin typeface="+mn-lt"/>
                        </a:rPr>
                        <a:t>Objectifs</a:t>
                      </a:r>
                      <a:r>
                        <a:rPr lang="fr-FR" sz="1400" b="1" i="0" u="none" strike="noStrike" baseline="0" noProof="0" dirty="0">
                          <a:solidFill>
                            <a:srgbClr val="FFFFFF"/>
                          </a:solidFill>
                          <a:effectLst/>
                          <a:latin typeface="+mn-lt"/>
                        </a:rPr>
                        <a:t> Spécifiques </a:t>
                      </a: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fr-FR" sz="1400" b="1" i="0" u="none" strike="noStrike" noProof="0" dirty="0">
                          <a:solidFill>
                            <a:srgbClr val="FFFFFF"/>
                          </a:solidFill>
                          <a:effectLst/>
                          <a:latin typeface="+mn-lt"/>
                        </a:rPr>
                        <a:t>Activités</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400" b="1" i="0" u="none" strike="noStrike" noProof="0" dirty="0">
                          <a:solidFill>
                            <a:srgbClr val="FFFFFF"/>
                          </a:solidFill>
                          <a:effectLst/>
                          <a:latin typeface="+mn-lt"/>
                        </a:rPr>
                        <a:t>Responsable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400" b="1" i="0" u="none" strike="noStrike" noProof="0" dirty="0">
                          <a:solidFill>
                            <a:srgbClr val="FFFFFF"/>
                          </a:solidFill>
                          <a:effectLst/>
                          <a:latin typeface="+mn-lt"/>
                        </a:rPr>
                        <a:t>Partenaires</a:t>
                      </a:r>
                    </a:p>
                    <a:p>
                      <a:pPr marL="0" marR="0" indent="0" algn="l" defTabSz="914400" rtl="0" eaLnBrk="1" fontAlgn="ctr" latinLnBrk="0" hangingPunct="1">
                        <a:lnSpc>
                          <a:spcPct val="100000"/>
                        </a:lnSpc>
                        <a:spcBef>
                          <a:spcPts val="0"/>
                        </a:spcBef>
                        <a:spcAft>
                          <a:spcPts val="0"/>
                        </a:spcAft>
                        <a:buClrTx/>
                        <a:buSzTx/>
                        <a:buFontTx/>
                        <a:buNone/>
                        <a:tabLst/>
                        <a:defRPr/>
                      </a:pP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397024">
                <a:tc rowSpan="5">
                  <a:txBody>
                    <a:bodyPr/>
                    <a:lstStyle/>
                    <a:p>
                      <a:pPr algn="l" fontAlgn="b"/>
                      <a:r>
                        <a:rPr lang="fr-FR" sz="1400" kern="1200" dirty="0">
                          <a:solidFill>
                            <a:schemeClr val="tx1"/>
                          </a:solidFill>
                          <a:effectLst/>
                          <a:latin typeface="+mn-lt"/>
                          <a:ea typeface="+mn-ea"/>
                          <a:cs typeface="+mn-cs"/>
                        </a:rPr>
                        <a:t>Améliorer les capacités du système de gestion logistique  des produits SR</a:t>
                      </a:r>
                      <a:r>
                        <a:rPr lang="en-US" sz="1400" dirty="0">
                          <a:effectLst/>
                          <a:latin typeface="+mn-lt"/>
                        </a:rPr>
                        <a:t> </a:t>
                      </a:r>
                      <a:endParaRPr lang="fr-FR" sz="1400" b="0" i="0" u="none" strike="noStrike" noProof="0" dirty="0">
                        <a:solidFill>
                          <a:srgbClr val="000000"/>
                        </a:solidFill>
                        <a:effectLst/>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5">
                  <a:txBody>
                    <a:bodyPr/>
                    <a:lstStyle/>
                    <a:p>
                      <a:pPr algn="l" fontAlgn="b"/>
                      <a:r>
                        <a:rPr lang="fr-FR" sz="1400" kern="1200" dirty="0">
                          <a:solidFill>
                            <a:schemeClr val="tx1"/>
                          </a:solidFill>
                          <a:effectLst/>
                          <a:latin typeface="+mn-lt"/>
                          <a:ea typeface="+mn-ea"/>
                          <a:cs typeface="+mn-cs"/>
                        </a:rPr>
                        <a:t>D'ici 2017 améliorer le système d'information et de gestion logistique des produits SR</a:t>
                      </a:r>
                      <a:r>
                        <a:rPr lang="en-US" sz="1400" dirty="0">
                          <a:effectLst/>
                        </a:rPr>
                        <a:t> </a:t>
                      </a:r>
                      <a:endParaRPr lang="fr-FR" sz="1400" b="0" i="0" u="none" strike="noStrike" noProof="0" dirty="0">
                        <a:solidFill>
                          <a:srgbClr val="000000"/>
                        </a:solidFill>
                        <a:effectLst/>
                        <a:highlight>
                          <a:srgbClr val="FFFF00"/>
                        </a:highlight>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400" kern="1200" dirty="0">
                          <a:solidFill>
                            <a:schemeClr val="tx1"/>
                          </a:solidFill>
                          <a:effectLst/>
                          <a:latin typeface="+mn-lt"/>
                          <a:ea typeface="+mn-ea"/>
                          <a:cs typeface="+mn-cs"/>
                        </a:rPr>
                        <a:t>Disponibilité d'une base de donnée fiable</a:t>
                      </a:r>
                      <a:r>
                        <a:rPr lang="en-US" sz="1400" dirty="0">
                          <a:effectLst/>
                        </a:rPr>
                        <a:t> </a:t>
                      </a:r>
                      <a:endParaRPr lang="fr-FR" sz="1400" b="1" i="0" u="none" strike="noStrike" noProof="0" dirty="0">
                        <a:solidFill>
                          <a:srgbClr val="FFFFFF"/>
                        </a:solidFill>
                        <a:effectLst/>
                        <a:latin typeface="+mn-lt"/>
                      </a:endParaRPr>
                    </a:p>
                    <a:p>
                      <a:pPr algn="l" fontAlgn="b"/>
                      <a:endParaRPr lang="fr-FR" sz="1400" b="0" i="0" u="none" strike="noStrike" noProof="0" dirty="0">
                        <a:solidFill>
                          <a:srgbClr val="000000"/>
                        </a:solidFill>
                        <a:effectLst/>
                        <a:highlight>
                          <a:srgbClr val="FFFF00"/>
                        </a:highlight>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Faire une évaluation de base du système logistique des produits SR en utilisant l'outil d'évaluation  des indicateurs logistiques </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a:solidFill>
                            <a:srgbClr val="000000"/>
                          </a:solidFill>
                          <a:effectLst/>
                          <a:latin typeface="Arial"/>
                          <a:ea typeface="Times New Roman"/>
                        </a:rPr>
                        <a:t>DNPL</a:t>
                      </a:r>
                      <a:endParaRPr lang="en-US" sz="140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5">
                  <a:txBody>
                    <a:bodyPr/>
                    <a:lstStyle/>
                    <a:p>
                      <a:pPr marL="0" marR="0">
                        <a:lnSpc>
                          <a:spcPct val="115000"/>
                        </a:lnSpc>
                        <a:spcBef>
                          <a:spcPts val="0"/>
                        </a:spcBef>
                        <a:spcAft>
                          <a:spcPts val="0"/>
                        </a:spcAft>
                      </a:pPr>
                      <a:r>
                        <a:rPr lang="fr-FR" sz="1400" kern="1200" dirty="0">
                          <a:solidFill>
                            <a:schemeClr val="tx1"/>
                          </a:solidFill>
                          <a:effectLst/>
                          <a:latin typeface="+mn-lt"/>
                          <a:ea typeface="+mn-ea"/>
                          <a:cs typeface="+mn-cs"/>
                        </a:rPr>
                        <a:t>PCG, UNFPA, USAID/Agences d’exécution, AGBEF, PSI, GTZ, MSF, DNEHS, OMS, UNICEF, Fonds global, BM,</a:t>
                      </a:r>
                      <a:r>
                        <a:rPr lang="en-US" sz="1400" dirty="0">
                          <a:effectLst/>
                        </a:rPr>
                        <a:t> </a:t>
                      </a:r>
                      <a:endParaRPr lang="en-US" sz="1400" dirty="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35023">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Réviser le SIGL des produits SR</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latin typeface="Arial"/>
                          <a:ea typeface="Times New Roman"/>
                        </a:rPr>
                        <a:t>DNPL</a:t>
                      </a:r>
                      <a:endParaRPr lang="en-US" sz="1400" dirty="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marL="0" marR="0">
                        <a:lnSpc>
                          <a:spcPct val="115000"/>
                        </a:lnSpc>
                        <a:spcBef>
                          <a:spcPts val="0"/>
                        </a:spcBef>
                        <a:spcAft>
                          <a:spcPts val="0"/>
                        </a:spcAft>
                      </a:pPr>
                      <a:endParaRPr lang="en-US" sz="1400" dirty="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649657">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Appuyer le fonctionnement de l’ unité de gestion de l'information au niveau de la DNPL</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a:solidFill>
                            <a:srgbClr val="000000"/>
                          </a:solidFill>
                          <a:effectLst/>
                          <a:latin typeface="Arial"/>
                          <a:ea typeface="Times New Roman"/>
                        </a:rPr>
                        <a:t>DNPL</a:t>
                      </a:r>
                      <a:endParaRPr lang="en-US" sz="140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marL="0" marR="0">
                        <a:lnSpc>
                          <a:spcPct val="115000"/>
                        </a:lnSpc>
                        <a:spcBef>
                          <a:spcPts val="0"/>
                        </a:spcBef>
                        <a:spcAft>
                          <a:spcPts val="0"/>
                        </a:spcAft>
                      </a:pPr>
                      <a:endParaRPr lang="en-US" sz="1400" dirty="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649657">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Développer/Adapter/Produire  les outils de gestion logistique des produits SR</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a:solidFill>
                            <a:srgbClr val="000000"/>
                          </a:solidFill>
                          <a:effectLst/>
                          <a:latin typeface="Arial"/>
                          <a:ea typeface="Times New Roman"/>
                        </a:rPr>
                        <a:t>DNPL</a:t>
                      </a:r>
                      <a:endParaRPr lang="en-US" sz="140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marL="0" marR="0">
                        <a:lnSpc>
                          <a:spcPct val="115000"/>
                        </a:lnSpc>
                        <a:spcBef>
                          <a:spcPts val="0"/>
                        </a:spcBef>
                        <a:spcAft>
                          <a:spcPts val="0"/>
                        </a:spcAft>
                      </a:pPr>
                      <a:endParaRPr lang="en-US" sz="1400" dirty="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649657">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Faire une évaluation finale du système logistique des produits SR en utilisant l’outil d’évaluation des Indicateurs Logistiques (O.E.I.L)</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latin typeface="Arial"/>
                          <a:ea typeface="Times New Roman"/>
                        </a:rPr>
                        <a:t>DNPL</a:t>
                      </a:r>
                      <a:endParaRPr lang="en-US" sz="1400" dirty="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marL="0" marR="0">
                        <a:lnSpc>
                          <a:spcPct val="115000"/>
                        </a:lnSpc>
                        <a:spcBef>
                          <a:spcPts val="0"/>
                        </a:spcBef>
                        <a:spcAft>
                          <a:spcPts val="0"/>
                        </a:spcAft>
                      </a:pPr>
                      <a:endParaRPr lang="en-US" sz="1400" dirty="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08255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4. Rappeler les objectifs des plans programmes</a:t>
            </a:r>
            <a:br>
              <a:rPr lang="fr-FR" sz="2800" b="1" dirty="0"/>
            </a:br>
            <a:r>
              <a:rPr lang="fr-FR" sz="2800" b="1" dirty="0"/>
              <a:t> d - Plan stratégique de la SPSR 2013-2017 (3/3)</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4233214014"/>
              </p:ext>
            </p:extLst>
          </p:nvPr>
        </p:nvGraphicFramePr>
        <p:xfrm>
          <a:off x="228597" y="1295397"/>
          <a:ext cx="8686802" cy="5239257"/>
        </p:xfrm>
        <a:graphic>
          <a:graphicData uri="http://schemas.openxmlformats.org/drawingml/2006/table">
            <a:tbl>
              <a:tblPr firstRow="1" bandRow="1"/>
              <a:tblGrid>
                <a:gridCol w="1299974">
                  <a:extLst>
                    <a:ext uri="{9D8B030D-6E8A-4147-A177-3AD203B41FA5}">
                      <a16:colId xmlns:a16="http://schemas.microsoft.com/office/drawing/2014/main" val="20000"/>
                    </a:ext>
                  </a:extLst>
                </a:gridCol>
                <a:gridCol w="1671829">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95399">
                  <a:extLst>
                    <a:ext uri="{9D8B030D-6E8A-4147-A177-3AD203B41FA5}">
                      <a16:colId xmlns:a16="http://schemas.microsoft.com/office/drawing/2014/main" val="20005"/>
                    </a:ext>
                  </a:extLst>
                </a:gridCol>
              </a:tblGrid>
              <a:tr h="399744">
                <a:tc>
                  <a:txBody>
                    <a:bodyPr/>
                    <a:lstStyle/>
                    <a:p>
                      <a:pPr algn="l" fontAlgn="ctr"/>
                      <a:r>
                        <a:rPr lang="fr-FR" sz="1400" b="1" i="0" u="none" strike="noStrike" noProof="0" dirty="0">
                          <a:solidFill>
                            <a:srgbClr val="FFFFFF"/>
                          </a:solidFill>
                          <a:effectLst/>
                          <a:latin typeface="+mn-lt"/>
                        </a:rPr>
                        <a:t>Objectifs</a:t>
                      </a:r>
                      <a:r>
                        <a:rPr lang="fr-FR" sz="1400" b="1" i="0" u="none" strike="noStrike" baseline="0" noProof="0" dirty="0">
                          <a:solidFill>
                            <a:srgbClr val="FFFFFF"/>
                          </a:solidFill>
                          <a:effectLst/>
                          <a:latin typeface="+mn-lt"/>
                        </a:rPr>
                        <a:t> Stratégiques </a:t>
                      </a: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fr-FR" sz="1400" b="1" i="0" u="none" strike="noStrike" noProof="0" dirty="0">
                          <a:solidFill>
                            <a:srgbClr val="FFFFFF"/>
                          </a:solidFill>
                          <a:effectLst/>
                          <a:latin typeface="+mn-lt"/>
                        </a:rPr>
                        <a:t>Objectifs</a:t>
                      </a:r>
                      <a:r>
                        <a:rPr lang="fr-FR" sz="1400" b="1" i="0" u="none" strike="noStrike" baseline="0" noProof="0" dirty="0">
                          <a:solidFill>
                            <a:srgbClr val="FFFFFF"/>
                          </a:solidFill>
                          <a:effectLst/>
                          <a:latin typeface="+mn-lt"/>
                        </a:rPr>
                        <a:t> Spécifiques </a:t>
                      </a: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400" b="1" i="0" u="none" strike="noStrike" noProof="0" dirty="0">
                          <a:solidFill>
                            <a:srgbClr val="FFFFFF"/>
                          </a:solidFill>
                          <a:effectLst/>
                          <a:latin typeface="+mn-lt"/>
                        </a:rPr>
                        <a:t>Indicateurs</a:t>
                      </a:r>
                      <a:r>
                        <a:rPr lang="fr-FR" sz="1400" b="1" i="0" u="none" strike="noStrike" baseline="0" noProof="0" dirty="0">
                          <a:solidFill>
                            <a:srgbClr val="FFFFFF"/>
                          </a:solidFill>
                          <a:effectLst/>
                          <a:latin typeface="+mn-lt"/>
                        </a:rPr>
                        <a:t> </a:t>
                      </a:r>
                      <a:endParaRPr lang="fr-FR" sz="1400" b="1" i="0" u="none" strike="noStrike" noProof="0" dirty="0">
                        <a:solidFill>
                          <a:srgbClr val="FFFFFF"/>
                        </a:solidFill>
                        <a:effectLst/>
                        <a:latin typeface="+mn-lt"/>
                      </a:endParaRPr>
                    </a:p>
                    <a:p>
                      <a:pPr algn="l" fontAlgn="ct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fr-FR" sz="1400" b="1" i="0" u="none" strike="noStrike" noProof="0" dirty="0">
                          <a:solidFill>
                            <a:srgbClr val="FFFFFF"/>
                          </a:solidFill>
                          <a:effectLst/>
                          <a:latin typeface="+mn-lt"/>
                        </a:rPr>
                        <a:t>Activités</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400" b="1" i="0" u="none" strike="noStrike" noProof="0" dirty="0">
                          <a:solidFill>
                            <a:srgbClr val="FFFFFF"/>
                          </a:solidFill>
                          <a:effectLst/>
                          <a:latin typeface="+mn-lt"/>
                        </a:rPr>
                        <a:t>Responsable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400" b="1" i="0" u="none" strike="noStrike" noProof="0" dirty="0">
                          <a:solidFill>
                            <a:srgbClr val="FFFFFF"/>
                          </a:solidFill>
                          <a:effectLst/>
                          <a:latin typeface="+mn-lt"/>
                        </a:rPr>
                        <a:t>Partenaires</a:t>
                      </a:r>
                    </a:p>
                    <a:p>
                      <a:pPr marL="0" marR="0" indent="0" algn="l" defTabSz="914400" rtl="0" eaLnBrk="1" fontAlgn="ctr" latinLnBrk="0" hangingPunct="1">
                        <a:lnSpc>
                          <a:spcPct val="100000"/>
                        </a:lnSpc>
                        <a:spcBef>
                          <a:spcPts val="0"/>
                        </a:spcBef>
                        <a:spcAft>
                          <a:spcPts val="0"/>
                        </a:spcAft>
                        <a:buClrTx/>
                        <a:buSzTx/>
                        <a:buFontTx/>
                        <a:buNone/>
                        <a:tabLst/>
                        <a:defRPr/>
                      </a:pPr>
                      <a:endParaRPr lang="fr-FR" sz="1400" b="1" i="0" u="none" strike="noStrike" noProof="0" dirty="0">
                        <a:solidFill>
                          <a:srgbClr val="FFFFFF"/>
                        </a:solidFill>
                        <a:effectLst/>
                        <a:latin typeface="+mn-lt"/>
                      </a:endParaRP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94805">
                <a:tc rowSpan="5">
                  <a:txBody>
                    <a:bodyPr/>
                    <a:lstStyle/>
                    <a:p>
                      <a:pPr algn="l" fontAlgn="b"/>
                      <a:r>
                        <a:rPr lang="fr-FR" sz="1400" kern="1200" dirty="0">
                          <a:solidFill>
                            <a:schemeClr val="tx1"/>
                          </a:solidFill>
                          <a:effectLst/>
                          <a:latin typeface="+mn-lt"/>
                          <a:ea typeface="+mn-ea"/>
                          <a:cs typeface="+mn-cs"/>
                        </a:rPr>
                        <a:t>Améliorer les capacités du système de gestion logistique  des produits SR</a:t>
                      </a:r>
                      <a:r>
                        <a:rPr lang="en-US" sz="1400" dirty="0">
                          <a:effectLst/>
                          <a:latin typeface="+mn-lt"/>
                        </a:rPr>
                        <a:t> </a:t>
                      </a:r>
                      <a:endParaRPr lang="fr-FR" sz="1400" b="0" i="0" u="none" strike="noStrike" noProof="0" dirty="0">
                        <a:solidFill>
                          <a:srgbClr val="000000"/>
                        </a:solidFill>
                        <a:effectLst/>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3">
                  <a:txBody>
                    <a:bodyPr/>
                    <a:lstStyle/>
                    <a:p>
                      <a:r>
                        <a:rPr lang="fr-FR" sz="1400" kern="1200" dirty="0">
                          <a:solidFill>
                            <a:schemeClr val="tx1"/>
                          </a:solidFill>
                          <a:effectLst/>
                          <a:latin typeface="+mn-lt"/>
                          <a:ea typeface="+mn-ea"/>
                          <a:cs typeface="+mn-cs"/>
                        </a:rPr>
                        <a:t>D’ici fin 2017, renforcer les capacités de stockage des structures de gestion des produits SR.</a:t>
                      </a:r>
                      <a:r>
                        <a:rPr lang="en-US" sz="1400" dirty="0">
                          <a:effectLst/>
                          <a:latin typeface="+mn-lt"/>
                        </a:rPr>
                        <a:t> </a:t>
                      </a:r>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r>
                        <a:rPr lang="fr-FR" sz="1400" kern="1200" dirty="0">
                          <a:solidFill>
                            <a:schemeClr val="tx1"/>
                          </a:solidFill>
                          <a:effectLst/>
                          <a:latin typeface="+mn-lt"/>
                          <a:ea typeface="+mn-ea"/>
                          <a:cs typeface="+mn-cs"/>
                        </a:rPr>
                        <a:t>Existence des structures  de stockage adéquates </a:t>
                      </a:r>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Réhabiliter  04 dépôts régionaux et la centrale de Conakry</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a:solidFill>
                            <a:srgbClr val="000000"/>
                          </a:solidFill>
                          <a:effectLst/>
                          <a:latin typeface="+mn-lt"/>
                          <a:ea typeface="Times New Roman"/>
                        </a:rPr>
                        <a:t>PCG</a:t>
                      </a:r>
                      <a:endParaRPr lang="en-US" sz="1400">
                        <a:effectLs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3">
                  <a:txBody>
                    <a:bodyPr/>
                    <a:lstStyle/>
                    <a:p>
                      <a:pPr marL="0" marR="0">
                        <a:lnSpc>
                          <a:spcPct val="115000"/>
                        </a:lnSpc>
                        <a:spcBef>
                          <a:spcPts val="0"/>
                        </a:spcBef>
                        <a:spcAft>
                          <a:spcPts val="0"/>
                        </a:spcAft>
                      </a:pPr>
                      <a:r>
                        <a:rPr lang="fr-FR" sz="1400" dirty="0">
                          <a:solidFill>
                            <a:srgbClr val="000000"/>
                          </a:solidFill>
                          <a:effectLst/>
                          <a:latin typeface="+mn-lt"/>
                          <a:ea typeface="Times New Roman"/>
                        </a:rPr>
                        <a:t>Union européenne, UNFPA, UNICEF, Fond mondial</a:t>
                      </a:r>
                      <a:r>
                        <a:rPr lang="en-US" sz="1400" dirty="0">
                          <a:effectLst/>
                          <a:latin typeface="+mn-lt"/>
                        </a:rPr>
                        <a:t> </a:t>
                      </a:r>
                      <a:endParaRPr lang="en-US" sz="1400" dirty="0">
                        <a:effectLs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40975">
                <a:tc vMerge="1">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Equiper le nouveau dépôt de Boké</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a:solidFill>
                            <a:srgbClr val="000000"/>
                          </a:solidFill>
                          <a:effectLst/>
                          <a:latin typeface="+mn-lt"/>
                          <a:ea typeface="Times New Roman"/>
                        </a:rPr>
                        <a:t>PCG</a:t>
                      </a:r>
                      <a:endParaRPr lang="en-US" sz="1400">
                        <a:effectLs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marL="0" marR="0">
                        <a:lnSpc>
                          <a:spcPct val="115000"/>
                        </a:lnSpc>
                        <a:spcBef>
                          <a:spcPts val="0"/>
                        </a:spcBef>
                        <a:spcAft>
                          <a:spcPts val="0"/>
                        </a:spcAft>
                      </a:pPr>
                      <a:endParaRPr lang="en-US" sz="1400" dirty="0">
                        <a:effectLs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76228">
                <a:tc vMerge="1">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Construire un nouveau magasin dans la cour de PCG</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latin typeface="+mn-lt"/>
                          <a:ea typeface="Times New Roman"/>
                        </a:rPr>
                        <a:t>PCG</a:t>
                      </a:r>
                      <a:endParaRPr lang="en-US" sz="1400" dirty="0">
                        <a:effectLs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marL="0" marR="0">
                        <a:lnSpc>
                          <a:spcPct val="115000"/>
                        </a:lnSpc>
                        <a:spcBef>
                          <a:spcPts val="0"/>
                        </a:spcBef>
                        <a:spcAft>
                          <a:spcPts val="0"/>
                        </a:spcAft>
                      </a:pPr>
                      <a:endParaRPr lang="en-US" sz="1400" dirty="0">
                        <a:effectLs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576775">
                <a:tc vMerge="1">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r>
                        <a:rPr lang="fr-FR" sz="1400" kern="1200" dirty="0">
                          <a:solidFill>
                            <a:schemeClr val="tx1"/>
                          </a:solidFill>
                          <a:effectLst/>
                          <a:latin typeface="+mn-lt"/>
                          <a:ea typeface="+mn-ea"/>
                          <a:cs typeface="+mn-cs"/>
                        </a:rPr>
                        <a:t>D’ici fin 2017, renforcer le système de distribution des produits SR à travers le pays</a:t>
                      </a:r>
                      <a:r>
                        <a:rPr lang="en-US" sz="1400" dirty="0">
                          <a:effectLst/>
                          <a:latin typeface="+mn-lt"/>
                        </a:rPr>
                        <a:t> </a:t>
                      </a:r>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r>
                        <a:rPr lang="fr-FR" sz="1400" kern="1200" dirty="0">
                          <a:solidFill>
                            <a:schemeClr val="tx1"/>
                          </a:solidFill>
                          <a:effectLst/>
                          <a:latin typeface="+mn-lt"/>
                          <a:ea typeface="+mn-ea"/>
                          <a:cs typeface="+mn-cs"/>
                        </a:rPr>
                        <a:t>Existence des structures  de stockage adéquates </a:t>
                      </a:r>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Renforcer le parc automobile de la PCG et ses dépôts régionaux (5 camions de 20 tonnes, 10 camions de 10 tonnes, 6  camionnettes utilitaires pour 6 dépôts PCG)</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latin typeface="+mn-lt"/>
                          <a:ea typeface="Times New Roman"/>
                        </a:rPr>
                        <a:t>PCG</a:t>
                      </a:r>
                      <a:endParaRPr lang="en-US" sz="1400" dirty="0">
                        <a:effectLs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marL="0" marR="0">
                        <a:lnSpc>
                          <a:spcPct val="115000"/>
                        </a:lnSpc>
                        <a:spcBef>
                          <a:spcPts val="0"/>
                        </a:spcBef>
                        <a:spcAft>
                          <a:spcPts val="0"/>
                        </a:spcAft>
                      </a:pPr>
                      <a:r>
                        <a:rPr lang="fr-FR" sz="1400" kern="1200" dirty="0">
                          <a:solidFill>
                            <a:schemeClr val="tx1"/>
                          </a:solidFill>
                          <a:effectLst/>
                          <a:latin typeface="+mn-lt"/>
                          <a:ea typeface="+mn-ea"/>
                          <a:cs typeface="+mn-cs"/>
                        </a:rPr>
                        <a:t>PCG, IGS, DRS/</a:t>
                      </a:r>
                      <a:r>
                        <a:rPr lang="fr-FR" sz="1400" kern="1200" dirty="0" err="1">
                          <a:solidFill>
                            <a:schemeClr val="tx1"/>
                          </a:solidFill>
                          <a:effectLst/>
                          <a:latin typeface="+mn-lt"/>
                          <a:ea typeface="+mn-ea"/>
                          <a:cs typeface="+mn-cs"/>
                        </a:rPr>
                        <a:t>DSVCo</a:t>
                      </a:r>
                      <a:r>
                        <a:rPr lang="fr-FR" sz="1400" kern="1200" dirty="0">
                          <a:solidFill>
                            <a:schemeClr val="tx1"/>
                          </a:solidFill>
                          <a:effectLst/>
                          <a:latin typeface="+mn-lt"/>
                          <a:ea typeface="+mn-ea"/>
                          <a:cs typeface="+mn-cs"/>
                        </a:rPr>
                        <a:t>, DPS/DCS, UNFPA, USAID/Agences d’exécution, AGBEF, GTZ, OMS, UNICEF, Fonds Mondial, BM, UE, ….</a:t>
                      </a:r>
                      <a:r>
                        <a:rPr lang="en-US" sz="1400" dirty="0">
                          <a:effectLst/>
                          <a:latin typeface="+mn-lt"/>
                        </a:rPr>
                        <a:t> </a:t>
                      </a:r>
                      <a:endParaRPr lang="en-US" sz="1400" dirty="0">
                        <a:effectLs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1164475">
                <a:tc vMerge="1">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en-US" sz="1400" dirty="0">
                        <a:latin typeface="+mn-lt"/>
                      </a:endParaRPr>
                    </a:p>
                  </a:txBody>
                  <a:tcPr marL="5059" marR="5059" marT="50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highlight>
                            <a:srgbClr val="FFFF00"/>
                          </a:highlight>
                          <a:latin typeface="+mn-lt"/>
                          <a:ea typeface="Times New Roman"/>
                        </a:rPr>
                        <a:t>Superviser les activités de distribution des produits SR </a:t>
                      </a:r>
                      <a:endParaRPr lang="en-US" sz="1400" dirty="0">
                        <a:effectLst/>
                        <a:highlight>
                          <a:srgbClr val="FFFF00"/>
                        </a:highligh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fr-FR" sz="1400" dirty="0">
                          <a:solidFill>
                            <a:srgbClr val="000000"/>
                          </a:solidFill>
                          <a:effectLst/>
                          <a:latin typeface="+mn-lt"/>
                          <a:ea typeface="Times New Roman"/>
                        </a:rPr>
                        <a:t>DNPL</a:t>
                      </a:r>
                      <a:endParaRPr lang="en-US" sz="1400" dirty="0">
                        <a:effectLst/>
                        <a:latin typeface="+mn-lt"/>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pPr marL="0" marR="0">
                        <a:lnSpc>
                          <a:spcPct val="115000"/>
                        </a:lnSpc>
                        <a:spcBef>
                          <a:spcPts val="0"/>
                        </a:spcBef>
                        <a:spcAft>
                          <a:spcPts val="0"/>
                        </a:spcAft>
                      </a:pPr>
                      <a:endParaRPr lang="en-US" sz="1400" dirty="0">
                        <a:effectLst/>
                        <a:latin typeface="Times New Roman"/>
                        <a:ea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23037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68787570"/>
              </p:ext>
            </p:extLst>
          </p:nvPr>
        </p:nvGraphicFramePr>
        <p:xfrm>
          <a:off x="228600" y="1600200"/>
          <a:ext cx="8686801" cy="4907790"/>
        </p:xfrm>
        <a:graphic>
          <a:graphicData uri="http://schemas.openxmlformats.org/drawingml/2006/table">
            <a:tbl>
              <a:tblPr firstRow="1" bandRow="1">
                <a:tableStyleId>{5C22544A-7EE6-4342-B048-85BDC9FD1C3A}</a:tableStyleId>
              </a:tblPr>
              <a:tblGrid>
                <a:gridCol w="8686801">
                  <a:extLst>
                    <a:ext uri="{9D8B030D-6E8A-4147-A177-3AD203B41FA5}">
                      <a16:colId xmlns:a16="http://schemas.microsoft.com/office/drawing/2014/main" val="20000"/>
                    </a:ext>
                  </a:extLst>
                </a:gridCol>
              </a:tblGrid>
              <a:tr h="54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i="1" u="none" strike="noStrike" kern="1200" baseline="0" dirty="0">
                          <a:solidFill>
                            <a:schemeClr val="dk1"/>
                          </a:solidFill>
                          <a:highlight>
                            <a:srgbClr val="FFFF00"/>
                          </a:highlight>
                          <a:latin typeface="+mn-lt"/>
                          <a:ea typeface="+mn-ea"/>
                          <a:cs typeface="+mn-cs"/>
                        </a:rPr>
                        <a:t>Activité O4.1 </a:t>
                      </a:r>
                      <a:r>
                        <a:rPr lang="fr-FR" sz="1600" b="0" i="1" u="none" strike="noStrike" kern="1200" baseline="0" dirty="0">
                          <a:solidFill>
                            <a:schemeClr val="dk1"/>
                          </a:solidFill>
                          <a:highlight>
                            <a:srgbClr val="FFFF00"/>
                          </a:highlight>
                          <a:latin typeface="+mn-lt"/>
                          <a:ea typeface="+mn-ea"/>
                          <a:cs typeface="+mn-cs"/>
                        </a:rPr>
                        <a:t>: </a:t>
                      </a:r>
                      <a:r>
                        <a:rPr lang="fr-FR" sz="1600" b="1" i="0" u="none" strike="noStrike" kern="1200" baseline="0" dirty="0">
                          <a:solidFill>
                            <a:schemeClr val="dk1"/>
                          </a:solidFill>
                          <a:highlight>
                            <a:srgbClr val="FFFF00"/>
                          </a:highlight>
                          <a:latin typeface="+mn-lt"/>
                          <a:ea typeface="+mn-ea"/>
                          <a:cs typeface="+mn-cs"/>
                        </a:rPr>
                        <a:t>Mise à disposition des contraceptifs en quantité et en qualité aux points d’accès PF </a:t>
                      </a:r>
                    </a:p>
                    <a:p>
                      <a:endParaRPr lang="fr-FR" sz="1600" noProof="0" dirty="0"/>
                    </a:p>
                  </a:txBody>
                  <a:tcPr/>
                </a:tc>
                <a:extLst>
                  <a:ext uri="{0D108BD9-81ED-4DB2-BD59-A6C34878D82A}">
                    <a16:rowId xmlns:a16="http://schemas.microsoft.com/office/drawing/2014/main" val="10000"/>
                  </a:ext>
                </a:extLst>
              </a:tr>
              <a:tr h="4328670">
                <a:tc>
                  <a:txBody>
                    <a:bodyPr/>
                    <a:lstStyle/>
                    <a:p>
                      <a:r>
                        <a:rPr lang="fr-FR" sz="1800" b="0" i="0" u="none" strike="noStrike" kern="1200" baseline="0" dirty="0">
                          <a:solidFill>
                            <a:schemeClr val="dk1"/>
                          </a:solidFill>
                          <a:latin typeface="+mn-lt"/>
                          <a:ea typeface="+mn-ea"/>
                          <a:cs typeface="+mn-cs"/>
                        </a:rPr>
                        <a:t>• </a:t>
                      </a:r>
                      <a:r>
                        <a:rPr lang="fr-FR" sz="1800" b="0" i="0" u="none" strike="noStrike" kern="1200" baseline="0" dirty="0">
                          <a:solidFill>
                            <a:schemeClr val="dk1"/>
                          </a:solidFill>
                          <a:highlight>
                            <a:srgbClr val="FFFF00"/>
                          </a:highlight>
                          <a:latin typeface="+mn-lt"/>
                          <a:ea typeface="+mn-ea"/>
                          <a:cs typeface="+mn-cs"/>
                        </a:rPr>
                        <a:t>Estimation précise des besoins annuels des différents produits contraceptifs à l’occasion des ateliers d’élaboration des tableaux d’acquisition des contraceptifs (TAC) une fois tous les 6 mois, </a:t>
                      </a:r>
                    </a:p>
                    <a:p>
                      <a:r>
                        <a:rPr lang="fr-FR" sz="1800" b="0" i="0" u="none" strike="noStrike" kern="1200" baseline="0" dirty="0">
                          <a:solidFill>
                            <a:schemeClr val="dk1"/>
                          </a:solidFill>
                          <a:highlight>
                            <a:srgbClr val="FFFF00"/>
                          </a:highlight>
                          <a:latin typeface="+mn-lt"/>
                          <a:ea typeface="+mn-ea"/>
                          <a:cs typeface="+mn-cs"/>
                        </a:rPr>
                        <a:t>• Acquisition des produits contraceptifs en quantité suffisante selon les TAC, </a:t>
                      </a:r>
                    </a:p>
                    <a:p>
                      <a:r>
                        <a:rPr lang="fr-FR" sz="1800" b="0" i="0" u="none" strike="noStrike" kern="1200" baseline="0" dirty="0">
                          <a:solidFill>
                            <a:schemeClr val="dk1"/>
                          </a:solidFill>
                          <a:highlight>
                            <a:srgbClr val="FFFF00"/>
                          </a:highlight>
                          <a:latin typeface="+mn-lt"/>
                          <a:ea typeface="+mn-ea"/>
                          <a:cs typeface="+mn-cs"/>
                        </a:rPr>
                        <a:t>• Organisation de l'approvisionnement des régions une fois par semestre par la Pharmacie Centrale de Guinée (PCG), </a:t>
                      </a:r>
                    </a:p>
                    <a:p>
                      <a:r>
                        <a:rPr lang="fr-FR" sz="1800" b="0" i="0" u="none" strike="noStrike" kern="1200" baseline="0" dirty="0">
                          <a:solidFill>
                            <a:schemeClr val="dk1"/>
                          </a:solidFill>
                          <a:highlight>
                            <a:srgbClr val="FFFF00"/>
                          </a:highlight>
                          <a:latin typeface="+mn-lt"/>
                          <a:ea typeface="+mn-ea"/>
                          <a:cs typeface="+mn-cs"/>
                        </a:rPr>
                        <a:t>• Approvisionnement des districts sanitaires en PC et MEG par le chargé par le pharmacien inspecteur de la région à raison d’une fois par trimestre ou sur demande, </a:t>
                      </a:r>
                    </a:p>
                    <a:p>
                      <a:r>
                        <a:rPr lang="fr-FR" sz="1800" b="0" i="0" u="none" strike="noStrike" kern="1200" baseline="0" dirty="0">
                          <a:solidFill>
                            <a:schemeClr val="dk1"/>
                          </a:solidFill>
                          <a:highlight>
                            <a:srgbClr val="FFFF00"/>
                          </a:highlight>
                          <a:latin typeface="+mn-lt"/>
                          <a:ea typeface="+mn-ea"/>
                          <a:cs typeface="+mn-cs"/>
                        </a:rPr>
                        <a:t>• Approvisionnement des formations sanitaires une fois par mois par le biais du pharmacien du district sanitaire, </a:t>
                      </a:r>
                    </a:p>
                    <a:p>
                      <a:r>
                        <a:rPr lang="fr-FR" sz="1800" b="0" i="0" u="none" strike="noStrike" kern="1200" baseline="0" dirty="0">
                          <a:solidFill>
                            <a:schemeClr val="dk1"/>
                          </a:solidFill>
                          <a:highlight>
                            <a:srgbClr val="FFFF00"/>
                          </a:highlight>
                          <a:latin typeface="+mn-lt"/>
                          <a:ea typeface="+mn-ea"/>
                          <a:cs typeface="+mn-cs"/>
                        </a:rPr>
                        <a:t>• </a:t>
                      </a:r>
                      <a:r>
                        <a:rPr lang="fr-FR" sz="1800" b="0" i="0" u="none" strike="noStrike" kern="1200" baseline="0" dirty="0" err="1">
                          <a:solidFill>
                            <a:schemeClr val="dk1"/>
                          </a:solidFill>
                          <a:highlight>
                            <a:srgbClr val="FFFF00"/>
                          </a:highlight>
                          <a:latin typeface="+mn-lt"/>
                          <a:ea typeface="+mn-ea"/>
                          <a:cs typeface="+mn-cs"/>
                        </a:rPr>
                        <a:t>Evaluation</a:t>
                      </a:r>
                      <a:r>
                        <a:rPr lang="fr-FR" sz="1800" b="0" i="0" u="none" strike="noStrike" kern="1200" baseline="0" dirty="0">
                          <a:solidFill>
                            <a:schemeClr val="dk1"/>
                          </a:solidFill>
                          <a:highlight>
                            <a:srgbClr val="FFFF00"/>
                          </a:highlight>
                          <a:latin typeface="+mn-lt"/>
                          <a:ea typeface="+mn-ea"/>
                          <a:cs typeface="+mn-cs"/>
                        </a:rPr>
                        <a:t> de la disponibilité des produits contraceptifs à tous les niveaux de la pyramide sanitaire une fois par an. </a:t>
                      </a:r>
                    </a:p>
                    <a:p>
                      <a:pPr>
                        <a:lnSpc>
                          <a:spcPct val="130000"/>
                        </a:lnSpc>
                      </a:pPr>
                      <a:endParaRPr lang="en-US" sz="1600" dirty="0"/>
                    </a:p>
                  </a:txBody>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4. Rappeler les objectifs des plans programmes</a:t>
            </a:r>
            <a:br>
              <a:rPr lang="fr-FR" sz="2800" b="1" dirty="0"/>
            </a:br>
            <a:r>
              <a:rPr lang="fr-FR" sz="2800" b="1" dirty="0"/>
              <a:t> d - Plan stratégique du repositionnement de la PF 2015-2019 1/2</a:t>
            </a:r>
            <a:endParaRPr lang="en-US" sz="2800" b="1" dirty="0"/>
          </a:p>
        </p:txBody>
      </p:sp>
    </p:spTree>
    <p:extLst>
      <p:ext uri="{BB962C8B-B14F-4D97-AF65-F5344CB8AC3E}">
        <p14:creationId xmlns:p14="http://schemas.microsoft.com/office/powerpoint/2010/main" val="317418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4050543"/>
              </p:ext>
            </p:extLst>
          </p:nvPr>
        </p:nvGraphicFramePr>
        <p:xfrm>
          <a:off x="228600" y="1600201"/>
          <a:ext cx="8686801" cy="3034660"/>
        </p:xfrm>
        <a:graphic>
          <a:graphicData uri="http://schemas.openxmlformats.org/drawingml/2006/table">
            <a:tbl>
              <a:tblPr firstRow="1" bandRow="1">
                <a:tableStyleId>{5C22544A-7EE6-4342-B048-85BDC9FD1C3A}</a:tableStyleId>
              </a:tblPr>
              <a:tblGrid>
                <a:gridCol w="8686801">
                  <a:extLst>
                    <a:ext uri="{9D8B030D-6E8A-4147-A177-3AD203B41FA5}">
                      <a16:colId xmlns:a16="http://schemas.microsoft.com/office/drawing/2014/main" val="20000"/>
                    </a:ext>
                  </a:extLst>
                </a:gridCol>
              </a:tblGrid>
              <a:tr h="577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u="none" strike="noStrike" kern="1200" baseline="0" dirty="0">
                          <a:solidFill>
                            <a:schemeClr val="tx1"/>
                          </a:solidFill>
                          <a:highlight>
                            <a:srgbClr val="FFFF00"/>
                          </a:highlight>
                          <a:latin typeface="+mn-lt"/>
                          <a:ea typeface="+mn-ea"/>
                          <a:cs typeface="+mn-cs"/>
                        </a:rPr>
                        <a:t>Activité O4.2 </a:t>
                      </a:r>
                      <a:r>
                        <a:rPr lang="fr-FR" sz="1800" b="0" i="1" u="none" strike="noStrike" kern="1200" baseline="0" dirty="0">
                          <a:solidFill>
                            <a:schemeClr val="tx1"/>
                          </a:solidFill>
                          <a:highlight>
                            <a:srgbClr val="FFFF00"/>
                          </a:highlight>
                          <a:latin typeface="+mn-lt"/>
                          <a:ea typeface="+mn-ea"/>
                          <a:cs typeface="+mn-cs"/>
                        </a:rPr>
                        <a:t>: </a:t>
                      </a:r>
                      <a:r>
                        <a:rPr lang="fr-FR" sz="1800" b="1" i="0" u="none" strike="noStrike" kern="1200" baseline="0" dirty="0">
                          <a:solidFill>
                            <a:schemeClr val="tx1"/>
                          </a:solidFill>
                          <a:highlight>
                            <a:srgbClr val="FFFF00"/>
                          </a:highlight>
                          <a:latin typeface="+mn-lt"/>
                          <a:ea typeface="+mn-ea"/>
                          <a:cs typeface="+mn-cs"/>
                        </a:rPr>
                        <a:t>Organisation de supervisions régulières afin de s’assurer de la disponibilité des produits </a:t>
                      </a:r>
                      <a:endParaRPr lang="fr-FR" sz="1600" noProof="0" dirty="0">
                        <a:solidFill>
                          <a:schemeClr val="tx1"/>
                        </a:solidFill>
                        <a:highlight>
                          <a:srgbClr val="FFFF00"/>
                        </a:highlight>
                      </a:endParaRPr>
                    </a:p>
                  </a:txBody>
                  <a:tcPr/>
                </a:tc>
                <a:extLst>
                  <a:ext uri="{0D108BD9-81ED-4DB2-BD59-A6C34878D82A}">
                    <a16:rowId xmlns:a16="http://schemas.microsoft.com/office/drawing/2014/main" val="10000"/>
                  </a:ext>
                </a:extLst>
              </a:tr>
              <a:tr h="2394580">
                <a:tc>
                  <a:txBody>
                    <a:bodyPr/>
                    <a:lstStyle/>
                    <a:p>
                      <a:r>
                        <a:rPr lang="fr-FR" sz="1800" b="0" i="0" u="none" strike="noStrike" kern="1200" baseline="0" dirty="0">
                          <a:solidFill>
                            <a:schemeClr val="dk1"/>
                          </a:solidFill>
                          <a:highlight>
                            <a:srgbClr val="FFFF00"/>
                          </a:highlight>
                          <a:latin typeface="+mn-lt"/>
                          <a:ea typeface="+mn-ea"/>
                          <a:cs typeface="+mn-cs"/>
                        </a:rPr>
                        <a:t>• Au niveau central, organisation de 2 missions de supervision par an de 2014 à 2018 au niveau de chaque région sanitaire soit 16 missions par an, </a:t>
                      </a:r>
                    </a:p>
                    <a:p>
                      <a:r>
                        <a:rPr lang="fr-FR" sz="1800" b="0" i="0" u="none" strike="noStrike" kern="1200" baseline="0" dirty="0">
                          <a:solidFill>
                            <a:schemeClr val="dk1"/>
                          </a:solidFill>
                          <a:highlight>
                            <a:srgbClr val="FFFF00"/>
                          </a:highlight>
                          <a:latin typeface="+mn-lt"/>
                          <a:ea typeface="+mn-ea"/>
                          <a:cs typeface="+mn-cs"/>
                        </a:rPr>
                        <a:t>• Pour chaque Région, organisation de 4 missions de supervision par an de 2014 à 2018 au niveau de chaque district sanitaire, soit 144 missions par an, </a:t>
                      </a:r>
                    </a:p>
                    <a:p>
                      <a:r>
                        <a:rPr lang="fr-FR" sz="1800" b="0" i="0" u="none" strike="noStrike" kern="1200" baseline="0" dirty="0">
                          <a:solidFill>
                            <a:schemeClr val="dk1"/>
                          </a:solidFill>
                          <a:highlight>
                            <a:srgbClr val="FFFF00"/>
                          </a:highlight>
                          <a:latin typeface="+mn-lt"/>
                          <a:ea typeface="+mn-ea"/>
                          <a:cs typeface="+mn-cs"/>
                        </a:rPr>
                        <a:t>• Pour chaque district, organisation de 6 visites de supervision par an de 2014 à 2018 au niveau des centres de santé, soit 2400 visites par an, </a:t>
                      </a:r>
                    </a:p>
                    <a:p>
                      <a:r>
                        <a:rPr lang="fr-FR" sz="1800" b="0" i="0" u="none" strike="noStrike" kern="1200" baseline="0" dirty="0">
                          <a:solidFill>
                            <a:schemeClr val="dk1"/>
                          </a:solidFill>
                          <a:highlight>
                            <a:srgbClr val="FFFF00"/>
                          </a:highlight>
                          <a:latin typeface="+mn-lt"/>
                          <a:ea typeface="+mn-ea"/>
                          <a:cs typeface="+mn-cs"/>
                        </a:rPr>
                        <a:t>• Mise en place d’une flotte de téléphonie mobile pour centraliser les informations sur les niveaux des stocks de produits contraceptifs au niveau des points de prestation. </a:t>
                      </a:r>
                    </a:p>
                  </a:txBody>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4. Rappeler les objectifs des plans programmes</a:t>
            </a:r>
            <a:br>
              <a:rPr lang="fr-FR" sz="2800" b="1" dirty="0"/>
            </a:br>
            <a:r>
              <a:rPr lang="fr-FR" sz="2800" b="1" dirty="0"/>
              <a:t> d - Plan stratégique du repositionnement de la PF 2015-2019 2/2</a:t>
            </a:r>
            <a:endParaRPr lang="en-US" sz="2800" b="1" dirty="0"/>
          </a:p>
        </p:txBody>
      </p:sp>
      <p:graphicFrame>
        <p:nvGraphicFramePr>
          <p:cNvPr id="6" name="Content Placeholder 3"/>
          <p:cNvGraphicFramePr>
            <a:graphicFrameLocks/>
          </p:cNvGraphicFramePr>
          <p:nvPr>
            <p:extLst>
              <p:ext uri="{D42A27DB-BD31-4B8C-83A1-F6EECF244321}">
                <p14:modId xmlns:p14="http://schemas.microsoft.com/office/powerpoint/2010/main" val="1812957619"/>
              </p:ext>
            </p:extLst>
          </p:nvPr>
        </p:nvGraphicFramePr>
        <p:xfrm>
          <a:off x="228600" y="4724400"/>
          <a:ext cx="8686801" cy="1944370"/>
        </p:xfrm>
        <a:graphic>
          <a:graphicData uri="http://schemas.openxmlformats.org/drawingml/2006/table">
            <a:tbl>
              <a:tblPr firstRow="1" bandRow="1">
                <a:tableStyleId>{5C22544A-7EE6-4342-B048-85BDC9FD1C3A}</a:tableStyleId>
              </a:tblPr>
              <a:tblGrid>
                <a:gridCol w="8686801">
                  <a:extLst>
                    <a:ext uri="{9D8B030D-6E8A-4147-A177-3AD203B41FA5}">
                      <a16:colId xmlns:a16="http://schemas.microsoft.com/office/drawing/2014/main" val="20000"/>
                    </a:ext>
                  </a:extLst>
                </a:gridCol>
              </a:tblGrid>
              <a:tr h="377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u="none" strike="noStrike" kern="1200" baseline="0" dirty="0">
                          <a:solidFill>
                            <a:schemeClr val="tx1"/>
                          </a:solidFill>
                          <a:highlight>
                            <a:srgbClr val="FFFF00"/>
                          </a:highlight>
                          <a:latin typeface="+mn-lt"/>
                          <a:ea typeface="+mn-ea"/>
                          <a:cs typeface="+mn-cs"/>
                        </a:rPr>
                        <a:t>Activité O4.3 </a:t>
                      </a:r>
                      <a:r>
                        <a:rPr lang="fr-FR" sz="1800" b="0" i="1" u="none" strike="noStrike" kern="1200" baseline="0" dirty="0">
                          <a:solidFill>
                            <a:schemeClr val="tx1"/>
                          </a:solidFill>
                          <a:highlight>
                            <a:srgbClr val="FFFF00"/>
                          </a:highlight>
                          <a:latin typeface="+mn-lt"/>
                          <a:ea typeface="+mn-ea"/>
                          <a:cs typeface="+mn-cs"/>
                        </a:rPr>
                        <a:t>: </a:t>
                      </a:r>
                      <a:r>
                        <a:rPr lang="fr-FR" sz="1800" b="1" i="0" u="none" strike="noStrike" kern="1200" baseline="0" dirty="0">
                          <a:solidFill>
                            <a:schemeClr val="tx1"/>
                          </a:solidFill>
                          <a:highlight>
                            <a:srgbClr val="FFFF00"/>
                          </a:highlight>
                          <a:latin typeface="+mn-lt"/>
                          <a:ea typeface="+mn-ea"/>
                          <a:cs typeface="+mn-cs"/>
                        </a:rPr>
                        <a:t>Formation en gestion logistique des produits contraceptifs </a:t>
                      </a:r>
                      <a:endParaRPr lang="fr-FR" sz="1600" noProof="0" dirty="0">
                        <a:solidFill>
                          <a:schemeClr val="tx1"/>
                        </a:solidFill>
                        <a:highlight>
                          <a:srgbClr val="FFFF00"/>
                        </a:highlight>
                      </a:endParaRPr>
                    </a:p>
                  </a:txBody>
                  <a:tcPr/>
                </a:tc>
                <a:extLst>
                  <a:ext uri="{0D108BD9-81ED-4DB2-BD59-A6C34878D82A}">
                    <a16:rowId xmlns:a16="http://schemas.microsoft.com/office/drawing/2014/main" val="10000"/>
                  </a:ext>
                </a:extLst>
              </a:tr>
              <a:tr h="1566710">
                <a:tc>
                  <a:txBody>
                    <a:bodyPr/>
                    <a:lstStyle/>
                    <a:p>
                      <a:r>
                        <a:rPr lang="fr-FR" sz="1800" b="0" i="0" u="none" strike="noStrike" kern="1200" baseline="0" dirty="0">
                          <a:solidFill>
                            <a:schemeClr val="dk1"/>
                          </a:solidFill>
                          <a:highlight>
                            <a:srgbClr val="FFFF00"/>
                          </a:highlight>
                          <a:latin typeface="+mn-lt"/>
                          <a:ea typeface="+mn-ea"/>
                          <a:cs typeface="+mn-cs"/>
                        </a:rPr>
                        <a:t>• Identification des agents à former dans les districts sanitaires et dans les centres de santé </a:t>
                      </a:r>
                    </a:p>
                    <a:p>
                      <a:r>
                        <a:rPr lang="fr-FR" sz="1800" b="0" i="0" u="none" strike="noStrike" kern="1200" baseline="0" dirty="0">
                          <a:solidFill>
                            <a:schemeClr val="dk1"/>
                          </a:solidFill>
                          <a:highlight>
                            <a:srgbClr val="FFFF00"/>
                          </a:highlight>
                          <a:latin typeface="+mn-lt"/>
                          <a:ea typeface="+mn-ea"/>
                          <a:cs typeface="+mn-cs"/>
                        </a:rPr>
                        <a:t>• Organisation de 3 ateliers régionaux de 25 personnes par atelier pendant 5 jours à Kindia, Faranah, Kankan pour la formation en gestion des produits contraceptifs des responsables de logistique au niveau des districts </a:t>
                      </a:r>
                    </a:p>
                    <a:p>
                      <a:r>
                        <a:rPr lang="fr-FR" sz="1800" b="0" i="0" u="none" strike="noStrike" kern="1200" baseline="0" dirty="0">
                          <a:solidFill>
                            <a:schemeClr val="dk1"/>
                          </a:solidFill>
                          <a:highlight>
                            <a:srgbClr val="FFFF00"/>
                          </a:highlight>
                          <a:latin typeface="+mn-lt"/>
                          <a:ea typeface="+mn-ea"/>
                          <a:cs typeface="+mn-cs"/>
                        </a:rPr>
                        <a:t>• Organisation du suivi des formations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71183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5. Vision 2024/objectifs de la chaîne</a:t>
            </a:r>
            <a:endParaRPr lang="en-US" sz="2800" b="1" dirty="0"/>
          </a:p>
        </p:txBody>
      </p:sp>
      <p:sp>
        <p:nvSpPr>
          <p:cNvPr id="4" name="Espace réservé du contenu 3"/>
          <p:cNvSpPr>
            <a:spLocks noGrp="1"/>
          </p:cNvSpPr>
          <p:nvPr>
            <p:ph idx="1"/>
          </p:nvPr>
        </p:nvSpPr>
        <p:spPr/>
        <p:txBody>
          <a:bodyPr>
            <a:normAutofit/>
          </a:bodyPr>
          <a:lstStyle/>
          <a:p>
            <a:r>
              <a:rPr lang="fr-FR" dirty="0"/>
              <a:t>Comment imaginez-vous la chaîne en 2024 ?</a:t>
            </a:r>
          </a:p>
        </p:txBody>
      </p:sp>
    </p:spTree>
    <p:extLst>
      <p:ext uri="{BB962C8B-B14F-4D97-AF65-F5344CB8AC3E}">
        <p14:creationId xmlns:p14="http://schemas.microsoft.com/office/powerpoint/2010/main" val="828739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5. Vision 2024/objectifs de la chaîne</a:t>
            </a:r>
            <a:endParaRPr lang="en-US" sz="2800" b="1" dirty="0"/>
          </a:p>
        </p:txBody>
      </p:sp>
      <p:sp>
        <p:nvSpPr>
          <p:cNvPr id="4" name="Espace réservé du contenu 3"/>
          <p:cNvSpPr>
            <a:spLocks noGrp="1"/>
          </p:cNvSpPr>
          <p:nvPr>
            <p:ph idx="1"/>
          </p:nvPr>
        </p:nvSpPr>
        <p:spPr/>
        <p:txBody>
          <a:bodyPr>
            <a:normAutofit/>
          </a:bodyPr>
          <a:lstStyle/>
          <a:p>
            <a:r>
              <a:rPr lang="fr-FR" dirty="0"/>
              <a:t>Comment imaginez-vous la chaîne en 2024 ?</a:t>
            </a:r>
          </a:p>
          <a:p>
            <a:r>
              <a:rPr lang="fr-FR" sz="2400" dirty="0"/>
              <a:t>Tour de table : quelles sont ces innovations ou améliorations que l’on peut imaginer pour la chaîne en 2024 ? Donnez des exemples qui peuvent être en dehors de notre travail quotidien dans la chaîne. Et rêvez un peu </a:t>
            </a:r>
            <a:r>
              <a:rPr lang="fr-FR" sz="2400" dirty="0">
                <a:sym typeface="Wingdings" panose="05000000000000000000" pitchFamily="2" charset="2"/>
              </a:rPr>
              <a:t> !</a:t>
            </a:r>
            <a:endParaRPr lang="fr-FR" sz="2400" dirty="0"/>
          </a:p>
        </p:txBody>
      </p:sp>
    </p:spTree>
    <p:extLst>
      <p:ext uri="{BB962C8B-B14F-4D97-AF65-F5344CB8AC3E}">
        <p14:creationId xmlns:p14="http://schemas.microsoft.com/office/powerpoint/2010/main" val="846565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5. Vision 2024/objectifs de la chaîne</a:t>
            </a:r>
            <a:endParaRPr lang="en-US" sz="2800" b="1" dirty="0"/>
          </a:p>
        </p:txBody>
      </p:sp>
      <p:sp>
        <p:nvSpPr>
          <p:cNvPr id="8" name="ZoneTexte 7"/>
          <p:cNvSpPr txBox="1"/>
          <p:nvPr/>
        </p:nvSpPr>
        <p:spPr>
          <a:xfrm>
            <a:off x="381000" y="6183868"/>
            <a:ext cx="8534400" cy="646331"/>
          </a:xfrm>
          <a:prstGeom prst="rect">
            <a:avLst/>
          </a:prstGeom>
          <a:noFill/>
        </p:spPr>
        <p:txBody>
          <a:bodyPr wrap="square" rtlCol="0">
            <a:spAutoFit/>
          </a:bodyPr>
          <a:lstStyle/>
          <a:p>
            <a:r>
              <a:rPr lang="fr-FR" dirty="0"/>
              <a:t>Excellence en entreposage de masse                Chaîne holistique connectée comme </a:t>
            </a:r>
            <a:r>
              <a:rPr lang="fr-FR" dirty="0" err="1"/>
              <a:t>FedEx</a:t>
            </a:r>
            <a:endParaRPr lang="fr-FR" dirty="0"/>
          </a:p>
          <a:p>
            <a:r>
              <a:rPr lang="fr-FR" dirty="0"/>
              <a:t>comme à la KEMSA (Nairobi)	</a:t>
            </a:r>
          </a:p>
        </p:txBody>
      </p:sp>
      <p:pic>
        <p:nvPicPr>
          <p:cNvPr id="10" name="Imag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690" y="3593068"/>
            <a:ext cx="3886200" cy="2590800"/>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46862" y="4151312"/>
            <a:ext cx="3733800" cy="1944688"/>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0" y="1097761"/>
            <a:ext cx="3276600" cy="1843088"/>
          </a:xfrm>
          <a:prstGeom prst="rect">
            <a:avLst/>
          </a:prstGeom>
        </p:spPr>
      </p:pic>
      <p:sp>
        <p:nvSpPr>
          <p:cNvPr id="15" name="ZoneTexte 14"/>
          <p:cNvSpPr txBox="1"/>
          <p:nvPr/>
        </p:nvSpPr>
        <p:spPr>
          <a:xfrm>
            <a:off x="5410200" y="2971800"/>
            <a:ext cx="3429000" cy="646331"/>
          </a:xfrm>
          <a:prstGeom prst="rect">
            <a:avLst/>
          </a:prstGeom>
          <a:noFill/>
        </p:spPr>
        <p:txBody>
          <a:bodyPr wrap="square" rtlCol="0">
            <a:spAutoFit/>
          </a:bodyPr>
          <a:lstStyle/>
          <a:p>
            <a:r>
              <a:rPr lang="fr-FR" dirty="0"/>
              <a:t>Livrer partout, rapidement et en toute saison comme Amazon</a:t>
            </a:r>
          </a:p>
        </p:txBody>
      </p:sp>
      <p:pic>
        <p:nvPicPr>
          <p:cNvPr id="3" name="Imag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86630" y="914400"/>
            <a:ext cx="3352800" cy="1885950"/>
          </a:xfrm>
          <a:prstGeom prst="rect">
            <a:avLst/>
          </a:prstGeom>
        </p:spPr>
      </p:pic>
      <p:pic>
        <p:nvPicPr>
          <p:cNvPr id="6" name="Imag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8139" y="943444"/>
            <a:ext cx="2084125" cy="1404342"/>
          </a:xfrm>
          <a:prstGeom prst="rect">
            <a:avLst/>
          </a:prstGeom>
        </p:spPr>
      </p:pic>
      <p:sp>
        <p:nvSpPr>
          <p:cNvPr id="13" name="ZoneTexte 12"/>
          <p:cNvSpPr txBox="1"/>
          <p:nvPr/>
        </p:nvSpPr>
        <p:spPr>
          <a:xfrm>
            <a:off x="76200" y="2754868"/>
            <a:ext cx="5334000" cy="646331"/>
          </a:xfrm>
          <a:prstGeom prst="rect">
            <a:avLst/>
          </a:prstGeom>
          <a:noFill/>
        </p:spPr>
        <p:txBody>
          <a:bodyPr wrap="square" rtlCol="0">
            <a:spAutoFit/>
          </a:bodyPr>
          <a:lstStyle/>
          <a:p>
            <a:r>
              <a:rPr lang="fr-FR" dirty="0"/>
              <a:t>Former en masse comme au centre de formation de NMSF, à Khartoum, Soudan</a:t>
            </a:r>
          </a:p>
        </p:txBody>
      </p:sp>
    </p:spTree>
    <p:extLst>
      <p:ext uri="{BB962C8B-B14F-4D97-AF65-F5344CB8AC3E}">
        <p14:creationId xmlns:p14="http://schemas.microsoft.com/office/powerpoint/2010/main" val="281722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1413463"/>
            <a:ext cx="8001000" cy="5362298"/>
          </a:xfrm>
          <a:prstGeom prst="rect">
            <a:avLst/>
          </a:prstGeom>
        </p:spPr>
      </p:pic>
      <p:sp>
        <p:nvSpPr>
          <p:cNvPr id="2" name="Title 1"/>
          <p:cNvSpPr>
            <a:spLocks noGrp="1"/>
          </p:cNvSpPr>
          <p:nvPr>
            <p:ph type="title"/>
          </p:nvPr>
        </p:nvSpPr>
        <p:spPr/>
        <p:txBody>
          <a:bodyPr>
            <a:normAutofit fontScale="90000"/>
          </a:bodyPr>
          <a:lstStyle/>
          <a:p>
            <a:r>
              <a:rPr lang="fr-CA" dirty="0"/>
              <a:t>2. Flux des produits et des information de bout en bout de la chaîne</a:t>
            </a:r>
            <a:endParaRPr lang="fr-FR" dirty="0"/>
          </a:p>
        </p:txBody>
      </p:sp>
      <p:sp>
        <p:nvSpPr>
          <p:cNvPr id="5" name="Ellipse 4"/>
          <p:cNvSpPr/>
          <p:nvPr/>
        </p:nvSpPr>
        <p:spPr>
          <a:xfrm>
            <a:off x="2895600" y="1981200"/>
            <a:ext cx="838200" cy="2438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161429" y="1828800"/>
            <a:ext cx="1030942" cy="480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6741458" y="1828800"/>
            <a:ext cx="1030942" cy="480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998258" y="1828800"/>
            <a:ext cx="1030942" cy="4800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581400" y="2057400"/>
            <a:ext cx="838200" cy="2438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3063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5. Vision 2024/objectifs de la chaîne</a:t>
            </a:r>
            <a:endParaRPr lang="en-US" sz="2800" b="1" dirty="0"/>
          </a:p>
        </p:txBody>
      </p:sp>
      <p:sp>
        <p:nvSpPr>
          <p:cNvPr id="8" name="ZoneTexte 7"/>
          <p:cNvSpPr txBox="1"/>
          <p:nvPr/>
        </p:nvSpPr>
        <p:spPr>
          <a:xfrm>
            <a:off x="381000" y="6183868"/>
            <a:ext cx="3575088" cy="369332"/>
          </a:xfrm>
          <a:prstGeom prst="rect">
            <a:avLst/>
          </a:prstGeom>
          <a:noFill/>
        </p:spPr>
        <p:txBody>
          <a:bodyPr wrap="square" rtlCol="0">
            <a:spAutoFit/>
          </a:bodyPr>
          <a:lstStyle/>
          <a:p>
            <a:r>
              <a:rPr lang="fr-FR" dirty="0"/>
              <a:t>Champion du réfrigéré et congelé</a:t>
            </a:r>
          </a:p>
        </p:txBody>
      </p:sp>
      <p:sp>
        <p:nvSpPr>
          <p:cNvPr id="13" name="ZoneTexte 12"/>
          <p:cNvSpPr txBox="1"/>
          <p:nvPr/>
        </p:nvSpPr>
        <p:spPr>
          <a:xfrm>
            <a:off x="227679" y="2487888"/>
            <a:ext cx="5334000" cy="646331"/>
          </a:xfrm>
          <a:prstGeom prst="rect">
            <a:avLst/>
          </a:prstGeom>
          <a:noFill/>
        </p:spPr>
        <p:txBody>
          <a:bodyPr wrap="square" rtlCol="0">
            <a:spAutoFit/>
          </a:bodyPr>
          <a:lstStyle/>
          <a:p>
            <a:r>
              <a:rPr lang="fr-FR" dirty="0"/>
              <a:t>Transbordement central puis transport </a:t>
            </a:r>
          </a:p>
          <a:p>
            <a:pPr algn="ctr"/>
            <a:r>
              <a:rPr lang="fr-FR" dirty="0"/>
              <a:t>jusqu’aux FOSA</a:t>
            </a:r>
          </a:p>
        </p:txBody>
      </p:sp>
      <p:pic>
        <p:nvPicPr>
          <p:cNvPr id="16" name="Imag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1600" y="3962400"/>
            <a:ext cx="3556359" cy="2038028"/>
          </a:xfrm>
          <a:prstGeom prst="rect">
            <a:avLst/>
          </a:prstGeom>
        </p:spPr>
      </p:pic>
      <p:pic>
        <p:nvPicPr>
          <p:cNvPr id="20" name="Imag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3511004"/>
            <a:ext cx="1746015" cy="1314587"/>
          </a:xfrm>
          <a:prstGeom prst="rect">
            <a:avLst/>
          </a:prstGeom>
        </p:spPr>
      </p:pic>
      <p:pic>
        <p:nvPicPr>
          <p:cNvPr id="22" name="Imag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388" y="5136118"/>
            <a:ext cx="1348838" cy="1112282"/>
          </a:xfrm>
          <a:prstGeom prst="rect">
            <a:avLst/>
          </a:prstGeom>
        </p:spPr>
      </p:pic>
      <p:pic>
        <p:nvPicPr>
          <p:cNvPr id="24" name="Image 23"/>
          <p:cNvPicPr>
            <a:picLocks noChangeAspect="1"/>
          </p:cNvPicPr>
          <p:nvPr/>
        </p:nvPicPr>
        <p:blipFill rotWithShape="1">
          <a:blip r:embed="rId5" cstate="screen">
            <a:extLst>
              <a:ext uri="{28A0092B-C50C-407E-A947-70E740481C1C}">
                <a14:useLocalDpi xmlns:a14="http://schemas.microsoft.com/office/drawing/2010/main"/>
              </a:ext>
            </a:extLst>
          </a:blip>
          <a:srcRect r="-975"/>
          <a:stretch/>
        </p:blipFill>
        <p:spPr>
          <a:xfrm>
            <a:off x="5257800" y="1143000"/>
            <a:ext cx="3581400" cy="1758404"/>
          </a:xfrm>
          <a:prstGeom prst="rect">
            <a:avLst/>
          </a:prstGeom>
        </p:spPr>
      </p:pic>
      <p:sp>
        <p:nvSpPr>
          <p:cNvPr id="25" name="ZoneTexte 24"/>
          <p:cNvSpPr txBox="1"/>
          <p:nvPr/>
        </p:nvSpPr>
        <p:spPr>
          <a:xfrm>
            <a:off x="5334000" y="2858869"/>
            <a:ext cx="3276600" cy="646331"/>
          </a:xfrm>
          <a:prstGeom prst="rect">
            <a:avLst/>
          </a:prstGeom>
          <a:noFill/>
        </p:spPr>
        <p:txBody>
          <a:bodyPr wrap="square" rtlCol="0">
            <a:spAutoFit/>
          </a:bodyPr>
          <a:lstStyle/>
          <a:p>
            <a:r>
              <a:rPr lang="fr-FR" dirty="0"/>
              <a:t>Explorer les capacités du secteur </a:t>
            </a:r>
          </a:p>
          <a:p>
            <a:r>
              <a:rPr lang="fr-FR" dirty="0"/>
              <a:t>privé du transport/distribution</a:t>
            </a:r>
          </a:p>
        </p:txBody>
      </p:sp>
      <p:sp>
        <p:nvSpPr>
          <p:cNvPr id="11" name="ZoneTexte 10"/>
          <p:cNvSpPr txBox="1"/>
          <p:nvPr/>
        </p:nvSpPr>
        <p:spPr>
          <a:xfrm>
            <a:off x="5341716" y="5749227"/>
            <a:ext cx="3726084" cy="646331"/>
          </a:xfrm>
          <a:prstGeom prst="rect">
            <a:avLst/>
          </a:prstGeom>
          <a:noFill/>
        </p:spPr>
        <p:txBody>
          <a:bodyPr wrap="square" rtlCol="0">
            <a:spAutoFit/>
          </a:bodyPr>
          <a:lstStyle/>
          <a:p>
            <a:r>
              <a:rPr lang="fr-FR" dirty="0"/>
              <a:t>Transaction facile, rapide et partout comme avec Orange Money</a:t>
            </a:r>
            <a:r>
              <a:rPr lang="fr-FR" baseline="30000" dirty="0"/>
              <a:t>© </a:t>
            </a:r>
            <a:endParaRPr lang="fr-FR" dirty="0"/>
          </a:p>
        </p:txBody>
      </p:sp>
      <p:pic>
        <p:nvPicPr>
          <p:cNvPr id="3" name="Image 2"/>
          <p:cNvPicPr>
            <a:picLocks noChangeAspect="1"/>
          </p:cNvPicPr>
          <p:nvPr/>
        </p:nvPicPr>
        <p:blipFill rotWithShape="1">
          <a:blip r:embed="rId6" cstate="screen">
            <a:extLst>
              <a:ext uri="{28A0092B-C50C-407E-A947-70E740481C1C}">
                <a14:useLocalDpi xmlns:a14="http://schemas.microsoft.com/office/drawing/2010/main"/>
              </a:ext>
            </a:extLst>
          </a:blip>
          <a:srcRect r="-1864"/>
          <a:stretch/>
        </p:blipFill>
        <p:spPr>
          <a:xfrm>
            <a:off x="6324600" y="3754464"/>
            <a:ext cx="1651359" cy="1900177"/>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1000" y="1111170"/>
            <a:ext cx="3895139" cy="1310514"/>
          </a:xfrm>
          <a:prstGeom prst="rect">
            <a:avLst/>
          </a:prstGeom>
        </p:spPr>
      </p:pic>
    </p:spTree>
    <p:extLst>
      <p:ext uri="{BB962C8B-B14F-4D97-AF65-F5344CB8AC3E}">
        <p14:creationId xmlns:p14="http://schemas.microsoft.com/office/powerpoint/2010/main" val="111464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28600" y="228600"/>
            <a:ext cx="8229600" cy="7921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t>5. Vision 2024/objectifs de la chaîne</a:t>
            </a:r>
            <a:endParaRPr lang="en-US" sz="2800" b="1" dirty="0"/>
          </a:p>
        </p:txBody>
      </p:sp>
      <p:sp>
        <p:nvSpPr>
          <p:cNvPr id="11" name="ZoneTexte 10"/>
          <p:cNvSpPr txBox="1"/>
          <p:nvPr/>
        </p:nvSpPr>
        <p:spPr>
          <a:xfrm>
            <a:off x="228600" y="3505200"/>
            <a:ext cx="3726084" cy="1200329"/>
          </a:xfrm>
          <a:prstGeom prst="rect">
            <a:avLst/>
          </a:prstGeom>
          <a:noFill/>
        </p:spPr>
        <p:txBody>
          <a:bodyPr wrap="square" rtlCol="0">
            <a:spAutoFit/>
          </a:bodyPr>
          <a:lstStyle/>
          <a:p>
            <a:r>
              <a:rPr lang="fr-FR" dirty="0"/>
              <a:t>Centralisation des données, de l’outil de calcul et suivi des indicateurs de performance + transmission par un seul appareil à chacune des 410 FOSA</a:t>
            </a:r>
          </a:p>
        </p:txBody>
      </p:sp>
      <p:pic>
        <p:nvPicPr>
          <p:cNvPr id="4" name="Imag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1058380"/>
            <a:ext cx="2590800" cy="2405974"/>
          </a:xfrm>
          <a:prstGeom prst="rect">
            <a:avLst/>
          </a:prstGeom>
        </p:spPr>
      </p:pic>
      <p:pic>
        <p:nvPicPr>
          <p:cNvPr id="9" name="Imag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913520"/>
            <a:ext cx="4038600" cy="2359222"/>
          </a:xfrm>
          <a:prstGeom prst="rect">
            <a:avLst/>
          </a:prstGeom>
        </p:spPr>
      </p:pic>
      <p:sp>
        <p:nvSpPr>
          <p:cNvPr id="17" name="ZoneTexte 16"/>
          <p:cNvSpPr txBox="1"/>
          <p:nvPr/>
        </p:nvSpPr>
        <p:spPr>
          <a:xfrm>
            <a:off x="4419600" y="3276600"/>
            <a:ext cx="4640484" cy="923330"/>
          </a:xfrm>
          <a:prstGeom prst="rect">
            <a:avLst/>
          </a:prstGeom>
          <a:noFill/>
        </p:spPr>
        <p:txBody>
          <a:bodyPr wrap="square" rtlCol="0">
            <a:spAutoFit/>
          </a:bodyPr>
          <a:lstStyle/>
          <a:p>
            <a:r>
              <a:rPr lang="fr-FR" dirty="0"/>
              <a:t>Source d’énergie pérenne et permanente pour 1 pièce avec 1 lampe, 1 tablette, 1 climatiseur, 1 réfrigérateur</a:t>
            </a:r>
          </a:p>
        </p:txBody>
      </p:sp>
      <p:pic>
        <p:nvPicPr>
          <p:cNvPr id="12" name="Imag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2400" y="4699905"/>
            <a:ext cx="2209800" cy="1657350"/>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57400" y="4981043"/>
            <a:ext cx="2398782" cy="1599188"/>
          </a:xfrm>
          <a:prstGeom prst="rect">
            <a:avLst/>
          </a:prstGeom>
        </p:spPr>
      </p:pic>
      <p:sp>
        <p:nvSpPr>
          <p:cNvPr id="23" name="ZoneTexte 22"/>
          <p:cNvSpPr txBox="1"/>
          <p:nvPr/>
        </p:nvSpPr>
        <p:spPr>
          <a:xfrm>
            <a:off x="4343400" y="6363435"/>
            <a:ext cx="4800600" cy="369332"/>
          </a:xfrm>
          <a:prstGeom prst="rect">
            <a:avLst/>
          </a:prstGeom>
          <a:noFill/>
        </p:spPr>
        <p:txBody>
          <a:bodyPr wrap="square" rtlCol="0">
            <a:spAutoFit/>
          </a:bodyPr>
          <a:lstStyle/>
          <a:p>
            <a:r>
              <a:rPr lang="fr-FR" dirty="0"/>
              <a:t>Les déchets et périmés ne sont plus un problème </a:t>
            </a:r>
          </a:p>
        </p:txBody>
      </p:sp>
    </p:spTree>
    <p:extLst>
      <p:ext uri="{BB962C8B-B14F-4D97-AF65-F5344CB8AC3E}">
        <p14:creationId xmlns:p14="http://schemas.microsoft.com/office/powerpoint/2010/main" val="428906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2. Flux des produits et des information de bout en bout de la chaîne</a:t>
            </a:r>
            <a:endParaRPr lang="fr-FR" dirty="0"/>
          </a:p>
        </p:txBody>
      </p:sp>
      <p:pic>
        <p:nvPicPr>
          <p:cNvPr id="4" name="Imag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400" y="1402205"/>
            <a:ext cx="8001000" cy="5303395"/>
          </a:xfrm>
          <a:prstGeom prst="rect">
            <a:avLst/>
          </a:prstGeom>
        </p:spPr>
      </p:pic>
      <p:sp>
        <p:nvSpPr>
          <p:cNvPr id="3" name="ZoneTexte 2"/>
          <p:cNvSpPr txBox="1"/>
          <p:nvPr/>
        </p:nvSpPr>
        <p:spPr>
          <a:xfrm rot="19507132">
            <a:off x="2819400" y="3853934"/>
            <a:ext cx="3581400" cy="369332"/>
          </a:xfrm>
          <a:prstGeom prst="rect">
            <a:avLst/>
          </a:prstGeom>
          <a:solidFill>
            <a:schemeClr val="bg1"/>
          </a:solidFill>
          <a:ln>
            <a:solidFill>
              <a:srgbClr val="FF0000"/>
            </a:solidFill>
          </a:ln>
        </p:spPr>
        <p:txBody>
          <a:bodyPr wrap="square" rtlCol="0">
            <a:spAutoFit/>
          </a:bodyPr>
          <a:lstStyle/>
          <a:p>
            <a:r>
              <a:rPr lang="fr-FR" b="1" dirty="0">
                <a:solidFill>
                  <a:srgbClr val="FF0000"/>
                </a:solidFill>
              </a:rPr>
              <a:t>A mettre à jour</a:t>
            </a:r>
          </a:p>
        </p:txBody>
      </p:sp>
    </p:spTree>
    <p:extLst>
      <p:ext uri="{BB962C8B-B14F-4D97-AF65-F5344CB8AC3E}">
        <p14:creationId xmlns:p14="http://schemas.microsoft.com/office/powerpoint/2010/main" val="18829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2. Analyse situationnelle : cadre</a:t>
            </a:r>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val="291345090"/>
              </p:ext>
            </p:extLst>
          </p:nvPr>
        </p:nvGraphicFramePr>
        <p:xfrm>
          <a:off x="419100" y="1417638"/>
          <a:ext cx="8496300" cy="5130855"/>
        </p:xfrm>
        <a:graphic>
          <a:graphicData uri="http://schemas.openxmlformats.org/drawingml/2006/table">
            <a:tbl>
              <a:tblPr>
                <a:tableStyleId>{5C22544A-7EE6-4342-B048-85BDC9FD1C3A}</a:tableStyleId>
              </a:tblPr>
              <a:tblGrid>
                <a:gridCol w="623582">
                  <a:extLst>
                    <a:ext uri="{9D8B030D-6E8A-4147-A177-3AD203B41FA5}">
                      <a16:colId xmlns:a16="http://schemas.microsoft.com/office/drawing/2014/main" val="2058108685"/>
                    </a:ext>
                  </a:extLst>
                </a:gridCol>
                <a:gridCol w="1124674">
                  <a:extLst>
                    <a:ext uri="{9D8B030D-6E8A-4147-A177-3AD203B41FA5}">
                      <a16:colId xmlns:a16="http://schemas.microsoft.com/office/drawing/2014/main" val="3109850347"/>
                    </a:ext>
                  </a:extLst>
                </a:gridCol>
                <a:gridCol w="1124674">
                  <a:extLst>
                    <a:ext uri="{9D8B030D-6E8A-4147-A177-3AD203B41FA5}">
                      <a16:colId xmlns:a16="http://schemas.microsoft.com/office/drawing/2014/main" val="245630700"/>
                    </a:ext>
                  </a:extLst>
                </a:gridCol>
                <a:gridCol w="1124674">
                  <a:extLst>
                    <a:ext uri="{9D8B030D-6E8A-4147-A177-3AD203B41FA5}">
                      <a16:colId xmlns:a16="http://schemas.microsoft.com/office/drawing/2014/main" val="2214878116"/>
                    </a:ext>
                  </a:extLst>
                </a:gridCol>
                <a:gridCol w="1124674">
                  <a:extLst>
                    <a:ext uri="{9D8B030D-6E8A-4147-A177-3AD203B41FA5}">
                      <a16:colId xmlns:a16="http://schemas.microsoft.com/office/drawing/2014/main" val="1195093947"/>
                    </a:ext>
                  </a:extLst>
                </a:gridCol>
                <a:gridCol w="1124674">
                  <a:extLst>
                    <a:ext uri="{9D8B030D-6E8A-4147-A177-3AD203B41FA5}">
                      <a16:colId xmlns:a16="http://schemas.microsoft.com/office/drawing/2014/main" val="2357468399"/>
                    </a:ext>
                  </a:extLst>
                </a:gridCol>
                <a:gridCol w="1124674">
                  <a:extLst>
                    <a:ext uri="{9D8B030D-6E8A-4147-A177-3AD203B41FA5}">
                      <a16:colId xmlns:a16="http://schemas.microsoft.com/office/drawing/2014/main" val="2423445270"/>
                    </a:ext>
                  </a:extLst>
                </a:gridCol>
                <a:gridCol w="1124674">
                  <a:extLst>
                    <a:ext uri="{9D8B030D-6E8A-4147-A177-3AD203B41FA5}">
                      <a16:colId xmlns:a16="http://schemas.microsoft.com/office/drawing/2014/main" val="2652631017"/>
                    </a:ext>
                  </a:extLst>
                </a:gridCol>
              </a:tblGrid>
              <a:tr h="2225040">
                <a:tc>
                  <a:txBody>
                    <a:bodyPr/>
                    <a:lstStyle/>
                    <a:p>
                      <a:pPr algn="ctr"/>
                      <a:r>
                        <a:rPr lang="fr-FR" sz="1400" b="1" noProof="0" dirty="0"/>
                        <a:t>Fonctions opérationnelles</a:t>
                      </a:r>
                    </a:p>
                  </a:txBody>
                  <a:tcPr vert="vert270">
                    <a:solidFill>
                      <a:srgbClr val="FFC000"/>
                    </a:solidFill>
                  </a:tcPr>
                </a:tc>
                <a:tc>
                  <a:txBody>
                    <a:bodyPr/>
                    <a:lstStyle/>
                    <a:p>
                      <a:pPr algn="ctr"/>
                      <a:r>
                        <a:rPr lang="en-CA" sz="1400" noProof="0" dirty="0"/>
                        <a:t># 1</a:t>
                      </a:r>
                    </a:p>
                    <a:p>
                      <a:pPr algn="ctr"/>
                      <a:endParaRPr lang="fr-FR" sz="1400" noProof="0" dirty="0"/>
                    </a:p>
                    <a:p>
                      <a:pPr algn="ctr"/>
                      <a:r>
                        <a:rPr lang="fr-CA" sz="1400" dirty="0"/>
                        <a:t>sélection</a:t>
                      </a:r>
                      <a:r>
                        <a:rPr lang="fr-FR" sz="1300" noProof="0" dirty="0"/>
                        <a:t> et quantification</a:t>
                      </a:r>
                    </a:p>
                    <a:p>
                      <a:pPr algn="ctr"/>
                      <a:endParaRPr lang="fr-FR" sz="1300" noProof="0" dirty="0"/>
                    </a:p>
                    <a:p>
                      <a:pPr algn="ctr"/>
                      <a:endParaRPr lang="fr-FR" sz="1300" noProof="0" dirty="0"/>
                    </a:p>
                    <a:p>
                      <a:pPr algn="ctr"/>
                      <a:endParaRPr lang="fr-FR" sz="1300" noProof="0" dirty="0"/>
                    </a:p>
                    <a:p>
                      <a:pPr algn="ctr"/>
                      <a:endParaRPr lang="fr-FR" sz="1300" noProof="0" dirty="0"/>
                    </a:p>
                    <a:p>
                      <a:pPr algn="ctr"/>
                      <a:endParaRPr lang="fr-FR" sz="1300" noProof="0" dirty="0"/>
                    </a:p>
                    <a:p>
                      <a:pPr algn="ctr"/>
                      <a:endParaRPr lang="fr-FR" sz="1300" noProof="0" dirty="0"/>
                    </a:p>
                    <a:p>
                      <a:pPr algn="ctr"/>
                      <a:endParaRPr lang="fr-FR" sz="1300" noProof="0" dirty="0"/>
                    </a:p>
                    <a:p>
                      <a:pPr algn="ctr"/>
                      <a:r>
                        <a:rPr lang="fr-FR" sz="1300" noProof="0" dirty="0"/>
                        <a:t>(au niveau national) </a:t>
                      </a:r>
                    </a:p>
                  </a:txBody>
                  <a:tcPr>
                    <a:solidFill>
                      <a:schemeClr val="tx2">
                        <a:lumMod val="20000"/>
                        <a:lumOff val="80000"/>
                      </a:schemeClr>
                    </a:solidFill>
                  </a:tcPr>
                </a:tc>
                <a:tc>
                  <a:txBody>
                    <a:bodyPr/>
                    <a:lstStyle/>
                    <a:p>
                      <a:pPr algn="ctr"/>
                      <a:r>
                        <a:rPr lang="fr-FR" sz="1400" noProof="0" dirty="0"/>
                        <a:t># 2 </a:t>
                      </a:r>
                    </a:p>
                    <a:p>
                      <a:pPr algn="ctr"/>
                      <a:endParaRPr lang="fr-FR" sz="1400" noProof="0" dirty="0"/>
                    </a:p>
                    <a:p>
                      <a:pPr algn="ctr"/>
                      <a:r>
                        <a:rPr lang="fr-FR" sz="1300" noProof="0" dirty="0"/>
                        <a:t>Achat, logistique d’importation et dédouanement</a:t>
                      </a:r>
                    </a:p>
                    <a:p>
                      <a:pPr algn="ctr"/>
                      <a:endParaRPr lang="fr-FR" sz="1300" noProof="0" dirty="0"/>
                    </a:p>
                    <a:p>
                      <a:pPr algn="ctr"/>
                      <a:endParaRPr lang="fr-FR" sz="1300" noProof="0" dirty="0"/>
                    </a:p>
                    <a:p>
                      <a:pPr algn="ctr"/>
                      <a:endParaRPr lang="fr-FR" sz="1300" noProof="0" dirty="0"/>
                    </a:p>
                    <a:p>
                      <a:pPr algn="ctr"/>
                      <a:endParaRPr lang="fr-FR" sz="1300" noProof="0" dirty="0"/>
                    </a:p>
                    <a:p>
                      <a:pPr algn="ctr"/>
                      <a:r>
                        <a:rPr lang="fr-FR" sz="1300" noProof="0" dirty="0"/>
                        <a:t>(au niveau national) </a:t>
                      </a:r>
                    </a:p>
                  </a:txBody>
                  <a:tcPr>
                    <a:solidFill>
                      <a:schemeClr val="tx2">
                        <a:lumMod val="20000"/>
                        <a:lumOff val="80000"/>
                      </a:schemeClr>
                    </a:solidFill>
                  </a:tcPr>
                </a:tc>
                <a:tc>
                  <a:txBody>
                    <a:bodyPr/>
                    <a:lstStyle/>
                    <a:p>
                      <a:pPr algn="ctr"/>
                      <a:r>
                        <a:rPr lang="en-CA" sz="1400" noProof="0" dirty="0"/>
                        <a:t># 3</a:t>
                      </a:r>
                      <a:endParaRPr lang="fr-FR" sz="1400" noProof="0" dirty="0"/>
                    </a:p>
                    <a:p>
                      <a:pPr algn="ctr"/>
                      <a:endParaRPr lang="fr-FR" sz="1400" noProof="0" dirty="0"/>
                    </a:p>
                    <a:p>
                      <a:pPr algn="ctr"/>
                      <a:r>
                        <a:rPr lang="fr-FR" sz="1400" noProof="0" dirty="0"/>
                        <a:t>Entreposage central et régional</a:t>
                      </a:r>
                    </a:p>
                    <a:p>
                      <a:pPr algn="ctr"/>
                      <a:endParaRPr lang="fr-FR" sz="1400" noProof="0" dirty="0"/>
                    </a:p>
                    <a:p>
                      <a:pPr algn="ctr"/>
                      <a:r>
                        <a:rPr lang="fr-FR" sz="1400" noProof="0" dirty="0"/>
                        <a:t>Stockage aux DPS &amp; FOSA</a:t>
                      </a:r>
                    </a:p>
                    <a:p>
                      <a:pPr algn="ctr"/>
                      <a:endParaRPr lang="fr-FR" sz="1400" noProof="0" dirty="0"/>
                    </a:p>
                    <a:p>
                      <a:pPr algn="ctr"/>
                      <a:r>
                        <a:rPr lang="fr-FR" sz="1200" noProof="0" dirty="0"/>
                        <a:t>(contenant/ magasin et </a:t>
                      </a:r>
                      <a:r>
                        <a:rPr lang="fr-FR" sz="1200" b="1" noProof="0" dirty="0"/>
                        <a:t>gestion</a:t>
                      </a:r>
                      <a:r>
                        <a:rPr lang="fr-FR" sz="1200" noProof="0" dirty="0"/>
                        <a:t> du contenu/ produits)</a:t>
                      </a:r>
                    </a:p>
                  </a:txBody>
                  <a:tcPr>
                    <a:solidFill>
                      <a:schemeClr val="tx2">
                        <a:lumMod val="20000"/>
                        <a:lumOff val="80000"/>
                      </a:schemeClr>
                    </a:solidFill>
                  </a:tcPr>
                </a:tc>
                <a:tc>
                  <a:txBody>
                    <a:bodyPr/>
                    <a:lstStyle/>
                    <a:p>
                      <a:pPr algn="ctr"/>
                      <a:r>
                        <a:rPr lang="en-CA" sz="1400" noProof="0" dirty="0"/>
                        <a:t># 4</a:t>
                      </a:r>
                      <a:endParaRPr lang="fr-FR" sz="1400" noProof="0" dirty="0"/>
                    </a:p>
                    <a:p>
                      <a:pPr algn="ctr"/>
                      <a:endParaRPr lang="fr-FR" sz="1400" noProof="0" dirty="0"/>
                    </a:p>
                    <a:p>
                      <a:pPr algn="ctr"/>
                      <a:r>
                        <a:rPr lang="fr-FR" sz="1400" noProof="0" dirty="0"/>
                        <a:t>Transport/ distribution</a:t>
                      </a:r>
                    </a:p>
                    <a:p>
                      <a:pPr algn="ctr"/>
                      <a:endParaRPr lang="fr-FR" sz="1400" noProof="0" dirty="0"/>
                    </a:p>
                    <a:p>
                      <a:pPr algn="ctr"/>
                      <a:endParaRPr lang="fr-FR" sz="1400" noProof="0" dirty="0"/>
                    </a:p>
                    <a:p>
                      <a:pPr algn="ctr"/>
                      <a:endParaRPr lang="fr-FR" sz="1400" noProof="0" dirty="0"/>
                    </a:p>
                    <a:p>
                      <a:pPr algn="ctr"/>
                      <a:endParaRPr lang="fr-FR" sz="1400" noProof="0" dirty="0"/>
                    </a:p>
                    <a:p>
                      <a:pPr algn="ctr"/>
                      <a:endParaRPr lang="fr-FR" sz="1400" noProof="0" dirty="0"/>
                    </a:p>
                    <a:p>
                      <a:pPr algn="ctr"/>
                      <a:r>
                        <a:rPr lang="fr-FR" sz="1400" noProof="0" dirty="0"/>
                        <a:t>(véhiculer les produits entre 2 entrepôts)</a:t>
                      </a:r>
                    </a:p>
                  </a:txBody>
                  <a:tcPr>
                    <a:solidFill>
                      <a:schemeClr val="tx2">
                        <a:lumMod val="20000"/>
                        <a:lumOff val="80000"/>
                      </a:schemeClr>
                    </a:solidFill>
                  </a:tcPr>
                </a:tc>
                <a:tc>
                  <a:txBody>
                    <a:bodyPr/>
                    <a:lstStyle/>
                    <a:p>
                      <a:pPr algn="ctr"/>
                      <a:r>
                        <a:rPr lang="en-CA" sz="1400" noProof="0" dirty="0"/>
                        <a:t># 5 </a:t>
                      </a:r>
                      <a:endParaRPr lang="fr-FR" sz="1400" noProof="0" dirty="0"/>
                    </a:p>
                    <a:p>
                      <a:pPr algn="ctr"/>
                      <a:endParaRPr lang="fr-FR" sz="1400" noProof="0" dirty="0"/>
                    </a:p>
                    <a:p>
                      <a:pPr algn="ctr"/>
                      <a:r>
                        <a:rPr lang="fr-FR" sz="1400" noProof="0" dirty="0"/>
                        <a:t>Utilisation rationnelle des produits</a:t>
                      </a:r>
                    </a:p>
                    <a:p>
                      <a:pPr algn="ctr"/>
                      <a:endParaRPr lang="fr-FR" sz="1400" noProof="0" dirty="0"/>
                    </a:p>
                    <a:p>
                      <a:pPr algn="ctr"/>
                      <a:endParaRPr lang="fr-FR" sz="1400" noProof="0" dirty="0"/>
                    </a:p>
                    <a:p>
                      <a:pPr algn="ctr"/>
                      <a:endParaRPr lang="fr-FR" sz="1400" noProof="0" dirty="0"/>
                    </a:p>
                    <a:p>
                      <a:pPr algn="ctr"/>
                      <a:endParaRPr lang="fr-FR" sz="1400" noProof="0" dirty="0"/>
                    </a:p>
                    <a:p>
                      <a:pPr algn="ctr"/>
                      <a:endParaRPr lang="fr-FR" sz="1400" noProof="0" dirty="0"/>
                    </a:p>
                    <a:p>
                      <a:pPr algn="ctr"/>
                      <a:endParaRPr lang="fr-FR" sz="1400" noProof="0" dirty="0"/>
                    </a:p>
                    <a:p>
                      <a:pPr algn="ctr"/>
                      <a:r>
                        <a:rPr lang="fr-FR" sz="1400" noProof="0" dirty="0"/>
                        <a:t>(prescription aux patients) </a:t>
                      </a:r>
                    </a:p>
                  </a:txBody>
                  <a:tcPr>
                    <a:solidFill>
                      <a:schemeClr val="tx2">
                        <a:lumMod val="20000"/>
                        <a:lumOff val="80000"/>
                      </a:schemeClr>
                    </a:solidFill>
                  </a:tcPr>
                </a:tc>
                <a:tc>
                  <a:txBody>
                    <a:bodyPr/>
                    <a:lstStyle/>
                    <a:p>
                      <a:pPr algn="ctr"/>
                      <a:r>
                        <a:rPr lang="en-CA" sz="1400" noProof="0" dirty="0"/>
                        <a:t># 6</a:t>
                      </a:r>
                      <a:endParaRPr lang="fr-FR" sz="1400" noProof="0" dirty="0"/>
                    </a:p>
                    <a:p>
                      <a:pPr algn="ctr"/>
                      <a:endParaRPr lang="fr-FR" sz="1400" noProof="0" dirty="0"/>
                    </a:p>
                    <a:p>
                      <a:pPr algn="ctr"/>
                      <a:r>
                        <a:rPr lang="fr-FR" sz="1400" noProof="0" dirty="0"/>
                        <a:t>Gestion des déchets et produits périmés</a:t>
                      </a:r>
                    </a:p>
                  </a:txBody>
                  <a:tcPr>
                    <a:solidFill>
                      <a:schemeClr val="tx2">
                        <a:lumMod val="20000"/>
                        <a:lumOff val="80000"/>
                      </a:schemeClr>
                    </a:solidFill>
                  </a:tcPr>
                </a:tc>
                <a:tc>
                  <a:txBody>
                    <a:bodyPr/>
                    <a:lstStyle/>
                    <a:p>
                      <a:pPr algn="ctr"/>
                      <a:r>
                        <a:rPr lang="en-CA" sz="1400" noProof="0" dirty="0"/>
                        <a:t># 7</a:t>
                      </a:r>
                      <a:endParaRPr lang="fr-FR" sz="1400" noProof="0" dirty="0"/>
                    </a:p>
                    <a:p>
                      <a:pPr algn="ctr"/>
                      <a:endParaRPr lang="fr-FR" sz="1400" noProof="0" dirty="0"/>
                    </a:p>
                    <a:p>
                      <a:pPr algn="ctr"/>
                      <a:r>
                        <a:rPr lang="fr-FR" sz="1400" noProof="0"/>
                        <a:t>Assurance </a:t>
                      </a:r>
                      <a:r>
                        <a:rPr lang="fr-FR" sz="1400" noProof="0" dirty="0"/>
                        <a:t>qualité et contrôle qualité</a:t>
                      </a:r>
                    </a:p>
                  </a:txBody>
                  <a:tcPr>
                    <a:solidFill>
                      <a:schemeClr val="tx2">
                        <a:lumMod val="20000"/>
                        <a:lumOff val="80000"/>
                      </a:schemeClr>
                    </a:solidFill>
                  </a:tcPr>
                </a:tc>
                <a:extLst>
                  <a:ext uri="{0D108BD9-81ED-4DB2-BD59-A6C34878D82A}">
                    <a16:rowId xmlns:a16="http://schemas.microsoft.com/office/drawing/2014/main" val="3475660775"/>
                  </a:ext>
                </a:extLst>
              </a:tr>
              <a:tr h="440955">
                <a:tc rowSpan="5">
                  <a:txBody>
                    <a:bodyPr/>
                    <a:lstStyle/>
                    <a:p>
                      <a:pPr algn="ctr"/>
                      <a:r>
                        <a:rPr lang="fr-FR" sz="1400" b="1" noProof="0" dirty="0"/>
                        <a:t>Fonctions </a:t>
                      </a:r>
                      <a:r>
                        <a:rPr lang="fr-FR" sz="1400" b="1" noProof="0" dirty="0" err="1"/>
                        <a:t>capacitantes</a:t>
                      </a:r>
                      <a:r>
                        <a:rPr lang="fr-FR" sz="1400" b="1" noProof="0" dirty="0"/>
                        <a:t> / transversales</a:t>
                      </a:r>
                    </a:p>
                  </a:txBody>
                  <a:tcPr vert="vert270">
                    <a:solidFill>
                      <a:srgbClr val="FFC000"/>
                    </a:solidFill>
                  </a:tcPr>
                </a:tc>
                <a:tc gridSpan="7">
                  <a:txBody>
                    <a:bodyPr/>
                    <a:lstStyle/>
                    <a:p>
                      <a:pPr algn="ctr"/>
                      <a:r>
                        <a:rPr lang="fr-FR" sz="1400" noProof="0" dirty="0"/>
                        <a:t># 1 - Gouvernance, leadership, et coordination</a:t>
                      </a:r>
                    </a:p>
                  </a:txBody>
                  <a:tcPr>
                    <a:solidFill>
                      <a:schemeClr val="accent3">
                        <a:lumMod val="40000"/>
                        <a:lumOff val="60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pPr algn="ctr"/>
                      <a:endParaRPr lang="en-CA" sz="1400" dirty="0"/>
                    </a:p>
                  </a:txBody>
                  <a:tcPr/>
                </a:tc>
                <a:extLst>
                  <a:ext uri="{0D108BD9-81ED-4DB2-BD59-A6C34878D82A}">
                    <a16:rowId xmlns:a16="http://schemas.microsoft.com/office/drawing/2014/main" val="2535852092"/>
                  </a:ext>
                </a:extLst>
              </a:tr>
              <a:tr h="440955">
                <a:tc vMerge="1">
                  <a:txBody>
                    <a:bodyPr/>
                    <a:lstStyle/>
                    <a:p>
                      <a:pPr algn="ctr"/>
                      <a:endParaRPr lang="fr-FR" sz="1400" noProof="0" dirty="0"/>
                    </a:p>
                  </a:txBody>
                  <a:tcPr/>
                </a:tc>
                <a:tc gridSpan="7">
                  <a:txBody>
                    <a:bodyPr/>
                    <a:lstStyle/>
                    <a:p>
                      <a:pPr algn="ctr"/>
                      <a:r>
                        <a:rPr lang="fr-FR" sz="1400" noProof="0" dirty="0"/>
                        <a:t>#2 – Régulation</a:t>
                      </a:r>
                    </a:p>
                  </a:txBody>
                  <a:tcPr>
                    <a:solidFill>
                      <a:schemeClr val="accent3">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a:endParaRPr lang="fr-FR" sz="1400" dirty="0"/>
                    </a:p>
                  </a:txBody>
                  <a:tcPr/>
                </a:tc>
                <a:extLst>
                  <a:ext uri="{0D108BD9-81ED-4DB2-BD59-A6C34878D82A}">
                    <a16:rowId xmlns:a16="http://schemas.microsoft.com/office/drawing/2014/main" val="2795064616"/>
                  </a:ext>
                </a:extLst>
              </a:tr>
              <a:tr h="440955">
                <a:tc vMerge="1">
                  <a:txBody>
                    <a:bodyPr/>
                    <a:lstStyle/>
                    <a:p>
                      <a:pPr algn="ctr"/>
                      <a:endParaRPr lang="fr-FR" sz="1400" noProof="0" dirty="0"/>
                    </a:p>
                  </a:txBody>
                  <a:tcPr/>
                </a:tc>
                <a:tc gridSpan="7">
                  <a:txBody>
                    <a:bodyPr/>
                    <a:lstStyle/>
                    <a:p>
                      <a:pPr algn="ctr"/>
                      <a:r>
                        <a:rPr lang="fr-FR" sz="1400" noProof="0" dirty="0"/>
                        <a:t>#3 - Financement</a:t>
                      </a:r>
                    </a:p>
                  </a:txBody>
                  <a:tcPr>
                    <a:solidFill>
                      <a:schemeClr val="accent3">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a:endParaRPr lang="fr-FR" sz="1400" dirty="0"/>
                    </a:p>
                  </a:txBody>
                  <a:tcPr/>
                </a:tc>
                <a:extLst>
                  <a:ext uri="{0D108BD9-81ED-4DB2-BD59-A6C34878D82A}">
                    <a16:rowId xmlns:a16="http://schemas.microsoft.com/office/drawing/2014/main" val="3845704393"/>
                  </a:ext>
                </a:extLst>
              </a:tr>
              <a:tr h="440955">
                <a:tc vMerge="1">
                  <a:txBody>
                    <a:bodyPr/>
                    <a:lstStyle/>
                    <a:p>
                      <a:pPr algn="ctr"/>
                      <a:endParaRPr lang="fr-FR" sz="1400" noProof="0" dirty="0"/>
                    </a:p>
                  </a:txBody>
                  <a:tcPr/>
                </a:tc>
                <a:tc gridSpan="7">
                  <a:txBody>
                    <a:bodyPr/>
                    <a:lstStyle/>
                    <a:p>
                      <a:pPr algn="ctr"/>
                      <a:r>
                        <a:rPr lang="fr-FR" sz="1400" noProof="0" dirty="0"/>
                        <a:t>#4 </a:t>
                      </a:r>
                      <a:r>
                        <a:rPr lang="fr-FR" sz="1400" noProof="0"/>
                        <a:t>- Ressources </a:t>
                      </a:r>
                      <a:r>
                        <a:rPr lang="fr-FR" sz="1400" noProof="0" dirty="0"/>
                        <a:t>humaines</a:t>
                      </a:r>
                    </a:p>
                  </a:txBody>
                  <a:tcPr>
                    <a:solidFill>
                      <a:schemeClr val="accent3">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a:endParaRPr lang="fr-FR" sz="1400" dirty="0"/>
                    </a:p>
                  </a:txBody>
                  <a:tcPr/>
                </a:tc>
                <a:extLst>
                  <a:ext uri="{0D108BD9-81ED-4DB2-BD59-A6C34878D82A}">
                    <a16:rowId xmlns:a16="http://schemas.microsoft.com/office/drawing/2014/main" val="3996197815"/>
                  </a:ext>
                </a:extLst>
              </a:tr>
              <a:tr h="440955">
                <a:tc vMerge="1">
                  <a:txBody>
                    <a:bodyPr/>
                    <a:lstStyle/>
                    <a:p>
                      <a:pPr algn="ctr"/>
                      <a:endParaRPr lang="fr-FR" sz="1400" noProof="0" dirty="0"/>
                    </a:p>
                  </a:txBody>
                  <a:tcPr/>
                </a:tc>
                <a:tc gridSpan="7">
                  <a:txBody>
                    <a:bodyPr/>
                    <a:lstStyle/>
                    <a:p>
                      <a:pPr algn="ctr"/>
                      <a:r>
                        <a:rPr lang="fr-FR" sz="1400" noProof="0" dirty="0"/>
                        <a:t>#5 - Visibilité (Système d’Information de la Gestion Logistique - SIGL) et S&amp;E de la performance</a:t>
                      </a:r>
                    </a:p>
                  </a:txBody>
                  <a:tcPr>
                    <a:solidFill>
                      <a:schemeClr val="accent3">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a:endParaRPr lang="fr-FR" sz="1400" dirty="0"/>
                    </a:p>
                  </a:txBody>
                  <a:tcPr/>
                </a:tc>
                <a:extLst>
                  <a:ext uri="{0D108BD9-81ED-4DB2-BD59-A6C34878D82A}">
                    <a16:rowId xmlns:a16="http://schemas.microsoft.com/office/drawing/2014/main" val="3904105857"/>
                  </a:ext>
                </a:extLst>
              </a:tr>
            </a:tbl>
          </a:graphicData>
        </a:graphic>
      </p:graphicFrame>
    </p:spTree>
    <p:extLst>
      <p:ext uri="{BB962C8B-B14F-4D97-AF65-F5344CB8AC3E}">
        <p14:creationId xmlns:p14="http://schemas.microsoft.com/office/powerpoint/2010/main" val="375818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#1 - sélection et quantification</a:t>
            </a:r>
          </a:p>
        </p:txBody>
      </p:sp>
      <p:graphicFrame>
        <p:nvGraphicFramePr>
          <p:cNvPr id="4" name="Table 3"/>
          <p:cNvGraphicFramePr>
            <a:graphicFrameLocks noGrp="1"/>
          </p:cNvGraphicFramePr>
          <p:nvPr>
            <p:extLst>
              <p:ext uri="{D42A27DB-BD31-4B8C-83A1-F6EECF244321}">
                <p14:modId xmlns:p14="http://schemas.microsoft.com/office/powerpoint/2010/main" val="2904424060"/>
              </p:ext>
            </p:extLst>
          </p:nvPr>
        </p:nvGraphicFramePr>
        <p:xfrm>
          <a:off x="685800" y="1397001"/>
          <a:ext cx="7772400" cy="4798865"/>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327399">
                <a:tc>
                  <a:txBody>
                    <a:bodyPr/>
                    <a:lstStyle/>
                    <a:p>
                      <a:r>
                        <a:rPr lang="fr-FR" sz="1400" noProof="0" dirty="0">
                          <a:solidFill>
                            <a:schemeClr val="tx1"/>
                          </a:solidFill>
                        </a:rPr>
                        <a:t>Forces</a:t>
                      </a:r>
                      <a:r>
                        <a:rPr lang="fr-FR" sz="1400" baseline="0" noProof="0" dirty="0">
                          <a:solidFill>
                            <a:schemeClr val="tx1"/>
                          </a:solidFill>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Dons &amp; produits à recouvrement adéquatement sélectionnés car alignés à la LNME et les Protocoles Thérapeutiques Standardisés (PTS).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Récente coordinations effectives entre les acteurs de chaque programme spécifique avec souvent harmonisation de la méthode de quantification ; comité national de quantification existant.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fr-FR" sz="1400" b="0" noProof="0"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fr-FR" sz="1400" b="0" noProof="0" dirty="0">
                        <a:solidFill>
                          <a:schemeClr val="tx1"/>
                        </a:solidFill>
                      </a:endParaRPr>
                    </a:p>
                  </a:txBody>
                  <a:tcPr>
                    <a:solidFill>
                      <a:schemeClr val="accent1">
                        <a:lumMod val="20000"/>
                        <a:lumOff val="80000"/>
                      </a:schemeClr>
                    </a:solidFill>
                  </a:tcPr>
                </a:tc>
                <a:tc>
                  <a:txBody>
                    <a:bodyPr/>
                    <a:lstStyle/>
                    <a:p>
                      <a:r>
                        <a:rPr lang="fr-FR" sz="1400" noProof="0" dirty="0">
                          <a:solidFill>
                            <a:schemeClr val="tx1"/>
                          </a:solidFill>
                        </a:rPr>
                        <a:t>Faiblesses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Qualité généralement insuffisante des données historiques, fastidieusement rapportée</a:t>
                      </a:r>
                      <a:r>
                        <a:rPr lang="fr-FR" sz="1400" b="0" baseline="0" noProof="0" dirty="0">
                          <a:solidFill>
                            <a:schemeClr val="tx1"/>
                          </a:solidFill>
                        </a:rPr>
                        <a:t> </a:t>
                      </a:r>
                      <a:r>
                        <a:rPr lang="fr-FR" sz="1400" b="0" noProof="0" dirty="0">
                          <a:solidFill>
                            <a:schemeClr val="tx1"/>
                          </a:solidFill>
                        </a:rPr>
                        <a:t>et donc les hypothèses de quantification sont faussés.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données du SNIS/DHS2 sont peu utilisées comme source d’information pour la quantification car faute de complétudes et  exactitudes des données épidémiologiques.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Comité national de quantification pas opérationnel.</a:t>
                      </a:r>
                    </a:p>
                  </a:txBody>
                  <a:tcPr>
                    <a:solidFill>
                      <a:schemeClr val="accent1">
                        <a:lumMod val="20000"/>
                        <a:lumOff val="80000"/>
                      </a:schemeClr>
                    </a:solidFill>
                  </a:tcPr>
                </a:tc>
                <a:extLst>
                  <a:ext uri="{0D108BD9-81ED-4DB2-BD59-A6C34878D82A}">
                    <a16:rowId xmlns:a16="http://schemas.microsoft.com/office/drawing/2014/main" val="10000"/>
                  </a:ext>
                </a:extLst>
              </a:tr>
              <a:tr h="1471466">
                <a:tc>
                  <a:txBody>
                    <a:bodyPr/>
                    <a:lstStyle/>
                    <a:p>
                      <a:r>
                        <a:rPr lang="fr-FR" sz="1400" b="1" noProof="0" dirty="0">
                          <a:solidFill>
                            <a:schemeClr val="tx1"/>
                          </a:solidFill>
                        </a:rPr>
                        <a:t>Opportunités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La nouvelle Unité de Gestion Logistique (UGL) va pousser plus loin la coordination de la quantification et aligner certaines hypothèses de population.</a:t>
                      </a:r>
                    </a:p>
                  </a:txBody>
                  <a:tcPr>
                    <a:solidFill>
                      <a:schemeClr val="accent1">
                        <a:lumMod val="20000"/>
                        <a:lumOff val="80000"/>
                      </a:schemeClr>
                    </a:solidFill>
                  </a:tcPr>
                </a:tc>
                <a:tc>
                  <a:txBody>
                    <a:bodyPr/>
                    <a:lstStyle/>
                    <a:p>
                      <a:r>
                        <a:rPr lang="fr-FR" sz="1400" b="1" noProof="0" dirty="0">
                          <a:solidFill>
                            <a:schemeClr val="tx1"/>
                          </a:solidFill>
                        </a:rPr>
                        <a:t>Menaces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Quantifications incorrectes ou erronées menant à la rupture de stock et au sur-stockage, détruisant la confiance des patients dans le système de santé et gaspillage financier.</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101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dirty="0"/>
              <a:t>2. Analyse situationnelle : fonctions opérationnelles</a:t>
            </a:r>
            <a:br>
              <a:rPr lang="fr-CA" sz="2800" dirty="0"/>
            </a:br>
            <a:r>
              <a:rPr lang="fr-CA" sz="2800" dirty="0"/>
              <a:t>#1 - sélection et quantification</a:t>
            </a:r>
          </a:p>
        </p:txBody>
      </p:sp>
      <p:graphicFrame>
        <p:nvGraphicFramePr>
          <p:cNvPr id="4" name="Table 3"/>
          <p:cNvGraphicFramePr>
            <a:graphicFrameLocks noGrp="1"/>
          </p:cNvGraphicFramePr>
          <p:nvPr>
            <p:extLst>
              <p:ext uri="{D42A27DB-BD31-4B8C-83A1-F6EECF244321}">
                <p14:modId xmlns:p14="http://schemas.microsoft.com/office/powerpoint/2010/main" val="3199077547"/>
              </p:ext>
            </p:extLst>
          </p:nvPr>
        </p:nvGraphicFramePr>
        <p:xfrm>
          <a:off x="685800" y="1397000"/>
          <a:ext cx="7772400" cy="530352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162955">
                <a:tc>
                  <a:txBody>
                    <a:bodyPr/>
                    <a:lstStyle/>
                    <a:p>
                      <a:r>
                        <a:rPr lang="fr-FR" sz="1400" noProof="0" dirty="0">
                          <a:solidFill>
                            <a:schemeClr val="tx1"/>
                          </a:solidFill>
                        </a:rPr>
                        <a:t>Symptômes</a:t>
                      </a:r>
                      <a:r>
                        <a:rPr lang="fr-FR" sz="1400" baseline="0" noProof="0" dirty="0">
                          <a:solidFill>
                            <a:schemeClr val="tx1"/>
                          </a:solidFill>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Qualité généralement insuffisante des données historiques, fastidieusement rapportée</a:t>
                      </a:r>
                      <a:r>
                        <a:rPr lang="fr-FR" sz="1400" b="0" baseline="0" noProof="0" dirty="0">
                          <a:solidFill>
                            <a:schemeClr val="tx1"/>
                          </a:solidFill>
                        </a:rPr>
                        <a:t> </a:t>
                      </a:r>
                      <a:r>
                        <a:rPr lang="fr-FR" sz="1400" b="0" noProof="0" dirty="0">
                          <a:solidFill>
                            <a:schemeClr val="tx1"/>
                          </a:solidFill>
                        </a:rPr>
                        <a:t>et donc les hypothèses de quantification sont faussés.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Les données du SNIS/DHS2 sont peu utilisées comme source d’information pour la quantification car faute de complétudes et  exactitudes des données épidémiologiques.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L’expression du besoin (des patients) et l’offre (des FOSA, PS et ASC) ne sont pas totalement exprimées.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fr-FR" sz="1400" b="0" noProof="0"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Comité national de quantification pas opérationnel.</a:t>
                      </a:r>
                    </a:p>
                    <a:p>
                      <a:endParaRPr lang="fr-FR" sz="1400" baseline="0" noProof="0" dirty="0">
                        <a:solidFill>
                          <a:schemeClr val="tx1"/>
                        </a:solidFill>
                      </a:endParaRPr>
                    </a:p>
                  </a:txBody>
                  <a:tcPr>
                    <a:solidFill>
                      <a:schemeClr val="accent1">
                        <a:lumMod val="20000"/>
                        <a:lumOff val="80000"/>
                      </a:schemeClr>
                    </a:solidFill>
                  </a:tcPr>
                </a:tc>
                <a:tc>
                  <a:txBody>
                    <a:bodyPr/>
                    <a:lstStyle/>
                    <a:p>
                      <a:r>
                        <a:rPr lang="fr-FR" sz="1400" noProof="0" dirty="0">
                          <a:solidFill>
                            <a:schemeClr val="tx1"/>
                          </a:solidFill>
                        </a:rPr>
                        <a:t>Causes fondamentales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Insuffisance de culture de rapportage méticuleuse ; équipement et capacité limitée ; absence de supervisions formative récurrentes auprès des FOSA pour la collecte des données dans certains programmes.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Le SNIS/DHIS2 n’est pas considéré comme source potentielle pour la quantification, par manque de complétude.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Insuffisances</a:t>
                      </a:r>
                      <a:r>
                        <a:rPr lang="fr-FR" sz="1400" b="0" baseline="0" noProof="0" dirty="0">
                          <a:solidFill>
                            <a:schemeClr val="tx1"/>
                          </a:solidFill>
                        </a:rPr>
                        <a:t> des financements</a:t>
                      </a:r>
                      <a:endParaRPr lang="fr-FR" sz="1400" b="0"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1917045">
                <a:tc gridSpan="2">
                  <a:txBody>
                    <a:bodyPr/>
                    <a:lstStyle/>
                    <a:p>
                      <a:r>
                        <a:rPr lang="fr-FR" sz="1400" b="1" noProof="0" dirty="0">
                          <a:solidFill>
                            <a:schemeClr val="tx1"/>
                          </a:solidFill>
                        </a:rPr>
                        <a:t>Solutions correctives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 Opérationnaliser le comité national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 institutionnaliser les sous-comités de quantification trimestriel pour tous les programmes, incluant la tâche d’’amélioration des données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rgbClr val="FF0000"/>
                          </a:solidFill>
                        </a:rPr>
                        <a:t>Favoriser les importations séquencées selon la disponibilité de la PCG/entreposage centrale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Institutionnaliser des supervisions formatives récurrentes </a:t>
                      </a:r>
                      <a:r>
                        <a:rPr lang="fr-FR" sz="1400" b="0" baseline="0" noProof="0" dirty="0">
                          <a:solidFill>
                            <a:schemeClr val="tx1"/>
                          </a:solidFill>
                        </a:rPr>
                        <a:t> i</a:t>
                      </a:r>
                      <a:r>
                        <a:rPr lang="fr-FR" sz="1400" b="0" noProof="0" dirty="0">
                          <a:solidFill>
                            <a:schemeClr val="tx1"/>
                          </a:solidFill>
                        </a:rPr>
                        <a:t>ntégrées pour tous les programmes.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continuer l’implémentation du formulaire intégré jusqu’à l’installation du SIGL électronique.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400" b="0" noProof="0" dirty="0">
                          <a:solidFill>
                            <a:schemeClr val="tx1"/>
                          </a:solidFill>
                        </a:rPr>
                        <a:t>Appliquer les recommandations de l‘</a:t>
                      </a:r>
                      <a:r>
                        <a:rPr lang="fr-FR" sz="1400" b="0" i="1" noProof="0" dirty="0">
                          <a:solidFill>
                            <a:schemeClr val="tx1"/>
                          </a:solidFill>
                        </a:rPr>
                        <a:t>audit institutionnel du MS/DNPM</a:t>
                      </a:r>
                      <a:r>
                        <a:rPr lang="fr-FR" sz="1400" b="0" noProof="0" dirty="0">
                          <a:solidFill>
                            <a:schemeClr val="tx1"/>
                          </a:solidFill>
                        </a:rPr>
                        <a:t>, de l’IGS, DRS et DPS de 10/2016 pour améliorer l’efficacité des supervisions formatives intégrées et autres inspections.</a:t>
                      </a:r>
                      <a:endParaRPr lang="fr-FR" sz="1400" noProof="0" dirty="0">
                        <a:solidFill>
                          <a:schemeClr val="tx1"/>
                        </a:solidFill>
                      </a:endParaRPr>
                    </a:p>
                  </a:txBody>
                  <a:tcPr>
                    <a:solidFill>
                      <a:schemeClr val="accent1">
                        <a:lumMod val="20000"/>
                        <a:lumOff val="80000"/>
                      </a:schemeClr>
                    </a:solidFill>
                  </a:tcPr>
                </a:tc>
                <a:tc hMerge="1">
                  <a:txBody>
                    <a:bodyPr/>
                    <a:lstStyle/>
                    <a:p>
                      <a:endParaRPr lang="fr-FR" noProof="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28041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22253</TotalTime>
  <Words>8754</Words>
  <Application>Microsoft Office PowerPoint</Application>
  <PresentationFormat>On-screen Show (4:3)</PresentationFormat>
  <Paragraphs>738</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Times New Roman</vt:lpstr>
      <vt:lpstr>Wingdings</vt:lpstr>
      <vt:lpstr>Office Theme</vt:lpstr>
      <vt:lpstr>Plan stratégique  de la chaîne d’appro. nationale</vt:lpstr>
      <vt:lpstr>1. Processus d’élaboration du plan stratégique</vt:lpstr>
      <vt:lpstr>1. Processus d’élaboration du plan stratégique</vt:lpstr>
      <vt:lpstr>2. Cartographie</vt:lpstr>
      <vt:lpstr>2. Flux des produits et des information de bout en bout de la chaîne</vt:lpstr>
      <vt:lpstr>2. Flux des produits et des information de bout en bout de la chaîne</vt:lpstr>
      <vt:lpstr>2. Analyse situationnelle : cadre</vt:lpstr>
      <vt:lpstr>2. Analyse situationnelle : fonctions opérationnelles #1 - sélection et quantification</vt:lpstr>
      <vt:lpstr>2. Analyse situationnelle : fonctions opérationnelles #1 - sélection et quantification</vt:lpstr>
      <vt:lpstr>2. Analyse situationnelle : fonctions opérationnelles #2 – achat, logistique d’importation et dédouanement</vt:lpstr>
      <vt:lpstr>2. Analyse situationnelle : fonctions opérationnelles #2 – achat, logistique d’importation et dédouanement</vt:lpstr>
      <vt:lpstr>2. Analyse situationnelle : fonctions opérationnelles #3 – entreposage en central, régional, et stockage aux FOSA</vt:lpstr>
      <vt:lpstr>2. Analyse situationnelle : fonctions opérationnelles #3 – entreposage en central, régional, et stockage aux FOSA</vt:lpstr>
      <vt:lpstr>2. Analyse situationnelle : fonctions opérationnelles #4 – transport/distribution</vt:lpstr>
      <vt:lpstr>2. Analyse situationnelle : fonctions opérationnelles #4 – transport/distribution</vt:lpstr>
      <vt:lpstr>2. Analyse situationnelle : fonctions opérationnelles #5 – Utilisation rationnelle des produits (URP)</vt:lpstr>
      <vt:lpstr>2. Analyse situationnelle : fonctions opérationnelles #5 – Utilisation rationnelle des produits (URP)</vt:lpstr>
      <vt:lpstr>2. Analyse situationnelle : fonctions opérationnelles #6 – Gestion des déchets et périmés</vt:lpstr>
      <vt:lpstr>2. Analyse situationnelle : fonctions opérationnelles #6 – Gestion des déchets et périmés</vt:lpstr>
      <vt:lpstr>2. Analyse situationnelle : fonctions opérationnelles #7 – Assurance qualité, contrôle qualité</vt:lpstr>
      <vt:lpstr>2. Analyse situationnelle : fonctions opérationnelles #7 – Assurance qualité, contrôle qualité</vt:lpstr>
      <vt:lpstr>2. Analyse situationnelle : fonctions capacitantes #1 – Gouvernance, leadership, coordination</vt:lpstr>
      <vt:lpstr>2. Analyse situationnelle : fonctions capacitantes #1 – Gouvernance, leadership, coordination</vt:lpstr>
      <vt:lpstr>2. Analyse situationnelle : fonctions capacitantes #2 – Régulation</vt:lpstr>
      <vt:lpstr>2. Analyse situationnelle : fonctions capacitantes #2 - Régulation</vt:lpstr>
      <vt:lpstr>2. Analyse situationnelle : fonctions capacitantes #3 – Financement</vt:lpstr>
      <vt:lpstr>2. Analyse situationnelle : fonctions capacitantes #3 - Financement</vt:lpstr>
      <vt:lpstr>2. Analyse situationnelle : fonctions capacitantes #4 – Ressources humaines</vt:lpstr>
      <vt:lpstr>2. Analyse situationnelle : fonctions capacitantes #4 – Ressources humaines</vt:lpstr>
      <vt:lpstr>2. Analyse situationnelle : fonctions capacitantes #5 – Visibilité (SIGL) et analytique</vt:lpstr>
      <vt:lpstr>2. Analyse situationnelle : fonctions capacitantes #5 – Visibilité (SIGL) et analytique</vt:lpstr>
      <vt:lpstr>3. Analyse situationnelle : proposition de 6 actions priorisées pour le plan</vt:lpstr>
      <vt:lpstr>PowerPoint Presentation</vt:lpstr>
      <vt:lpstr>PowerPoint Presentation</vt:lpstr>
      <vt:lpstr>PowerPoint Presentation</vt:lpstr>
      <vt:lpstr>PowerPoint Presentation</vt:lpstr>
      <vt:lpstr>4. Rappeler les objectifs des plans programmes  b - Feuille de Route de mise œuvre des priorités – 1/4</vt:lpstr>
      <vt:lpstr>4. Rappeler les objectifs des plans programmes  b - Feuille de Route de mise œuvre des priorités – 2/4</vt:lpstr>
      <vt:lpstr>4. Rappeler les objectifs des plans programmes  b - Feuille de Route de mise œuvre des priorités – 3/4</vt:lpstr>
      <vt:lpstr>4. Rappeler les objectifs des plans programmes b - Feuille de Route de mise œuvre des priorités – 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la SPSR</dc:title>
  <dc:creator>user</dc:creator>
  <cp:lastModifiedBy>Muhire, Gladys</cp:lastModifiedBy>
  <cp:revision>977</cp:revision>
  <dcterms:created xsi:type="dcterms:W3CDTF">2006-08-16T00:00:00Z</dcterms:created>
  <dcterms:modified xsi:type="dcterms:W3CDTF">2017-08-04T17:40:19Z</dcterms:modified>
</cp:coreProperties>
</file>