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7" r:id="rId3"/>
    <p:sldId id="258" r:id="rId4"/>
    <p:sldId id="269" r:id="rId5"/>
    <p:sldId id="259" r:id="rId6"/>
    <p:sldId id="260" r:id="rId7"/>
    <p:sldId id="261" r:id="rId8"/>
    <p:sldId id="262" r:id="rId9"/>
    <p:sldId id="263" r:id="rId10"/>
    <p:sldId id="264" r:id="rId11"/>
    <p:sldId id="265" r:id="rId12"/>
    <p:sldId id="266" r:id="rId13"/>
    <p:sldId id="268" r:id="rId14"/>
    <p:sldId id="26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E93B4-D2D5-4837-8C70-1038E8B1C5DA}" type="datetimeFigureOut">
              <a:rPr lang="en-US" smtClean="0"/>
              <a:t>9/27/2016</a:t>
            </a:fld>
            <a:endParaRPr lang="en-US"/>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493FF6-6B8E-4D1D-80AD-364720E3BAB1}" type="slidenum">
              <a:rPr lang="en-US" smtClean="0"/>
              <a:t>‹N°›</a:t>
            </a:fld>
            <a:endParaRPr lang="en-US"/>
          </a:p>
        </p:txBody>
      </p:sp>
    </p:spTree>
    <p:extLst>
      <p:ext uri="{BB962C8B-B14F-4D97-AF65-F5344CB8AC3E}">
        <p14:creationId xmlns:p14="http://schemas.microsoft.com/office/powerpoint/2010/main" val="943515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a:p>
        </p:txBody>
      </p:sp>
      <p:sp>
        <p:nvSpPr>
          <p:cNvPr id="4" name="Espace réservé du numéro de diapositive 3"/>
          <p:cNvSpPr>
            <a:spLocks noGrp="1"/>
          </p:cNvSpPr>
          <p:nvPr>
            <p:ph type="sldNum" sz="quarter" idx="10"/>
          </p:nvPr>
        </p:nvSpPr>
        <p:spPr/>
        <p:txBody>
          <a:bodyPr/>
          <a:lstStyle/>
          <a:p>
            <a:fld id="{49493FF6-6B8E-4D1D-80AD-364720E3BAB1}" type="slidenum">
              <a:rPr lang="en-US" smtClean="0"/>
              <a:t>1</a:t>
            </a:fld>
            <a:endParaRPr lang="en-US"/>
          </a:p>
        </p:txBody>
      </p:sp>
    </p:spTree>
    <p:extLst>
      <p:ext uri="{BB962C8B-B14F-4D97-AF65-F5344CB8AC3E}">
        <p14:creationId xmlns:p14="http://schemas.microsoft.com/office/powerpoint/2010/main" val="2479728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4C9C5F0D-2657-410E-9766-BE3EF66524AA}"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24E1A62A-32B3-40D0-A87A-22F37342A7D7}" type="slidenum">
              <a:rPr lang="en-US" smtClean="0"/>
              <a:t>‹N°›</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fr-FR" smtClean="0"/>
              <a:t>Modifiez le style du titre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4C9C5F0D-2657-410E-9766-BE3EF66524AA}"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E1A62A-32B3-40D0-A87A-22F37342A7D7}" type="slidenum">
              <a:rPr lang="en-US" smtClean="0"/>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C9C5F0D-2657-410E-9766-BE3EF66524AA}"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E1A62A-32B3-40D0-A87A-22F37342A7D7}" type="slidenum">
              <a:rPr lang="en-US" smtClean="0"/>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4C9C5F0D-2657-410E-9766-BE3EF66524AA}" type="datetimeFigureOut">
              <a:rPr lang="en-US" smtClean="0"/>
              <a:t>9/27/2016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E1A62A-32B3-40D0-A87A-22F37342A7D7}" type="slidenum">
              <a:rPr lang="en-US" smtClean="0"/>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4C9C5F0D-2657-410E-9766-BE3EF66524AA}" type="datetimeFigureOut">
              <a:rPr lang="en-US" smtClean="0"/>
              <a:t>9/27/2016</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E1A62A-32B3-40D0-A87A-22F37342A7D7}" type="slidenum">
              <a:rPr lang="en-US" smtClean="0"/>
              <a:t>‹N°›</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fr-FR" smtClean="0"/>
              <a:t>Modifiez le style du titre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fr-FR" smtClean="0"/>
              <a:t>Modifiez le style du titre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4C9C5F0D-2657-410E-9766-BE3EF66524AA}" type="datetimeFigureOut">
              <a:rPr lang="en-US" smtClean="0"/>
              <a:t>9/27/2016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E1A62A-32B3-40D0-A87A-22F37342A7D7}" type="slidenum">
              <a:rPr lang="en-US" smtClean="0"/>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4C9C5F0D-2657-410E-9766-BE3EF66524AA}" type="datetimeFigureOut">
              <a:rPr lang="en-US" smtClean="0"/>
              <a:t>9/27/2016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E1A62A-32B3-40D0-A87A-22F37342A7D7}" type="slidenum">
              <a:rPr lang="en-US" smtClean="0"/>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fld id="{4C9C5F0D-2657-410E-9766-BE3EF66524AA}" type="datetimeFigureOut">
              <a:rPr lang="en-US" smtClean="0"/>
              <a:t>9/27/2016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E1A62A-32B3-40D0-A87A-22F37342A7D7}" type="slidenum">
              <a:rPr lang="en-US" smtClean="0"/>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4C9C5F0D-2657-410E-9766-BE3EF66524AA}" type="datetimeFigureOut">
              <a:rPr lang="en-US" smtClean="0"/>
              <a:t>9/27/2016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E1A62A-32B3-40D0-A87A-22F37342A7D7}" type="slidenum">
              <a:rPr lang="en-US" smtClean="0"/>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4C9C5F0D-2657-410E-9766-BE3EF66524AA}" type="datetimeFigureOut">
              <a:rPr lang="en-US" smtClean="0"/>
              <a:t>9/27/2016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E1A62A-32B3-40D0-A87A-22F37342A7D7}" type="slidenum">
              <a:rPr lang="en-US" smtClean="0"/>
              <a:t>‹N°›</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fr-FR" smtClean="0"/>
              <a:t>Modifiez le style du titre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5" name="Date Placeholder 4"/>
          <p:cNvSpPr>
            <a:spLocks noGrp="1"/>
          </p:cNvSpPr>
          <p:nvPr>
            <p:ph type="dt" sz="half" idx="10"/>
          </p:nvPr>
        </p:nvSpPr>
        <p:spPr/>
        <p:txBody>
          <a:bodyPr/>
          <a:lstStyle/>
          <a:p>
            <a:fld id="{4C9C5F0D-2657-410E-9766-BE3EF66524AA}" type="datetimeFigureOut">
              <a:rPr lang="en-US" smtClean="0"/>
              <a:t>9/27/2016</a:t>
            </a:fld>
            <a:endParaRPr lang="en-US"/>
          </a:p>
        </p:txBody>
      </p:sp>
      <p:sp>
        <p:nvSpPr>
          <p:cNvPr id="7" name="Slide Number Placeholder 6"/>
          <p:cNvSpPr>
            <a:spLocks noGrp="1"/>
          </p:cNvSpPr>
          <p:nvPr>
            <p:ph type="sldNum" sz="quarter" idx="12"/>
          </p:nvPr>
        </p:nvSpPr>
        <p:spPr/>
        <p:txBody>
          <a:bodyPr/>
          <a:lstStyle/>
          <a:p>
            <a:fld id="{24E1A62A-32B3-40D0-A87A-22F37342A7D7}" type="slidenum">
              <a:rPr lang="en-US" smtClean="0"/>
              <a:t>‹N°›</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fr-FR" smtClean="0"/>
              <a:t>Modifiez le style du titre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4C9C5F0D-2657-410E-9766-BE3EF66524AA}" type="datetimeFigureOut">
              <a:rPr lang="en-US" smtClean="0"/>
              <a:t>9/27/2016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24E1A62A-32B3-40D0-A87A-22F37342A7D7}" type="slidenum">
              <a:rPr lang="en-US" smtClean="0"/>
              <a:t>‹N°›</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fr-FR"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p:txBody>
          <a:bodyPr/>
          <a:lstStyle/>
          <a:p>
            <a:r>
              <a:rPr lang="fr-FR" dirty="0" smtClean="0"/>
              <a:t>CT Santé Labé</a:t>
            </a:r>
            <a:endParaRPr lang="en-US" dirty="0"/>
          </a:p>
        </p:txBody>
      </p:sp>
      <p:sp>
        <p:nvSpPr>
          <p:cNvPr id="2" name="Titre 1"/>
          <p:cNvSpPr>
            <a:spLocks noGrp="1"/>
          </p:cNvSpPr>
          <p:nvPr>
            <p:ph type="ctrTitle"/>
          </p:nvPr>
        </p:nvSpPr>
        <p:spPr>
          <a:xfrm>
            <a:off x="604705" y="381001"/>
            <a:ext cx="6629400" cy="4065234"/>
          </a:xfrm>
        </p:spPr>
        <p:txBody>
          <a:bodyPr/>
          <a:lstStyle/>
          <a:p>
            <a:r>
              <a:rPr lang="fr-FR" dirty="0" smtClean="0"/>
              <a:t>Rappel sur les modèles de supervision</a:t>
            </a:r>
            <a:endParaRPr lang="en-US" dirty="0"/>
          </a:p>
        </p:txBody>
      </p:sp>
    </p:spTree>
    <p:extLst>
      <p:ext uri="{BB962C8B-B14F-4D97-AF65-F5344CB8AC3E}">
        <p14:creationId xmlns:p14="http://schemas.microsoft.com/office/powerpoint/2010/main" val="21758625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Coaching ou Tutorat</a:t>
            </a:r>
            <a:endParaRPr lang="en-US" dirty="0"/>
          </a:p>
        </p:txBody>
      </p:sp>
      <p:sp>
        <p:nvSpPr>
          <p:cNvPr id="3" name="Espace réservé du contenu 2"/>
          <p:cNvSpPr>
            <a:spLocks noGrp="1"/>
          </p:cNvSpPr>
          <p:nvPr>
            <p:ph idx="1"/>
          </p:nvPr>
        </p:nvSpPr>
        <p:spPr/>
        <p:txBody>
          <a:bodyPr/>
          <a:lstStyle/>
          <a:p>
            <a:r>
              <a:rPr lang="fr-FR" dirty="0"/>
              <a:t>Processus pour guider l’agent dans sa pratique afin d’améliorer ses compétences, ses habiletés et ses connaissances ; à chaque fois il faut un </a:t>
            </a:r>
            <a:r>
              <a:rPr lang="fr-FR" dirty="0" err="1"/>
              <a:t>feed</a:t>
            </a:r>
            <a:r>
              <a:rPr lang="fr-FR" dirty="0"/>
              <a:t> back sur les </a:t>
            </a:r>
            <a:r>
              <a:rPr lang="fr-FR" dirty="0" smtClean="0"/>
              <a:t>situations </a:t>
            </a:r>
            <a:r>
              <a:rPr lang="fr-FR" dirty="0"/>
              <a:t>rencontrées, de l’encouragement et un renforcement positif ; cela est possible grâce à trois facteurs :  relation de </a:t>
            </a:r>
            <a:r>
              <a:rPr lang="fr-FR" dirty="0" smtClean="0"/>
              <a:t>confiance, </a:t>
            </a:r>
            <a:r>
              <a:rPr lang="fr-FR" dirty="0"/>
              <a:t>motivation et réflexion.</a:t>
            </a:r>
            <a:endParaRPr lang="en-US" dirty="0"/>
          </a:p>
          <a:p>
            <a:endParaRPr lang="en-US" dirty="0"/>
          </a:p>
        </p:txBody>
      </p:sp>
    </p:spTree>
    <p:extLst>
      <p:ext uri="{BB962C8B-B14F-4D97-AF65-F5344CB8AC3E}">
        <p14:creationId xmlns:p14="http://schemas.microsoft.com/office/powerpoint/2010/main" val="33451283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Mentorat</a:t>
            </a:r>
            <a:endParaRPr lang="en-US" dirty="0"/>
          </a:p>
        </p:txBody>
      </p:sp>
      <p:sp>
        <p:nvSpPr>
          <p:cNvPr id="3" name="Espace réservé du contenu 2"/>
          <p:cNvSpPr>
            <a:spLocks noGrp="1"/>
          </p:cNvSpPr>
          <p:nvPr>
            <p:ph idx="1"/>
          </p:nvPr>
        </p:nvSpPr>
        <p:spPr/>
        <p:txBody>
          <a:bodyPr>
            <a:normAutofit/>
          </a:bodyPr>
          <a:lstStyle/>
          <a:p>
            <a:r>
              <a:rPr lang="fr-FR" dirty="0"/>
              <a:t>Construit sur la base d’une relation </a:t>
            </a:r>
            <a:r>
              <a:rPr lang="fr-FR" dirty="0" smtClean="0"/>
              <a:t>interpersonnelle </a:t>
            </a:r>
            <a:r>
              <a:rPr lang="fr-FR" dirty="0"/>
              <a:t>entre une personne d’expérience avérée et une autre moins expérimentée ; il favorise l’accompagnement de la personne dans le processus de réalisation de ses objectifs d’apprentissage et d’appropriation des connaissances et des compétences ; il n’implique pas une évaluation </a:t>
            </a:r>
            <a:r>
              <a:rPr lang="fr-FR" dirty="0" smtClean="0"/>
              <a:t>ni du </a:t>
            </a:r>
            <a:r>
              <a:rPr lang="fr-FR" dirty="0"/>
              <a:t>rendement, </a:t>
            </a:r>
            <a:r>
              <a:rPr lang="fr-FR" dirty="0" smtClean="0"/>
              <a:t>ni des </a:t>
            </a:r>
            <a:r>
              <a:rPr lang="fr-FR" dirty="0"/>
              <a:t>apprentissages </a:t>
            </a:r>
            <a:r>
              <a:rPr lang="fr-FR" dirty="0" smtClean="0"/>
              <a:t>ou des </a:t>
            </a:r>
            <a:r>
              <a:rPr lang="fr-FR" dirty="0"/>
              <a:t>compétences de la personne.</a:t>
            </a:r>
            <a:endParaRPr lang="en-US" dirty="0"/>
          </a:p>
          <a:p>
            <a:endParaRPr lang="en-US" dirty="0"/>
          </a:p>
        </p:txBody>
      </p:sp>
    </p:spTree>
    <p:extLst>
      <p:ext uri="{BB962C8B-B14F-4D97-AF65-F5344CB8AC3E}">
        <p14:creationId xmlns:p14="http://schemas.microsoft.com/office/powerpoint/2010/main" val="37395010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Communauté de pratique</a:t>
            </a:r>
            <a:endParaRPr lang="en-US" dirty="0"/>
          </a:p>
        </p:txBody>
      </p:sp>
      <p:sp>
        <p:nvSpPr>
          <p:cNvPr id="3" name="Espace réservé du contenu 2"/>
          <p:cNvSpPr>
            <a:spLocks noGrp="1"/>
          </p:cNvSpPr>
          <p:nvPr>
            <p:ph idx="1"/>
          </p:nvPr>
        </p:nvSpPr>
        <p:spPr/>
        <p:txBody>
          <a:bodyPr>
            <a:normAutofit/>
          </a:bodyPr>
          <a:lstStyle/>
          <a:p>
            <a:r>
              <a:rPr lang="fr-FR" dirty="0"/>
              <a:t>Regroupe des praticiens pour construire un réseau de collaboration et de soutien ; les praticiens échanges leurs expériences et connaissances pour élaborer un savoir sur une profession ou sur un champ d’expertise spécifique. Cette méthode favorise l’émergence d’un environnement d’apprentissages pour résoudre des problèmes qui se posent autour de la pratique d’une </a:t>
            </a:r>
            <a:r>
              <a:rPr lang="fr-FR" dirty="0" smtClean="0"/>
              <a:t>profession.</a:t>
            </a:r>
            <a:endParaRPr lang="en-US" dirty="0"/>
          </a:p>
        </p:txBody>
      </p:sp>
    </p:spTree>
    <p:extLst>
      <p:ext uri="{BB962C8B-B14F-4D97-AF65-F5344CB8AC3E}">
        <p14:creationId xmlns:p14="http://schemas.microsoft.com/office/powerpoint/2010/main" val="27904885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Suggestions</a:t>
            </a:r>
            <a:endParaRPr lang="en-US" dirty="0"/>
          </a:p>
        </p:txBody>
      </p:sp>
      <p:sp>
        <p:nvSpPr>
          <p:cNvPr id="3" name="Espace réservé du contenu 2"/>
          <p:cNvSpPr>
            <a:spLocks noGrp="1"/>
          </p:cNvSpPr>
          <p:nvPr>
            <p:ph idx="1"/>
          </p:nvPr>
        </p:nvSpPr>
        <p:spPr/>
        <p:txBody>
          <a:bodyPr/>
          <a:lstStyle/>
          <a:p>
            <a:pPr marL="0" indent="0">
              <a:buNone/>
            </a:pPr>
            <a:r>
              <a:rPr lang="fr-FR" b="1" i="1" dirty="0" smtClean="0"/>
              <a:t>Qu’allons-nous faire?</a:t>
            </a:r>
          </a:p>
          <a:p>
            <a:r>
              <a:rPr lang="fr-FR" dirty="0" smtClean="0"/>
              <a:t>Privilégier:</a:t>
            </a:r>
          </a:p>
          <a:p>
            <a:pPr marL="0" indent="0" algn="ctr">
              <a:buNone/>
            </a:pPr>
            <a:r>
              <a:rPr lang="fr-FR" dirty="0" smtClean="0"/>
              <a:t>                 1- Evaluation des apprentissages et des  compétences</a:t>
            </a:r>
          </a:p>
          <a:p>
            <a:pPr marL="0" indent="0" algn="ctr">
              <a:buNone/>
            </a:pPr>
            <a:r>
              <a:rPr lang="fr-FR" dirty="0" smtClean="0"/>
              <a:t>               2- Coaching des agents formés au poste</a:t>
            </a:r>
          </a:p>
          <a:p>
            <a:pPr marL="0" indent="0">
              <a:buNone/>
            </a:pPr>
            <a:r>
              <a:rPr lang="fr-FR" dirty="0" smtClean="0"/>
              <a:t>En utilisant les 4 savoirs: savoir, savoir faire, savoir être et savoir dire.</a:t>
            </a:r>
          </a:p>
          <a:p>
            <a:pPr marL="0" indent="0">
              <a:buNone/>
            </a:pPr>
            <a:endParaRPr lang="en-US" dirty="0"/>
          </a:p>
        </p:txBody>
      </p:sp>
    </p:spTree>
    <p:extLst>
      <p:ext uri="{BB962C8B-B14F-4D97-AF65-F5344CB8AC3E}">
        <p14:creationId xmlns:p14="http://schemas.microsoft.com/office/powerpoint/2010/main" val="18523696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9600" y="2209800"/>
            <a:ext cx="8229600" cy="1143000"/>
          </a:xfrm>
        </p:spPr>
        <p:txBody>
          <a:bodyPr>
            <a:normAutofit fontScale="90000"/>
          </a:bodyPr>
          <a:lstStyle/>
          <a:p>
            <a:r>
              <a:rPr lang="fr-FR" dirty="0" smtClean="0"/>
              <a:t>Je vous remercie pour votre attention</a:t>
            </a:r>
            <a:endParaRPr lang="en-US" dirty="0"/>
          </a:p>
        </p:txBody>
      </p:sp>
    </p:spTree>
    <p:extLst>
      <p:ext uri="{BB962C8B-B14F-4D97-AF65-F5344CB8AC3E}">
        <p14:creationId xmlns:p14="http://schemas.microsoft.com/office/powerpoint/2010/main" val="3044979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Plan de présentation</a:t>
            </a:r>
            <a:endParaRPr lang="en-US" dirty="0"/>
          </a:p>
        </p:txBody>
      </p:sp>
      <p:sp>
        <p:nvSpPr>
          <p:cNvPr id="3" name="Espace réservé du contenu 2"/>
          <p:cNvSpPr>
            <a:spLocks noGrp="1"/>
          </p:cNvSpPr>
          <p:nvPr>
            <p:ph idx="1"/>
          </p:nvPr>
        </p:nvSpPr>
        <p:spPr/>
        <p:txBody>
          <a:bodyPr/>
          <a:lstStyle/>
          <a:p>
            <a:r>
              <a:rPr lang="fr-FR" dirty="0" smtClean="0"/>
              <a:t>Contexte et justification</a:t>
            </a:r>
          </a:p>
          <a:p>
            <a:r>
              <a:rPr lang="fr-FR" dirty="0" smtClean="0"/>
              <a:t>Définition de la supervision </a:t>
            </a:r>
          </a:p>
          <a:p>
            <a:r>
              <a:rPr lang="fr-FR" dirty="0" smtClean="0"/>
              <a:t>But et Objectifs de la supervision</a:t>
            </a:r>
          </a:p>
          <a:p>
            <a:r>
              <a:rPr lang="fr-FR" dirty="0" smtClean="0"/>
              <a:t>Types de supervision</a:t>
            </a:r>
          </a:p>
          <a:p>
            <a:r>
              <a:rPr lang="fr-FR" dirty="0" smtClean="0"/>
              <a:t>Suggestions</a:t>
            </a:r>
          </a:p>
          <a:p>
            <a:endParaRPr lang="en-US" dirty="0"/>
          </a:p>
        </p:txBody>
      </p:sp>
    </p:spTree>
    <p:extLst>
      <p:ext uri="{BB962C8B-B14F-4D97-AF65-F5344CB8AC3E}">
        <p14:creationId xmlns:p14="http://schemas.microsoft.com/office/powerpoint/2010/main" val="21510895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Contexte et justification</a:t>
            </a:r>
            <a:endParaRPr lang="en-US" dirty="0"/>
          </a:p>
        </p:txBody>
      </p:sp>
      <p:sp>
        <p:nvSpPr>
          <p:cNvPr id="3" name="Espace réservé du contenu 2"/>
          <p:cNvSpPr>
            <a:spLocks noGrp="1"/>
          </p:cNvSpPr>
          <p:nvPr>
            <p:ph idx="1"/>
          </p:nvPr>
        </p:nvSpPr>
        <p:spPr/>
        <p:txBody>
          <a:bodyPr>
            <a:normAutofit fontScale="92500"/>
          </a:bodyPr>
          <a:lstStyle/>
          <a:p>
            <a:r>
              <a:rPr lang="fr-FR" dirty="0" smtClean="0"/>
              <a:t>Organisation de la formation en soins obstétricaux essentiels (SOE) entre Mai et juillet 2016 dans les 3 régions</a:t>
            </a:r>
          </a:p>
          <a:p>
            <a:r>
              <a:rPr lang="fr-FR" dirty="0" smtClean="0"/>
              <a:t>Au total 192 agents ont été formés dans ces régions, issus de 200 structures de santé (PS,CS et HP)</a:t>
            </a:r>
          </a:p>
          <a:p>
            <a:r>
              <a:rPr lang="fr-FR" dirty="0" smtClean="0"/>
              <a:t>Diversité et éloignement des structures de santé par rapport à la position des formateurs /superviseurs</a:t>
            </a:r>
          </a:p>
          <a:p>
            <a:r>
              <a:rPr lang="fr-FR" dirty="0" smtClean="0"/>
              <a:t>Disparités au niveau de la formation de base des agents soumis à la formation en SOE: Agents communautaires de santé et ATS en situation de bénévolat ou de stage de longue durée et sages femmes </a:t>
            </a:r>
          </a:p>
        </p:txBody>
      </p:sp>
    </p:spTree>
    <p:extLst>
      <p:ext uri="{BB962C8B-B14F-4D97-AF65-F5344CB8AC3E}">
        <p14:creationId xmlns:p14="http://schemas.microsoft.com/office/powerpoint/2010/main" val="1226513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Contexte et justification(suite)</a:t>
            </a:r>
            <a:endParaRPr lang="en-US" dirty="0"/>
          </a:p>
        </p:txBody>
      </p:sp>
      <p:sp>
        <p:nvSpPr>
          <p:cNvPr id="3" name="Espace réservé du contenu 2"/>
          <p:cNvSpPr>
            <a:spLocks noGrp="1"/>
          </p:cNvSpPr>
          <p:nvPr>
            <p:ph idx="1"/>
          </p:nvPr>
        </p:nvSpPr>
        <p:spPr/>
        <p:txBody>
          <a:bodyPr>
            <a:normAutofit/>
          </a:bodyPr>
          <a:lstStyle/>
          <a:p>
            <a:r>
              <a:rPr lang="fr-FR" dirty="0"/>
              <a:t>Faible utilisation des structures de santé par les femmes durant cette période pour soutenir la formation pratique des apprenants</a:t>
            </a:r>
          </a:p>
          <a:p>
            <a:r>
              <a:rPr lang="fr-FR" dirty="0"/>
              <a:t>Insuffisance des ressources(humaines, matérielles et financières) pour assurer une large couverture des zones essentielles avec une formation de qualité sur le long terme </a:t>
            </a:r>
          </a:p>
          <a:p>
            <a:r>
              <a:rPr lang="fr-FR" dirty="0"/>
              <a:t>Nécessité de développer les compétences des agents formés en poste à travers la supervision formative(lien entre la formation pédagogique et le soutien des agents).</a:t>
            </a:r>
            <a:endParaRPr lang="en-US" dirty="0"/>
          </a:p>
          <a:p>
            <a:endParaRPr lang="en-US" dirty="0"/>
          </a:p>
        </p:txBody>
      </p:sp>
    </p:spTree>
    <p:extLst>
      <p:ext uri="{BB962C8B-B14F-4D97-AF65-F5344CB8AC3E}">
        <p14:creationId xmlns:p14="http://schemas.microsoft.com/office/powerpoint/2010/main" val="3932292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Supervision: définition</a:t>
            </a:r>
            <a:endParaRPr lang="en-US" dirty="0"/>
          </a:p>
        </p:txBody>
      </p:sp>
      <p:sp>
        <p:nvSpPr>
          <p:cNvPr id="3" name="Espace réservé du contenu 2"/>
          <p:cNvSpPr>
            <a:spLocks noGrp="1"/>
          </p:cNvSpPr>
          <p:nvPr>
            <p:ph idx="1"/>
          </p:nvPr>
        </p:nvSpPr>
        <p:spPr/>
        <p:txBody>
          <a:bodyPr/>
          <a:lstStyle/>
          <a:p>
            <a:r>
              <a:rPr lang="fr-FR" dirty="0" smtClean="0"/>
              <a:t>La supervision est </a:t>
            </a:r>
            <a:r>
              <a:rPr lang="fr-FR" dirty="0"/>
              <a:t>un processus continu d’échanges entre un superviseur et un supervisé ou entre un superviseur et un groupe de supervisés pour analyser les opérations et tâches des agents de santé afin de promouvoir la qualité des services offerts aux </a:t>
            </a:r>
            <a:r>
              <a:rPr lang="fr-FR" dirty="0" smtClean="0"/>
              <a:t>clients et assurer leur soutien au poste</a:t>
            </a:r>
            <a:endParaRPr lang="en-US" dirty="0"/>
          </a:p>
        </p:txBody>
      </p:sp>
    </p:spTree>
    <p:extLst>
      <p:ext uri="{BB962C8B-B14F-4D97-AF65-F5344CB8AC3E}">
        <p14:creationId xmlns:p14="http://schemas.microsoft.com/office/powerpoint/2010/main" val="99961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But et objectifs</a:t>
            </a:r>
            <a:endParaRPr lang="en-US" dirty="0"/>
          </a:p>
        </p:txBody>
      </p:sp>
      <p:sp>
        <p:nvSpPr>
          <p:cNvPr id="3" name="Espace réservé du contenu 2"/>
          <p:cNvSpPr>
            <a:spLocks noGrp="1"/>
          </p:cNvSpPr>
          <p:nvPr>
            <p:ph idx="1"/>
          </p:nvPr>
        </p:nvSpPr>
        <p:spPr/>
        <p:txBody>
          <a:bodyPr/>
          <a:lstStyle/>
          <a:p>
            <a:r>
              <a:rPr lang="fr-FR" u="sng" dirty="0" smtClean="0"/>
              <a:t>But</a:t>
            </a:r>
            <a:r>
              <a:rPr lang="fr-FR" dirty="0" smtClean="0"/>
              <a:t>: </a:t>
            </a:r>
            <a:r>
              <a:rPr lang="fr-FR" dirty="0"/>
              <a:t>A</a:t>
            </a:r>
            <a:r>
              <a:rPr lang="fr-FR" dirty="0" smtClean="0"/>
              <a:t>mélioration et </a:t>
            </a:r>
            <a:r>
              <a:rPr lang="fr-FR" dirty="0"/>
              <a:t>perfectionnement des pratiques et des compétences d’une fonction donnée ; le soutien des agents en fonction y est </a:t>
            </a:r>
            <a:r>
              <a:rPr lang="fr-FR" dirty="0" smtClean="0"/>
              <a:t>associé (préoccupation professionnelle)</a:t>
            </a:r>
          </a:p>
          <a:p>
            <a:r>
              <a:rPr lang="fr-FR" dirty="0"/>
              <a:t>R</a:t>
            </a:r>
            <a:r>
              <a:rPr lang="fr-FR" dirty="0" smtClean="0"/>
              <a:t>espect </a:t>
            </a:r>
            <a:r>
              <a:rPr lang="fr-FR" dirty="0"/>
              <a:t>de la politique de gestion et </a:t>
            </a:r>
            <a:r>
              <a:rPr lang="fr-FR" dirty="0" smtClean="0"/>
              <a:t> </a:t>
            </a:r>
            <a:r>
              <a:rPr lang="fr-FR" dirty="0"/>
              <a:t>l’évaluation du rendement de la </a:t>
            </a:r>
            <a:r>
              <a:rPr lang="fr-FR" dirty="0" smtClean="0"/>
              <a:t>fonction (préoccupation administrative).</a:t>
            </a:r>
            <a:endParaRPr lang="en-US" dirty="0"/>
          </a:p>
          <a:p>
            <a:endParaRPr lang="en-US" dirty="0"/>
          </a:p>
        </p:txBody>
      </p:sp>
    </p:spTree>
    <p:extLst>
      <p:ext uri="{BB962C8B-B14F-4D97-AF65-F5344CB8AC3E}">
        <p14:creationId xmlns:p14="http://schemas.microsoft.com/office/powerpoint/2010/main" val="13739697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But et objectifs (suite)</a:t>
            </a:r>
            <a:endParaRPr lang="en-US" dirty="0"/>
          </a:p>
        </p:txBody>
      </p:sp>
      <p:sp>
        <p:nvSpPr>
          <p:cNvPr id="3" name="Espace réservé du contenu 2"/>
          <p:cNvSpPr>
            <a:spLocks noGrp="1"/>
          </p:cNvSpPr>
          <p:nvPr>
            <p:ph idx="1"/>
          </p:nvPr>
        </p:nvSpPr>
        <p:spPr/>
        <p:txBody>
          <a:bodyPr/>
          <a:lstStyle/>
          <a:p>
            <a:r>
              <a:rPr lang="fr-FR" i="1" u="sng" dirty="0" smtClean="0"/>
              <a:t>Objectifs</a:t>
            </a:r>
            <a:r>
              <a:rPr lang="fr-FR" dirty="0" smtClean="0"/>
              <a:t>: </a:t>
            </a:r>
            <a:r>
              <a:rPr lang="fr-FR" dirty="0"/>
              <a:t>Soutenir les agents de santé dans l’appropriation et la consolidation de leur identité et leur jugement professionnel par la réflexion sur leurs rôles, leurs pratiques, leurs interventions ainsi que sur les enjeux qui en </a:t>
            </a:r>
            <a:r>
              <a:rPr lang="fr-FR" dirty="0" smtClean="0"/>
              <a:t>découlent. Donc la supervision favorise </a:t>
            </a:r>
            <a:r>
              <a:rPr lang="fr-FR" dirty="0"/>
              <a:t>la rigueur dans l’exercice des </a:t>
            </a:r>
            <a:r>
              <a:rPr lang="fr-FR" dirty="0" smtClean="0"/>
              <a:t>activités.</a:t>
            </a:r>
            <a:endParaRPr lang="en-US" dirty="0"/>
          </a:p>
        </p:txBody>
      </p:sp>
    </p:spTree>
    <p:extLst>
      <p:ext uri="{BB962C8B-B14F-4D97-AF65-F5344CB8AC3E}">
        <p14:creationId xmlns:p14="http://schemas.microsoft.com/office/powerpoint/2010/main" val="38583155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Types de supervision formative</a:t>
            </a:r>
            <a:endParaRPr lang="en-US" dirty="0"/>
          </a:p>
        </p:txBody>
      </p:sp>
      <p:sp>
        <p:nvSpPr>
          <p:cNvPr id="3" name="Espace réservé du contenu 2"/>
          <p:cNvSpPr>
            <a:spLocks noGrp="1"/>
          </p:cNvSpPr>
          <p:nvPr>
            <p:ph idx="1"/>
          </p:nvPr>
        </p:nvSpPr>
        <p:spPr/>
        <p:txBody>
          <a:bodyPr>
            <a:normAutofit/>
          </a:bodyPr>
          <a:lstStyle/>
          <a:p>
            <a:r>
              <a:rPr lang="fr-FR" dirty="0"/>
              <a:t>Différents aspects de la supervision </a:t>
            </a:r>
            <a:r>
              <a:rPr lang="fr-FR" dirty="0" smtClean="0"/>
              <a:t>:</a:t>
            </a:r>
            <a:endParaRPr lang="en-US" dirty="0">
              <a:solidFill>
                <a:prstClr val="black"/>
              </a:solidFill>
            </a:endParaRPr>
          </a:p>
          <a:p>
            <a:pPr lvl="0">
              <a:buFontTx/>
              <a:buChar char="-"/>
            </a:pPr>
            <a:r>
              <a:rPr lang="fr-FR" dirty="0" smtClean="0"/>
              <a:t>Evaluation</a:t>
            </a:r>
          </a:p>
          <a:p>
            <a:pPr lvl="0">
              <a:buFontTx/>
              <a:buChar char="-"/>
            </a:pPr>
            <a:endParaRPr lang="en-US" dirty="0"/>
          </a:p>
          <a:p>
            <a:pPr lvl="0">
              <a:buFontTx/>
              <a:buChar char="-"/>
            </a:pPr>
            <a:r>
              <a:rPr lang="fr-FR" dirty="0" smtClean="0">
                <a:solidFill>
                  <a:prstClr val="black"/>
                </a:solidFill>
              </a:rPr>
              <a:t>Coaching ou Tutorat</a:t>
            </a:r>
          </a:p>
          <a:p>
            <a:pPr lvl="0">
              <a:buFontTx/>
              <a:buChar char="-"/>
            </a:pPr>
            <a:endParaRPr lang="fr-FR" dirty="0" smtClean="0"/>
          </a:p>
          <a:p>
            <a:pPr lvl="0">
              <a:buFontTx/>
              <a:buChar char="-"/>
            </a:pPr>
            <a:r>
              <a:rPr lang="fr-FR" dirty="0" smtClean="0"/>
              <a:t>Mentorat</a:t>
            </a:r>
          </a:p>
          <a:p>
            <a:pPr lvl="0">
              <a:buFontTx/>
              <a:buChar char="-"/>
            </a:pPr>
            <a:endParaRPr lang="en-US" dirty="0"/>
          </a:p>
          <a:p>
            <a:pPr marL="0" lvl="0" indent="0">
              <a:buNone/>
            </a:pPr>
            <a:r>
              <a:rPr lang="fr-FR" dirty="0" smtClean="0"/>
              <a:t>- Communauté </a:t>
            </a:r>
            <a:r>
              <a:rPr lang="fr-FR" dirty="0"/>
              <a:t>de pratique</a:t>
            </a:r>
            <a:endParaRPr lang="en-US" dirty="0"/>
          </a:p>
          <a:p>
            <a:pPr marL="0" lvl="0" indent="0">
              <a:buNone/>
            </a:pPr>
            <a:endParaRPr lang="en-US" dirty="0"/>
          </a:p>
        </p:txBody>
      </p:sp>
    </p:spTree>
    <p:extLst>
      <p:ext uri="{BB962C8B-B14F-4D97-AF65-F5344CB8AC3E}">
        <p14:creationId xmlns:p14="http://schemas.microsoft.com/office/powerpoint/2010/main" val="42204718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Evaluation</a:t>
            </a:r>
            <a:endParaRPr lang="en-US" dirty="0"/>
          </a:p>
        </p:txBody>
      </p:sp>
      <p:sp>
        <p:nvSpPr>
          <p:cNvPr id="3" name="Espace réservé du contenu 2"/>
          <p:cNvSpPr>
            <a:spLocks noGrp="1"/>
          </p:cNvSpPr>
          <p:nvPr>
            <p:ph idx="1"/>
          </p:nvPr>
        </p:nvSpPr>
        <p:spPr/>
        <p:txBody>
          <a:bodyPr/>
          <a:lstStyle/>
          <a:p>
            <a:r>
              <a:rPr lang="fr-FR" dirty="0"/>
              <a:t>Jugement sur les connaissances, habiletés et attitudes des agents </a:t>
            </a:r>
            <a:r>
              <a:rPr lang="fr-FR" dirty="0" smtClean="0"/>
              <a:t>de santé et non </a:t>
            </a:r>
            <a:r>
              <a:rPr lang="fr-FR" dirty="0"/>
              <a:t>un jugement sur son rendement ; ce dernier point est laissé au supérieur </a:t>
            </a:r>
            <a:r>
              <a:rPr lang="fr-FR" dirty="0" smtClean="0"/>
              <a:t>hiérarchique</a:t>
            </a:r>
          </a:p>
          <a:p>
            <a:r>
              <a:rPr lang="fr-FR" dirty="0" smtClean="0"/>
              <a:t>Evaluation sur place(contact visuel entre superviseur et supervisé)</a:t>
            </a:r>
          </a:p>
          <a:p>
            <a:r>
              <a:rPr lang="fr-FR" dirty="0" smtClean="0"/>
              <a:t>Evaluation à distance( notamment à travers le téléphone portable)</a:t>
            </a:r>
            <a:endParaRPr lang="en-US" dirty="0"/>
          </a:p>
          <a:p>
            <a:endParaRPr lang="en-US" dirty="0"/>
          </a:p>
        </p:txBody>
      </p:sp>
    </p:spTree>
    <p:extLst>
      <p:ext uri="{BB962C8B-B14F-4D97-AF65-F5344CB8AC3E}">
        <p14:creationId xmlns:p14="http://schemas.microsoft.com/office/powerpoint/2010/main" val="20268061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icaire">
  <a:themeElements>
    <a:clrScheme name="Apothicaire">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icaire">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icaire">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350</TotalTime>
  <Words>451</Words>
  <Application>Microsoft Office PowerPoint</Application>
  <PresentationFormat>Affichage à l'écran (4:3)</PresentationFormat>
  <Paragraphs>51</Paragraphs>
  <Slides>14</Slides>
  <Notes>1</Notes>
  <HiddenSlides>0</HiddenSlides>
  <MMClips>0</MMClips>
  <ScaleCrop>false</ScaleCrop>
  <HeadingPairs>
    <vt:vector size="4" baseType="variant">
      <vt:variant>
        <vt:lpstr>Thème</vt:lpstr>
      </vt:variant>
      <vt:variant>
        <vt:i4>1</vt:i4>
      </vt:variant>
      <vt:variant>
        <vt:lpstr>Titres des diapositives</vt:lpstr>
      </vt:variant>
      <vt:variant>
        <vt:i4>14</vt:i4>
      </vt:variant>
    </vt:vector>
  </HeadingPairs>
  <TitlesOfParts>
    <vt:vector size="15" baseType="lpstr">
      <vt:lpstr>Apothicaire</vt:lpstr>
      <vt:lpstr>Rappel sur les modèles de supervision</vt:lpstr>
      <vt:lpstr>Plan de présentation</vt:lpstr>
      <vt:lpstr>Contexte et justification</vt:lpstr>
      <vt:lpstr>Contexte et justification(suite)</vt:lpstr>
      <vt:lpstr>Supervision: définition</vt:lpstr>
      <vt:lpstr>But et objectifs</vt:lpstr>
      <vt:lpstr>But et objectifs (suite)</vt:lpstr>
      <vt:lpstr>Types de supervision formative</vt:lpstr>
      <vt:lpstr>Evaluation</vt:lpstr>
      <vt:lpstr>Coaching ou Tutorat</vt:lpstr>
      <vt:lpstr>Mentorat</vt:lpstr>
      <vt:lpstr>Communauté de pratique</vt:lpstr>
      <vt:lpstr>Suggestions</vt:lpstr>
      <vt:lpstr>Je vous remercie pour votre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Rappel sur les modèles de supervision</dc:title>
  <dc:creator>Eco HF</dc:creator>
  <cp:lastModifiedBy>Eco HF</cp:lastModifiedBy>
  <cp:revision>18</cp:revision>
  <dcterms:created xsi:type="dcterms:W3CDTF">2016-09-25T10:13:45Z</dcterms:created>
  <dcterms:modified xsi:type="dcterms:W3CDTF">2016-09-27T12:31:48Z</dcterms:modified>
</cp:coreProperties>
</file>