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9" r:id="rId2"/>
    <p:sldId id="285" r:id="rId3"/>
    <p:sldId id="271" r:id="rId4"/>
    <p:sldId id="272" r:id="rId5"/>
    <p:sldId id="273" r:id="rId6"/>
    <p:sldId id="284" r:id="rId7"/>
    <p:sldId id="257" r:id="rId8"/>
    <p:sldId id="263" r:id="rId9"/>
    <p:sldId id="267" r:id="rId10"/>
    <p:sldId id="264" r:id="rId11"/>
    <p:sldId id="266" r:id="rId12"/>
    <p:sldId id="261" r:id="rId13"/>
    <p:sldId id="278" r:id="rId14"/>
    <p:sldId id="260" r:id="rId15"/>
    <p:sldId id="277" r:id="rId16"/>
    <p:sldId id="275" r:id="rId17"/>
    <p:sldId id="280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9C520B4E-78FD-44F4-9A56-CBC2213626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400" cap="all" dirty="0"/>
              <a:t>Rapport Mission Suivi stratégique préfectures </a:t>
            </a:r>
            <a:r>
              <a:rPr lang="fr-FR" sz="4400" cap="all" dirty="0" err="1"/>
              <a:t>Boke</a:t>
            </a:r>
            <a:r>
              <a:rPr lang="fr-FR" sz="4400" cap="all" dirty="0"/>
              <a:t>, Boffa, Fria, </a:t>
            </a:r>
            <a:r>
              <a:rPr lang="fr-FR" sz="4400" cap="all" dirty="0" err="1"/>
              <a:t>Dubreka</a:t>
            </a:r>
            <a:br>
              <a:rPr lang="de-DE" sz="4400" dirty="0"/>
            </a:br>
            <a:r>
              <a:rPr lang="fr-FR" sz="4400" cap="all" dirty="0"/>
              <a:t>8 – 12.10 2018</a:t>
            </a:r>
            <a:endParaRPr lang="de-DE" sz="4400" dirty="0"/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9D6E5D39-944C-4A83-8639-7CC7FD270C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800" dirty="0"/>
              <a:t>AG / Retraite annuelle ICN Guinée</a:t>
            </a:r>
          </a:p>
          <a:p>
            <a:r>
              <a:rPr lang="fr-FR" sz="2800" dirty="0"/>
              <a:t>12 – 14.12.2018</a:t>
            </a:r>
            <a:endParaRPr lang="de-DE" sz="2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59FFA00-10D1-4005-9717-5F85A0D5A1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68" y="6116320"/>
            <a:ext cx="3778736" cy="74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A861CE0B-417F-45FD-A2FF-FE6B72214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2" y="0"/>
            <a:ext cx="5781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B134613-565A-4F64-98A2-B334BEC5145C}"/>
              </a:ext>
            </a:extLst>
          </p:cNvPr>
          <p:cNvSpPr txBox="1"/>
          <p:nvPr/>
        </p:nvSpPr>
        <p:spPr>
          <a:xfrm>
            <a:off x="9423996" y="5117284"/>
            <a:ext cx="2639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Comité de Suivi Stratégique </a:t>
            </a:r>
            <a:endParaRPr lang="de-DE" sz="2400" b="1" dirty="0"/>
          </a:p>
        </p:txBody>
      </p:sp>
      <p:pic>
        <p:nvPicPr>
          <p:cNvPr id="12" name="Image 11" descr="C:\Users\GOETZ\Pictures\02_Boke-Reduction effectif\BonQual Boké-200.jpg">
            <a:extLst>
              <a:ext uri="{FF2B5EF4-FFF2-40B4-BE49-F238E27FC236}">
                <a16:creationId xmlns:a16="http://schemas.microsoft.com/office/drawing/2014/main" id="{48A163D3-45A4-4B65-907C-86ECF0EDE57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054" y="1161696"/>
            <a:ext cx="2739390" cy="377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916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1FC59FB-862C-4693-A76D-AECC6E9E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</a:t>
            </a:r>
            <a:r>
              <a:rPr lang="fr-FR" dirty="0" err="1"/>
              <a:t>programma-tique</a:t>
            </a:r>
            <a:br>
              <a:rPr lang="fr-FR" dirty="0"/>
            </a:br>
            <a:r>
              <a:rPr lang="fr-FR" dirty="0" err="1"/>
              <a:t>Subv</a:t>
            </a:r>
            <a:r>
              <a:rPr lang="fr-FR" dirty="0"/>
              <a:t>. VIH</a:t>
            </a:r>
            <a:endParaRPr lang="de-D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8C49AE-B246-431C-8222-B2DF0879E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842509"/>
            <a:ext cx="3474720" cy="362154"/>
          </a:xfrm>
        </p:spPr>
        <p:txBody>
          <a:bodyPr>
            <a:noAutofit/>
          </a:bodyPr>
          <a:lstStyle/>
          <a:p>
            <a:r>
              <a:rPr lang="fr-FR" sz="2400" dirty="0"/>
              <a:t>Points à améliorer</a:t>
            </a:r>
            <a:endParaRPr lang="de-DE" sz="24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2C792E-6123-4C4B-817B-D76DA7F93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1338606"/>
            <a:ext cx="3474720" cy="4615690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Faible taux de dépistage des conjoints (2 % au niveau national) des femmes au services PTME</a:t>
            </a:r>
          </a:p>
          <a:p>
            <a:r>
              <a:rPr lang="fr-FR" dirty="0"/>
              <a:t>Absence d’une stratégie nationale approprié pour le dépistage des conjoints </a:t>
            </a:r>
          </a:p>
          <a:p>
            <a:r>
              <a:rPr lang="fr-FR" dirty="0"/>
              <a:t>Prise en charge des hommes pour le dépistage n’est pas définit</a:t>
            </a:r>
          </a:p>
          <a:p>
            <a:r>
              <a:rPr lang="fr-FR" dirty="0"/>
              <a:t>Quantité des intrants dépistage VIH est circonscrit aux femmes enceintes</a:t>
            </a:r>
          </a:p>
          <a:p>
            <a:endParaRPr lang="de-DE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1034800-5443-40AE-A1B3-ED733EEC8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878248"/>
            <a:ext cx="3474720" cy="315019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Recommandations</a:t>
            </a:r>
            <a:endParaRPr lang="de-DE" sz="24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34EBC68-6C5D-4B44-B167-95B48B424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1338606"/>
            <a:ext cx="3474720" cy="4615690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Elaborer une stratégie nationale sur le dépistage des conjoints en PTME (exemple CPN Papa RDC)</a:t>
            </a:r>
          </a:p>
          <a:p>
            <a:r>
              <a:rPr lang="fr-FR" dirty="0"/>
              <a:t>Donner des instructions aux responsables pour le test des conjoints </a:t>
            </a:r>
          </a:p>
          <a:p>
            <a:endParaRPr lang="de-D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E731AB-B266-447D-8678-7075608368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6228080"/>
            <a:ext cx="2814320" cy="467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68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1FC59FB-862C-4693-A76D-AECC6E9E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</a:t>
            </a:r>
            <a:r>
              <a:rPr lang="fr-FR" dirty="0" err="1"/>
              <a:t>programma-tique</a:t>
            </a:r>
            <a:br>
              <a:rPr lang="fr-FR" dirty="0"/>
            </a:br>
            <a:r>
              <a:rPr lang="fr-FR" dirty="0" err="1"/>
              <a:t>Subv</a:t>
            </a:r>
            <a:r>
              <a:rPr lang="fr-FR" dirty="0"/>
              <a:t>. VIH et TB</a:t>
            </a:r>
            <a:endParaRPr lang="de-D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8C49AE-B246-431C-8222-B2DF0879E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842509"/>
            <a:ext cx="3474720" cy="362154"/>
          </a:xfrm>
        </p:spPr>
        <p:txBody>
          <a:bodyPr>
            <a:noAutofit/>
          </a:bodyPr>
          <a:lstStyle/>
          <a:p>
            <a:r>
              <a:rPr lang="fr-FR" sz="2400" dirty="0"/>
              <a:t>Points à améliorer</a:t>
            </a:r>
            <a:endParaRPr lang="de-DE" sz="24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2C792E-6123-4C4B-817B-D76DA7F93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1338606"/>
            <a:ext cx="3474720" cy="4615690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Les PR du FM (PNLSH, Plan) de façon isolée ne peuvent pas résoudre les problèmes complexes « d’insuffisance de suivi biologique » dans les laboratoires périphériques </a:t>
            </a:r>
          </a:p>
          <a:p>
            <a:r>
              <a:rPr lang="fr-FR" dirty="0"/>
              <a:t>D’ordres multiple et variés (Energie, gestion, intrants …)</a:t>
            </a:r>
          </a:p>
          <a:p>
            <a:r>
              <a:rPr lang="fr-FR" dirty="0"/>
              <a:t>Réseau des laboratoires (</a:t>
            </a:r>
            <a:r>
              <a:rPr lang="fr-FR" dirty="0" err="1"/>
              <a:t>Reguilab</a:t>
            </a:r>
            <a:r>
              <a:rPr lang="fr-FR" dirty="0"/>
              <a:t>) pas fonctionnel, DNL pas suffisamment renforcé</a:t>
            </a:r>
          </a:p>
          <a:p>
            <a:endParaRPr lang="de-DE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1034800-5443-40AE-A1B3-ED733EEC8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878248"/>
            <a:ext cx="3474720" cy="315019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Recommandations</a:t>
            </a:r>
            <a:endParaRPr lang="de-DE" sz="24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34EBC68-6C5D-4B44-B167-95B48B424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1338606"/>
            <a:ext cx="3474720" cy="4615690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Etablir un cadre de collaboration entre les projets d’appui au système laboratoire</a:t>
            </a:r>
          </a:p>
          <a:p>
            <a:r>
              <a:rPr lang="fr-FR" dirty="0"/>
              <a:t>Renforcer la DNL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3310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5689152-B7E8-45A6-9A73-24E1B7F9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619125"/>
            <a:ext cx="9486900" cy="56197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7A660B5-0FA1-46BF-9227-E9E419133532}"/>
              </a:ext>
            </a:extLst>
          </p:cNvPr>
          <p:cNvSpPr txBox="1"/>
          <p:nvPr/>
        </p:nvSpPr>
        <p:spPr>
          <a:xfrm>
            <a:off x="3312160" y="75415"/>
            <a:ext cx="5860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FFOM - Origine Interne et Externe (Extrait)</a:t>
            </a:r>
            <a:endParaRPr lang="de-DE" sz="2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E51AA1-824C-434E-8B03-DA1F2B6FA2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60" y="6320920"/>
            <a:ext cx="2814320" cy="467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037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:\Users\GOETZ\Pictures\02_Boke-Reduction effectif\Solthis-AccompPsych\Chevalier.png">
            <a:extLst>
              <a:ext uri="{FF2B5EF4-FFF2-40B4-BE49-F238E27FC236}">
                <a16:creationId xmlns:a16="http://schemas.microsoft.com/office/drawing/2014/main" id="{389D251E-41F3-42F1-8E10-093A72CF22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08" y="1593384"/>
            <a:ext cx="1995280" cy="305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GOETZ\Pictures\02_Boke-Reduction effectif\Solthis-AccompPsych\Graph1.png">
            <a:extLst>
              <a:ext uri="{FF2B5EF4-FFF2-40B4-BE49-F238E27FC236}">
                <a16:creationId xmlns:a16="http://schemas.microsoft.com/office/drawing/2014/main" id="{5B4ADBDD-5CAB-42C8-8ECB-2F558146CB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33" y="1537354"/>
            <a:ext cx="2017335" cy="317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:\Users\GOETZ\Pictures\02_Boke-Reduction effectif\Solthis-AccompPsych\Graph5.png">
            <a:extLst>
              <a:ext uri="{FF2B5EF4-FFF2-40B4-BE49-F238E27FC236}">
                <a16:creationId xmlns:a16="http://schemas.microsoft.com/office/drawing/2014/main" id="{39941BD1-46FE-4ED3-9C42-CB9EBCDADD7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31" y="1193274"/>
            <a:ext cx="2344018" cy="389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C:\Users\GOETZ\Pictures\02_Boke-Reduction effectif\Solthis-AccompPsych\Graph-4.png">
            <a:extLst>
              <a:ext uri="{FF2B5EF4-FFF2-40B4-BE49-F238E27FC236}">
                <a16:creationId xmlns:a16="http://schemas.microsoft.com/office/drawing/2014/main" id="{DE7344F9-70C9-4110-84EE-2BF9592D784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413" y="1593384"/>
            <a:ext cx="2309567" cy="33449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6F3B8F8-4379-4DB2-A720-FCA907E16E38}"/>
              </a:ext>
            </a:extLst>
          </p:cNvPr>
          <p:cNvSpPr txBox="1"/>
          <p:nvPr/>
        </p:nvSpPr>
        <p:spPr>
          <a:xfrm>
            <a:off x="1960880" y="5405120"/>
            <a:ext cx="921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Chevalet à l’usage de médiateurs psychosociaux, PNLSH, MSF,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Solthis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UNITAID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B43A624-F102-4042-9D2A-08B619019FFE}"/>
              </a:ext>
            </a:extLst>
          </p:cNvPr>
          <p:cNvSpPr txBox="1"/>
          <p:nvPr/>
        </p:nvSpPr>
        <p:spPr>
          <a:xfrm>
            <a:off x="1503680" y="26416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Merci pour votre attention </a:t>
            </a:r>
            <a:endParaRPr lang="de-DE" sz="36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6977E4A-63EB-443C-BE5C-4631B7B7B14B}"/>
              </a:ext>
            </a:extLst>
          </p:cNvPr>
          <p:cNvSpPr txBox="1"/>
          <p:nvPr/>
        </p:nvSpPr>
        <p:spPr>
          <a:xfrm>
            <a:off x="3347145" y="5904431"/>
            <a:ext cx="734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Avec la prise régulière des ARV une vie normale est possible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522140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7256C1C-8419-4B5F-B9BC-E5A40D96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ANNEXES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5EA7DAD-07E0-4508-B36C-C87890ECD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249" y="2510395"/>
            <a:ext cx="2897011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Clr>
                <a:srgbClr val="BA8D43"/>
              </a:buClr>
            </a:pPr>
            <a:endParaRPr lang="en-US" sz="3200" dirty="0"/>
          </a:p>
          <a:p>
            <a:pPr marL="514350" indent="-514350">
              <a:lnSpc>
                <a:spcPct val="90000"/>
              </a:lnSpc>
              <a:buClr>
                <a:srgbClr val="BA8D43"/>
              </a:buClr>
              <a:buAutoNum type="arabicPeriod"/>
            </a:pPr>
            <a:r>
              <a:rPr lang="en-US" sz="3200" dirty="0"/>
              <a:t>Photos</a:t>
            </a:r>
          </a:p>
          <a:p>
            <a:pPr marL="514350" indent="-514350">
              <a:lnSpc>
                <a:spcPct val="90000"/>
              </a:lnSpc>
              <a:buClr>
                <a:srgbClr val="BA8D43"/>
              </a:buClr>
              <a:buAutoNum type="arabicPeriod"/>
            </a:pPr>
            <a:r>
              <a:rPr lang="en-US" sz="3200" dirty="0"/>
              <a:t>FFOM</a:t>
            </a:r>
          </a:p>
          <a:p>
            <a:pPr>
              <a:lnSpc>
                <a:spcPct val="90000"/>
              </a:lnSpc>
              <a:buClr>
                <a:srgbClr val="BA8D43"/>
              </a:buClr>
            </a:pPr>
            <a:endParaRPr lang="en-US" dirty="0"/>
          </a:p>
        </p:txBody>
      </p:sp>
      <p:pic>
        <p:nvPicPr>
          <p:cNvPr id="16" name="Espace réservé pour une image  15" descr="C:\Users\GOETZ\Pictures\02_Boke-Reduction effectif\equipe-reunions\20181011_083619.jpg">
            <a:extLst>
              <a:ext uri="{FF2B5EF4-FFF2-40B4-BE49-F238E27FC236}">
                <a16:creationId xmlns:a16="http://schemas.microsoft.com/office/drawing/2014/main" id="{4909BE88-D18E-4A23-9117-80B9F04063E5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r="7184"/>
          <a:stretch>
            <a:fillRect/>
          </a:stretch>
        </p:blipFill>
        <p:spPr bwMode="auto">
          <a:xfrm>
            <a:off x="5288211" y="1204325"/>
            <a:ext cx="5982658" cy="458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A8B5C1-D479-49A4-970F-93F3CED06A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40" y="6238240"/>
            <a:ext cx="2814320" cy="467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854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488CEB2-316C-445E-B061-5EAAA216A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99" y="538480"/>
            <a:ext cx="3541953" cy="23465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4ECAE65-81E6-471A-88D8-4872CD0D0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295" y="660400"/>
            <a:ext cx="3778866" cy="21256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408D0A4-969D-42C3-9390-7E51A77BA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280" y="386337"/>
            <a:ext cx="3534505" cy="63116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979A61D-BD29-4D32-9EA8-0EEC24575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672" y="3349643"/>
            <a:ext cx="1875054" cy="33483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D204148-E961-43B6-9704-CD79BB09E5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6460" y="3667760"/>
            <a:ext cx="3972701" cy="22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40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3A6D03F-D274-4BED-B351-49D0E1F9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20" y="681178"/>
            <a:ext cx="4057650" cy="24003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7F2376B-5575-49B2-B7D6-0223F86DC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155" y="3418394"/>
            <a:ext cx="3489488" cy="26171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4178C50-657A-420D-8048-331C1DB9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243" y="509047"/>
            <a:ext cx="4537760" cy="25524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634907F-65E2-453C-BA27-6BC1C7CAB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085" y="3525624"/>
            <a:ext cx="4271390" cy="24026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4763C59-72E0-4245-B369-F4F4E595E36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60" y="6265663"/>
            <a:ext cx="2814320" cy="467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651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C374E0-14A7-412B-96FC-F3B148971664}"/>
              </a:ext>
            </a:extLst>
          </p:cNvPr>
          <p:cNvSpPr/>
          <p:nvPr/>
        </p:nvSpPr>
        <p:spPr>
          <a:xfrm>
            <a:off x="4896160" y="267454"/>
            <a:ext cx="2135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/>
              <a:t>Suite </a:t>
            </a:r>
            <a:r>
              <a:rPr lang="fr-FR" sz="2800" b="1" dirty="0"/>
              <a:t>FFOM</a:t>
            </a:r>
            <a:endParaRPr lang="de-DE" sz="2800" b="1" dirty="0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C8A80E79-CB14-4826-848D-F2973D8B81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650738"/>
              </p:ext>
            </p:extLst>
          </p:nvPr>
        </p:nvGraphicFramePr>
        <p:xfrm>
          <a:off x="866200" y="852229"/>
          <a:ext cx="10466865" cy="5881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Document" r:id="rId3" imgW="5758247" imgH="3235566" progId="Word.Document.12">
                  <p:embed/>
                </p:oleObj>
              </mc:Choice>
              <mc:Fallback>
                <p:oleObj name="Document" r:id="rId3" imgW="5758247" imgH="32355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6200" y="852229"/>
                        <a:ext cx="10466865" cy="5881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7DCF177F-7BF4-4F4B-9DC0-39AAB1DFC51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6390132"/>
            <a:ext cx="2814320" cy="467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52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C374E0-14A7-412B-96FC-F3B148971664}"/>
              </a:ext>
            </a:extLst>
          </p:cNvPr>
          <p:cNvSpPr/>
          <p:nvPr/>
        </p:nvSpPr>
        <p:spPr>
          <a:xfrm>
            <a:off x="4896160" y="267454"/>
            <a:ext cx="3049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F - Faiblesses suite</a:t>
            </a:r>
            <a:endParaRPr lang="de-DE" sz="2800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6F159ED6-37C6-444E-80C4-B7C9A7BE0A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881276"/>
              </p:ext>
            </p:extLst>
          </p:nvPr>
        </p:nvGraphicFramePr>
        <p:xfrm>
          <a:off x="1798320" y="1000070"/>
          <a:ext cx="8757920" cy="585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Document" r:id="rId3" imgW="5758247" imgH="3851864" progId="Word.Document.12">
                  <p:embed/>
                </p:oleObj>
              </mc:Choice>
              <mc:Fallback>
                <p:oleObj name="Document" r:id="rId3" imgW="5758247" imgH="3851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8320" y="1000070"/>
                        <a:ext cx="8757920" cy="5857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668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C02AC26F-37FD-419B-849F-5D4FE66717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5579"/>
              </p:ext>
            </p:extLst>
          </p:nvPr>
        </p:nvGraphicFramePr>
        <p:xfrm>
          <a:off x="1766288" y="211115"/>
          <a:ext cx="8769631" cy="6342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Document" r:id="rId3" imgW="5758247" imgH="4164693" progId="Word.Document.12">
                  <p:embed/>
                </p:oleObj>
              </mc:Choice>
              <mc:Fallback>
                <p:oleObj name="Document" r:id="rId3" imgW="5758247" imgH="41646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6288" y="211115"/>
                        <a:ext cx="8769631" cy="6342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66566802-7350-4924-9E94-DD82998220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43" y="6319266"/>
            <a:ext cx="2814320" cy="467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49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6FDE5-B9FB-48F6-A331-D03ADCAC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 de matière</a:t>
            </a:r>
            <a:endParaRPr lang="de-D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C7A213-9705-4C51-ACE8-D3C21C31F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Tableau financier et organisationnel subventions 2018 – 2020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Structures visitées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Constats et recommandations synthétiques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FFOM / Photos</a:t>
            </a:r>
          </a:p>
          <a:p>
            <a:endParaRPr lang="de-D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0D35C7-E931-41A0-AD74-B8DD909C04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258560"/>
            <a:ext cx="2814320" cy="467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917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A9690903-B736-4ECC-AA33-6144A606BC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5106"/>
              </p:ext>
            </p:extLst>
          </p:nvPr>
        </p:nvGraphicFramePr>
        <p:xfrm>
          <a:off x="1026275" y="345440"/>
          <a:ext cx="10277469" cy="651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Document" r:id="rId3" imgW="6222807" imgH="3944021" progId="Word.Document.12">
                  <p:embed/>
                </p:oleObj>
              </mc:Choice>
              <mc:Fallback>
                <p:oleObj name="Document" r:id="rId3" imgW="6222807" imgH="39440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6275" y="345440"/>
                        <a:ext cx="10277469" cy="6512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92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5D1EEF8-EC8E-4E32-A3F7-83AA8017F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08" y="931689"/>
            <a:ext cx="9289784" cy="527195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F4B5C45-0B1C-4D24-AEC0-D3137601C6C4}"/>
              </a:ext>
            </a:extLst>
          </p:cNvPr>
          <p:cNvSpPr txBox="1"/>
          <p:nvPr/>
        </p:nvSpPr>
        <p:spPr>
          <a:xfrm>
            <a:off x="2205872" y="320511"/>
            <a:ext cx="802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Tableau financier 4 nouvelles subventions (2018 – 2020</a:t>
            </a:r>
            <a:r>
              <a:rPr lang="fr-FR" dirty="0"/>
              <a:t>)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A42D26-C75E-403D-BC9B-40F098E1C2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40" y="6309360"/>
            <a:ext cx="2814320" cy="467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82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55DB933-05C9-462F-92F5-25F2E4B67D00}"/>
              </a:ext>
            </a:extLst>
          </p:cNvPr>
          <p:cNvSpPr txBox="1"/>
          <p:nvPr/>
        </p:nvSpPr>
        <p:spPr>
          <a:xfrm>
            <a:off x="2564091" y="801278"/>
            <a:ext cx="748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Partenaires de mise en œuvre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9FDFEFD1-7A6B-407C-A10F-03C7D6372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980738"/>
              </p:ext>
            </p:extLst>
          </p:nvPr>
        </p:nvGraphicFramePr>
        <p:xfrm>
          <a:off x="389591" y="1696720"/>
          <a:ext cx="12578586" cy="427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Document" r:id="rId3" imgW="6222807" imgH="2116365" progId="Word.Document.12">
                  <p:embed/>
                </p:oleObj>
              </mc:Choice>
              <mc:Fallback>
                <p:oleObj name="Document" r:id="rId3" imgW="6222807" imgH="21163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591" y="1696720"/>
                        <a:ext cx="12578586" cy="4277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72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370EAE7B-2437-4DC3-8476-6915CAE9C4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3886" y="1003873"/>
          <a:ext cx="8012795" cy="5720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Document" r:id="rId3" imgW="6210276" imgH="4434341" progId="Word.Document.12">
                  <p:embed/>
                </p:oleObj>
              </mc:Choice>
              <mc:Fallback>
                <p:oleObj name="Document" r:id="rId3" imgW="6210276" imgH="4434341" progId="Word.Document.12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370EAE7B-2437-4DC3-8476-6915CAE9C4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3886" y="1003873"/>
                        <a:ext cx="8012795" cy="5720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7750BDBF-92B6-4D64-B78B-3B832B3105C5}"/>
              </a:ext>
            </a:extLst>
          </p:cNvPr>
          <p:cNvSpPr txBox="1"/>
          <p:nvPr/>
        </p:nvSpPr>
        <p:spPr>
          <a:xfrm>
            <a:off x="2218232" y="279871"/>
            <a:ext cx="7475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 de mise en œuvre par PR – budgets - date de signature</a:t>
            </a:r>
            <a:endPara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61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72E3497-7ED7-430F-973C-31AE8E57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Structures</a:t>
            </a:r>
            <a:r>
              <a:rPr lang="de-DE" dirty="0"/>
              <a:t> </a:t>
            </a:r>
            <a:r>
              <a:rPr lang="de-DE" dirty="0" err="1"/>
              <a:t>visitées</a:t>
            </a:r>
            <a:r>
              <a:rPr lang="de-DE" dirty="0"/>
              <a:t>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06DF60-0BCA-45AC-9F27-7453D7681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79120"/>
            <a:ext cx="7315200" cy="5963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200" b="1" dirty="0" err="1"/>
              <a:t>Structures</a:t>
            </a:r>
            <a:r>
              <a:rPr lang="de-DE" sz="2200" b="1" dirty="0"/>
              <a:t> de </a:t>
            </a:r>
            <a:r>
              <a:rPr lang="de-DE" sz="2200" b="1" dirty="0" err="1"/>
              <a:t>soutien</a:t>
            </a:r>
            <a:r>
              <a:rPr lang="de-DE" sz="2200" b="1" dirty="0"/>
              <a:t> </a:t>
            </a:r>
          </a:p>
          <a:p>
            <a:r>
              <a:rPr lang="de-DE" dirty="0" err="1"/>
              <a:t>Direction</a:t>
            </a:r>
            <a:r>
              <a:rPr lang="de-DE" dirty="0"/>
              <a:t> </a:t>
            </a:r>
            <a:r>
              <a:rPr lang="de-DE" dirty="0" err="1"/>
              <a:t>Régionale</a:t>
            </a:r>
            <a:r>
              <a:rPr lang="de-DE" dirty="0"/>
              <a:t> de la </a:t>
            </a:r>
            <a:r>
              <a:rPr lang="de-DE" dirty="0" err="1"/>
              <a:t>santé</a:t>
            </a:r>
            <a:r>
              <a:rPr lang="de-DE" dirty="0"/>
              <a:t> (DRS) de </a:t>
            </a:r>
            <a:r>
              <a:rPr lang="de-DE" dirty="0" err="1"/>
              <a:t>Boké</a:t>
            </a:r>
            <a:r>
              <a:rPr lang="de-DE" dirty="0"/>
              <a:t>, et </a:t>
            </a:r>
            <a:r>
              <a:rPr lang="de-DE" dirty="0" err="1"/>
              <a:t>Directions</a:t>
            </a:r>
            <a:r>
              <a:rPr lang="de-DE" dirty="0"/>
              <a:t> </a:t>
            </a:r>
            <a:r>
              <a:rPr lang="de-DE" dirty="0" err="1"/>
              <a:t>préfectorales</a:t>
            </a:r>
            <a:r>
              <a:rPr lang="de-DE" dirty="0"/>
              <a:t> de la </a:t>
            </a:r>
            <a:r>
              <a:rPr lang="de-DE" dirty="0" err="1"/>
              <a:t>santé</a:t>
            </a:r>
            <a:r>
              <a:rPr lang="de-DE" dirty="0"/>
              <a:t> (DPS) </a:t>
            </a:r>
            <a:r>
              <a:rPr lang="de-DE" dirty="0" err="1"/>
              <a:t>Boffa</a:t>
            </a:r>
            <a:r>
              <a:rPr lang="de-DE" dirty="0"/>
              <a:t>, </a:t>
            </a:r>
            <a:r>
              <a:rPr lang="de-DE" dirty="0" err="1"/>
              <a:t>Fria</a:t>
            </a:r>
            <a:r>
              <a:rPr lang="de-DE" dirty="0"/>
              <a:t> et </a:t>
            </a:r>
            <a:r>
              <a:rPr lang="de-DE" dirty="0" err="1"/>
              <a:t>Dubreka</a:t>
            </a:r>
            <a:endParaRPr lang="de-DE" dirty="0"/>
          </a:p>
          <a:p>
            <a:r>
              <a:rPr lang="de-DE" dirty="0"/>
              <a:t>Antenne </a:t>
            </a:r>
            <a:r>
              <a:rPr lang="de-DE" dirty="0" err="1"/>
              <a:t>régionale</a:t>
            </a:r>
            <a:r>
              <a:rPr lang="de-DE" dirty="0"/>
              <a:t> </a:t>
            </a:r>
            <a:r>
              <a:rPr lang="de-DE" dirty="0" err="1"/>
              <a:t>dépôt</a:t>
            </a:r>
            <a:r>
              <a:rPr lang="de-DE" dirty="0"/>
              <a:t> PCG à </a:t>
            </a:r>
            <a:r>
              <a:rPr lang="de-DE" dirty="0" err="1"/>
              <a:t>Boké</a:t>
            </a:r>
            <a:endParaRPr lang="de-DE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200" b="1" dirty="0" err="1"/>
              <a:t>Structures</a:t>
            </a:r>
            <a:r>
              <a:rPr lang="de-DE" sz="2200" b="1" dirty="0"/>
              <a:t> de </a:t>
            </a:r>
            <a:r>
              <a:rPr lang="de-DE" sz="2200" b="1" dirty="0" err="1"/>
              <a:t>soins</a:t>
            </a:r>
            <a:endParaRPr lang="de-DE" sz="2200" b="1" dirty="0"/>
          </a:p>
          <a:p>
            <a:r>
              <a:rPr lang="de-DE" dirty="0"/>
              <a:t>Sites de </a:t>
            </a:r>
            <a:r>
              <a:rPr lang="de-DE" dirty="0" err="1"/>
              <a:t>prise</a:t>
            </a:r>
            <a:r>
              <a:rPr lang="de-DE" dirty="0"/>
              <a:t> en </a:t>
            </a:r>
            <a:r>
              <a:rPr lang="de-DE" dirty="0" err="1"/>
              <a:t>charge</a:t>
            </a:r>
            <a:r>
              <a:rPr lang="de-DE" dirty="0"/>
              <a:t> VIH, </a:t>
            </a:r>
            <a:r>
              <a:rPr lang="de-DE" dirty="0" err="1"/>
              <a:t>laboratoires</a:t>
            </a:r>
            <a:r>
              <a:rPr lang="de-DE" dirty="0"/>
              <a:t> et </a:t>
            </a:r>
            <a:r>
              <a:rPr lang="de-DE" dirty="0" err="1"/>
              <a:t>pharmacie</a:t>
            </a:r>
            <a:r>
              <a:rPr lang="de-DE" dirty="0"/>
              <a:t> des </a:t>
            </a:r>
            <a:r>
              <a:rPr lang="de-DE" dirty="0" err="1"/>
              <a:t>hôpitaux</a:t>
            </a:r>
            <a:r>
              <a:rPr lang="de-DE" dirty="0"/>
              <a:t> </a:t>
            </a:r>
            <a:r>
              <a:rPr lang="de-DE" dirty="0" err="1"/>
              <a:t>régionaux</a:t>
            </a:r>
            <a:r>
              <a:rPr lang="de-DE" dirty="0"/>
              <a:t>/</a:t>
            </a:r>
            <a:r>
              <a:rPr lang="de-DE" dirty="0" err="1"/>
              <a:t>préfectoraux</a:t>
            </a:r>
            <a:r>
              <a:rPr lang="de-DE" dirty="0"/>
              <a:t> de </a:t>
            </a:r>
            <a:r>
              <a:rPr lang="de-DE" dirty="0" err="1"/>
              <a:t>Boké</a:t>
            </a:r>
            <a:r>
              <a:rPr lang="de-DE" dirty="0"/>
              <a:t>, </a:t>
            </a:r>
            <a:r>
              <a:rPr lang="de-DE" dirty="0" err="1"/>
              <a:t>Boffa</a:t>
            </a:r>
            <a:r>
              <a:rPr lang="de-DE" dirty="0"/>
              <a:t>, </a:t>
            </a:r>
            <a:r>
              <a:rPr lang="de-DE" dirty="0" err="1"/>
              <a:t>Fria</a:t>
            </a:r>
            <a:r>
              <a:rPr lang="de-DE" dirty="0"/>
              <a:t> et </a:t>
            </a:r>
            <a:r>
              <a:rPr lang="de-DE" dirty="0" err="1"/>
              <a:t>Dubreka</a:t>
            </a:r>
            <a:endParaRPr lang="de-DE" dirty="0"/>
          </a:p>
          <a:p>
            <a:r>
              <a:rPr lang="de-DE" dirty="0"/>
              <a:t>CDT de </a:t>
            </a:r>
            <a:r>
              <a:rPr lang="de-DE" dirty="0" err="1"/>
              <a:t>Boké</a:t>
            </a:r>
            <a:r>
              <a:rPr lang="de-DE" dirty="0"/>
              <a:t>, </a:t>
            </a:r>
            <a:r>
              <a:rPr lang="de-DE" dirty="0" err="1"/>
              <a:t>Boffa</a:t>
            </a:r>
            <a:r>
              <a:rPr lang="de-DE" dirty="0"/>
              <a:t>, </a:t>
            </a:r>
            <a:r>
              <a:rPr lang="de-DE" dirty="0" err="1"/>
              <a:t>Fria</a:t>
            </a:r>
            <a:r>
              <a:rPr lang="de-DE" dirty="0"/>
              <a:t> et </a:t>
            </a:r>
            <a:r>
              <a:rPr lang="de-DE" dirty="0" err="1"/>
              <a:t>Dubreka</a:t>
            </a:r>
            <a:endParaRPr lang="de-DE" dirty="0"/>
          </a:p>
          <a:p>
            <a:r>
              <a:rPr lang="de-DE" dirty="0"/>
              <a:t>CSU </a:t>
            </a:r>
            <a:r>
              <a:rPr lang="de-DE" dirty="0" err="1"/>
              <a:t>servant</a:t>
            </a:r>
            <a:r>
              <a:rPr lang="de-DE" dirty="0"/>
              <a:t> en </a:t>
            </a:r>
            <a:r>
              <a:rPr lang="de-DE" dirty="0" err="1"/>
              <a:t>même</a:t>
            </a:r>
            <a:r>
              <a:rPr lang="de-DE" dirty="0"/>
              <a:t> </a:t>
            </a:r>
            <a:r>
              <a:rPr lang="de-DE" dirty="0" err="1"/>
              <a:t>temps</a:t>
            </a:r>
            <a:r>
              <a:rPr lang="de-DE" dirty="0"/>
              <a:t> de CDT, </a:t>
            </a:r>
            <a:r>
              <a:rPr lang="de-DE" dirty="0" err="1"/>
              <a:t>Boké</a:t>
            </a:r>
            <a:r>
              <a:rPr lang="de-DE" dirty="0"/>
              <a:t> : CSU </a:t>
            </a:r>
            <a:r>
              <a:rPr lang="de-DE" dirty="0" err="1"/>
              <a:t>Dibia</a:t>
            </a:r>
            <a:r>
              <a:rPr lang="de-DE" dirty="0"/>
              <a:t>, </a:t>
            </a:r>
            <a:r>
              <a:rPr lang="de-DE" dirty="0" err="1"/>
              <a:t>Boffa</a:t>
            </a:r>
            <a:r>
              <a:rPr lang="de-DE" dirty="0"/>
              <a:t> : </a:t>
            </a:r>
            <a:r>
              <a:rPr lang="de-DE" dirty="0" err="1"/>
              <a:t>Boffa</a:t>
            </a:r>
            <a:r>
              <a:rPr lang="de-DE" dirty="0"/>
              <a:t> </a:t>
            </a:r>
            <a:r>
              <a:rPr lang="de-DE" dirty="0" err="1"/>
              <a:t>Centre</a:t>
            </a:r>
            <a:r>
              <a:rPr lang="de-DE" dirty="0"/>
              <a:t>, </a:t>
            </a:r>
            <a:r>
              <a:rPr lang="de-DE" dirty="0" err="1"/>
              <a:t>Fria</a:t>
            </a:r>
            <a:r>
              <a:rPr lang="de-DE" dirty="0"/>
              <a:t> : CS </a:t>
            </a:r>
            <a:r>
              <a:rPr lang="de-DE" dirty="0" err="1"/>
              <a:t>Sabendé</a:t>
            </a:r>
            <a:r>
              <a:rPr lang="de-DE" dirty="0"/>
              <a:t>, </a:t>
            </a:r>
            <a:r>
              <a:rPr lang="de-DE" dirty="0" err="1"/>
              <a:t>Dubreka</a:t>
            </a:r>
            <a:r>
              <a:rPr lang="de-DE" dirty="0"/>
              <a:t> : CSU Mafoudia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200" b="1" dirty="0" err="1"/>
              <a:t>Organisations</a:t>
            </a:r>
            <a:endParaRPr lang="de-DE" sz="2200" b="1" dirty="0"/>
          </a:p>
          <a:p>
            <a:pPr lvl="0"/>
            <a:r>
              <a:rPr lang="fr-FR" dirty="0"/>
              <a:t>Conseiller régional </a:t>
            </a:r>
            <a:r>
              <a:rPr lang="fr-FR" dirty="0" err="1"/>
              <a:t>Chemonics</a:t>
            </a:r>
            <a:r>
              <a:rPr lang="fr-FR" dirty="0"/>
              <a:t> Boké</a:t>
            </a:r>
          </a:p>
          <a:p>
            <a:pPr lvl="0"/>
            <a:r>
              <a:rPr lang="fr-FR" dirty="0"/>
              <a:t>Conseiller régional et PF STOPP Palu, responsable laboratoire</a:t>
            </a:r>
            <a:endParaRPr lang="de-DE" dirty="0"/>
          </a:p>
          <a:p>
            <a:pPr lvl="0"/>
            <a:r>
              <a:rPr lang="fr-FR" dirty="0"/>
              <a:t>Associations PVVIH : Boké « </a:t>
            </a:r>
            <a:r>
              <a:rPr lang="fr-FR" dirty="0" err="1"/>
              <a:t>Marnoussou</a:t>
            </a:r>
            <a:r>
              <a:rPr lang="fr-FR" dirty="0"/>
              <a:t> », Boffa, Fria : S.E.F.   </a:t>
            </a:r>
            <a:endParaRPr lang="de-DE" dirty="0"/>
          </a:p>
          <a:p>
            <a:pPr lvl="0"/>
            <a:r>
              <a:rPr lang="fr-FR" dirty="0"/>
              <a:t>Agents collecteurs OCASS-2 à Boké et Fria</a:t>
            </a:r>
            <a:endParaRPr lang="de-DE" dirty="0"/>
          </a:p>
          <a:p>
            <a:endParaRPr lang="de-D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084D5D9-F91E-4A75-92A2-A8E61C3B72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88" y="6309106"/>
            <a:ext cx="2814320" cy="467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07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1FC59FB-862C-4693-A76D-AECC6E9E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Gouvernance</a:t>
            </a:r>
            <a:endParaRPr lang="de-D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8C49AE-B246-431C-8222-B2DF0879E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842508"/>
            <a:ext cx="3474720" cy="496097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Points à améliorer</a:t>
            </a:r>
            <a:endParaRPr lang="de-DE" sz="24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2C792E-6123-4C4B-817B-D76DA7F93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1338606"/>
            <a:ext cx="3474720" cy="4615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Insuffisance de coordination des activités de santé communautaire des acteurs FM avec PTF, l’autorités sanitaires DRS/DPS et MATD </a:t>
            </a:r>
            <a:endParaRPr lang="de-DE" sz="2400" b="1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1034800-5443-40AE-A1B3-ED733EEC8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878248"/>
            <a:ext cx="3474720" cy="460357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Recommandation</a:t>
            </a:r>
            <a:r>
              <a:rPr lang="fr-FR" dirty="0"/>
              <a:t>s</a:t>
            </a:r>
            <a:endParaRPr lang="de-DE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34EBC68-6C5D-4B44-B167-95B48B424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1338606"/>
            <a:ext cx="3474720" cy="4615690"/>
          </a:xfrm>
        </p:spPr>
        <p:txBody>
          <a:bodyPr/>
          <a:lstStyle/>
          <a:p>
            <a:r>
              <a:rPr lang="fr-FR" dirty="0"/>
              <a:t>Initier une table ronde des partenaires techniques et financiers (PTF) au niveau central  </a:t>
            </a:r>
          </a:p>
          <a:p>
            <a:r>
              <a:rPr lang="fr-FR" dirty="0"/>
              <a:t>Déléguer les détails au niveau opérationnel </a:t>
            </a:r>
          </a:p>
          <a:p>
            <a:r>
              <a:rPr lang="fr-FR" dirty="0"/>
              <a:t>Coopérer au niveau central et opérationnelle avec le PNACC du MATD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2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1FC59FB-862C-4693-A76D-AECC6E9E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</a:t>
            </a:r>
            <a:r>
              <a:rPr lang="fr-FR" dirty="0" err="1"/>
              <a:t>programma-tique</a:t>
            </a:r>
            <a:br>
              <a:rPr lang="fr-FR" dirty="0"/>
            </a:br>
            <a:br>
              <a:rPr lang="fr-FR" dirty="0"/>
            </a:br>
            <a:r>
              <a:rPr lang="fr-FR" dirty="0" err="1"/>
              <a:t>Subv</a:t>
            </a:r>
            <a:r>
              <a:rPr lang="fr-FR" dirty="0"/>
              <a:t>. VIH</a:t>
            </a:r>
            <a:endParaRPr lang="de-D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8C49AE-B246-431C-8222-B2DF0879E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842509"/>
            <a:ext cx="3474720" cy="362154"/>
          </a:xfrm>
        </p:spPr>
        <p:txBody>
          <a:bodyPr>
            <a:noAutofit/>
          </a:bodyPr>
          <a:lstStyle/>
          <a:p>
            <a:r>
              <a:rPr lang="fr-FR" sz="2400" dirty="0"/>
              <a:t>Points à améliorer</a:t>
            </a:r>
            <a:endParaRPr lang="de-DE" sz="24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2C792E-6123-4C4B-817B-D76DA7F93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1338606"/>
            <a:ext cx="3474720" cy="4615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Faible accès aux services de dépistage volontaires (CDV) pour raison de pénurie/ruptures des intrants de dépistage, structuration et qualité de services </a:t>
            </a:r>
          </a:p>
          <a:p>
            <a:r>
              <a:rPr lang="fr-FR" dirty="0"/>
              <a:t>Faible taux de dépistage de la population en général;</a:t>
            </a:r>
          </a:p>
          <a:p>
            <a:endParaRPr lang="de-DE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1034800-5443-40AE-A1B3-ED733EEC8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878248"/>
            <a:ext cx="3474720" cy="315019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Recommandations</a:t>
            </a:r>
            <a:endParaRPr lang="de-DE" sz="24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34EBC68-6C5D-4B44-B167-95B48B424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1338606"/>
            <a:ext cx="3474720" cy="4615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Diversifier les sources d’approvisionnement avec d’autres bailleurs que le FM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Elargir la cible de la stratégie de dépistage différencié en fonction du contexte épidémiologique et social par zone d’intervention;</a:t>
            </a:r>
          </a:p>
          <a:p>
            <a:endParaRPr lang="de-D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4234F1-CF03-49F0-A6F0-A4FF03514A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258560"/>
            <a:ext cx="2814320" cy="467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14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1FC59FB-862C-4693-A76D-AECC6E9E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</a:t>
            </a:r>
            <a:r>
              <a:rPr lang="fr-FR" dirty="0" err="1"/>
              <a:t>programma-tique</a:t>
            </a:r>
            <a:br>
              <a:rPr lang="fr-FR" dirty="0"/>
            </a:br>
            <a:r>
              <a:rPr lang="fr-FR" dirty="0" err="1"/>
              <a:t>Subv</a:t>
            </a:r>
            <a:r>
              <a:rPr lang="fr-FR" dirty="0"/>
              <a:t>. VIH</a:t>
            </a:r>
            <a:endParaRPr lang="de-D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8C49AE-B246-431C-8222-B2DF0879E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842509"/>
            <a:ext cx="3474720" cy="362154"/>
          </a:xfrm>
        </p:spPr>
        <p:txBody>
          <a:bodyPr>
            <a:noAutofit/>
          </a:bodyPr>
          <a:lstStyle/>
          <a:p>
            <a:r>
              <a:rPr lang="fr-FR" sz="2400" dirty="0"/>
              <a:t>Points à améliorer</a:t>
            </a:r>
            <a:endParaRPr lang="de-DE" sz="24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2C792E-6123-4C4B-817B-D76DA7F93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1338606"/>
            <a:ext cx="3474720" cy="4615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Non-respect de la confidentialité concernant le statut sérologique de PVVIH par le personnel médical</a:t>
            </a:r>
          </a:p>
          <a:p>
            <a:r>
              <a:rPr lang="fr-FR" dirty="0"/>
              <a:t>Accroissement de  la vulnérabilité des PVVIH, qui sont victimes de stigmatisation et discrimination</a:t>
            </a:r>
          </a:p>
          <a:p>
            <a:pPr marL="0" indent="0">
              <a:buNone/>
            </a:pPr>
            <a:endParaRPr lang="de-DE" sz="2400" b="1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1034800-5443-40AE-A1B3-ED733EEC8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878248"/>
            <a:ext cx="3474720" cy="315019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Recommandations</a:t>
            </a:r>
            <a:endParaRPr lang="de-DE" sz="24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34EBC68-6C5D-4B44-B167-95B48B424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1338606"/>
            <a:ext cx="3474720" cy="4615690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Renforcer la communication sur le respect de la confidentialité par les prestataires </a:t>
            </a:r>
          </a:p>
          <a:p>
            <a:r>
              <a:rPr lang="fr-FR" dirty="0"/>
              <a:t>Insister sur les lois/règlement condamnant la divulgation du secret médical</a:t>
            </a:r>
          </a:p>
          <a:p>
            <a:r>
              <a:rPr lang="fr-FR" dirty="0"/>
              <a:t>Réorganiser le circuit de malades dans l’enceinte de la FS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288305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0</TotalTime>
  <Words>576</Words>
  <Application>Microsoft Office PowerPoint</Application>
  <PresentationFormat>Grand écran</PresentationFormat>
  <Paragraphs>76</Paragraphs>
  <Slides>20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Corbel</vt:lpstr>
      <vt:lpstr>Wingdings 2</vt:lpstr>
      <vt:lpstr>Cadre</vt:lpstr>
      <vt:lpstr>Document</vt:lpstr>
      <vt:lpstr>Document Microsoft Word</vt:lpstr>
      <vt:lpstr>Rapport Mission Suivi stratégique préfectures Boke, Boffa, Fria, Dubreka 8 – 12.10 2018</vt:lpstr>
      <vt:lpstr>Table de matière</vt:lpstr>
      <vt:lpstr>Présentation PowerPoint</vt:lpstr>
      <vt:lpstr>Présentation PowerPoint</vt:lpstr>
      <vt:lpstr>Présentation PowerPoint</vt:lpstr>
      <vt:lpstr>Structures visitées </vt:lpstr>
      <vt:lpstr>Gouvernance</vt:lpstr>
      <vt:lpstr>Gestion programma-tique  Subv. VIH</vt:lpstr>
      <vt:lpstr>Gestion programma-tique Subv. VIH</vt:lpstr>
      <vt:lpstr>Gestion programma-tique Subv. VIH</vt:lpstr>
      <vt:lpstr>Gestion programma-tique Subv. VIH et TB</vt:lpstr>
      <vt:lpstr>Présentation PowerPoint</vt:lpstr>
      <vt:lpstr>Présentation PowerPoint</vt:lpstr>
      <vt:lpstr>ANNEXES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Tevi, Benissan Corneil GIZ GN</dc:creator>
  <cp:lastModifiedBy>Tevi, Benissan Corneil GIZ GN</cp:lastModifiedBy>
  <cp:revision>63</cp:revision>
  <dcterms:created xsi:type="dcterms:W3CDTF">2018-12-09T07:17:18Z</dcterms:created>
  <dcterms:modified xsi:type="dcterms:W3CDTF">2018-12-12T07:40:10Z</dcterms:modified>
</cp:coreProperties>
</file>