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85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0809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08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748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90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874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751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10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70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59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27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2FCF-64C7-46D2-8629-6DBDF4108373}" type="datetimeFigureOut">
              <a:rPr lang="fr-FR" smtClean="0"/>
              <a:t>10/01/2020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1F459-63E2-44A6-8D67-22D13F4F6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878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72208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latin typeface="Britannic Bold" pitchFamily="34" charset="0"/>
              </a:rPr>
              <a:t>Analyse des goulots d’étranglements pour des systèmes de santé Résilients et Pérennes</a:t>
            </a:r>
            <a:endParaRPr lang="fr-FR" sz="2800" b="1" dirty="0">
              <a:latin typeface="Britannic Bold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7272808" cy="1224136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>
                <a:latin typeface="Arial Black" pitchFamily="34" charset="0"/>
              </a:rPr>
              <a:t>Ateliers régionaux</a:t>
            </a:r>
          </a:p>
          <a:p>
            <a:pPr algn="r"/>
            <a:r>
              <a:rPr lang="fr-FR" u="sng" dirty="0" smtClean="0">
                <a:latin typeface="Arial Black" pitchFamily="34" charset="0"/>
              </a:rPr>
              <a:t>Orientation des experts nationaux</a:t>
            </a:r>
            <a:endParaRPr lang="fr-FR" u="sng" dirty="0">
              <a:latin typeface="Arial Black" pitchFamily="34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4860032" y="5661248"/>
            <a:ext cx="3952528" cy="612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2000" b="1" dirty="0" smtClean="0"/>
              <a:t>Dr Hugues TRAORE/Dr </a:t>
            </a:r>
            <a:r>
              <a:rPr lang="fr-FR" sz="2000" b="1" dirty="0" err="1" smtClean="0"/>
              <a:t>Aissatou</a:t>
            </a:r>
            <a:r>
              <a:rPr lang="fr-FR" sz="2000" b="1" dirty="0" smtClean="0"/>
              <a:t> DIENG</a:t>
            </a:r>
          </a:p>
          <a:p>
            <a:pPr algn="r"/>
            <a:r>
              <a:rPr lang="fr-FR" sz="2000" b="1" dirty="0" smtClean="0"/>
              <a:t>Conakry le 10/01/2020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55074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r-FR" dirty="0" smtClean="0">
                <a:latin typeface="Britannic Bold" pitchFamily="34" charset="0"/>
              </a:rPr>
              <a:t>Plan</a:t>
            </a:r>
            <a:endParaRPr lang="fr-FR" dirty="0">
              <a:latin typeface="Britannic Bold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Objectifs des ateliers régionaux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Approches didactiques à adopter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Programmes et Agenda des ateliers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Administration et finances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fr-FR" sz="2800" dirty="0" smtClean="0">
                <a:latin typeface="Britannic Bold" pitchFamily="34" charset="0"/>
              </a:rPr>
              <a:t>Divers</a:t>
            </a:r>
            <a:endParaRPr lang="fr-FR" sz="28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03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Objectifs des ateliers régionaux(1)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u="sng" dirty="0" smtClean="0"/>
              <a:t>Objectif général: </a:t>
            </a:r>
            <a:endParaRPr lang="fr-FR" sz="2000" b="1" u="sng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fr-FR" sz="2000" dirty="0">
                <a:solidFill>
                  <a:srgbClr val="000000"/>
                </a:solidFill>
              </a:rPr>
              <a:t>I</a:t>
            </a:r>
            <a:r>
              <a:rPr lang="fr-FR" sz="2000" dirty="0" smtClean="0">
                <a:solidFill>
                  <a:srgbClr val="000000"/>
                </a:solidFill>
              </a:rPr>
              <a:t>dentifier </a:t>
            </a:r>
            <a:r>
              <a:rPr lang="fr-FR" sz="2000" dirty="0">
                <a:solidFill>
                  <a:srgbClr val="000000"/>
                </a:solidFill>
              </a:rPr>
              <a:t>les moyens de maximiser les investissements </a:t>
            </a:r>
            <a:r>
              <a:rPr lang="fr-FR" sz="2000" dirty="0" smtClean="0">
                <a:solidFill>
                  <a:srgbClr val="000000"/>
                </a:solidFill>
              </a:rPr>
              <a:t> pour  </a:t>
            </a:r>
            <a:r>
              <a:rPr lang="fr-FR" sz="2000" dirty="0">
                <a:solidFill>
                  <a:srgbClr val="000000"/>
                </a:solidFill>
              </a:rPr>
              <a:t>un impact plus important sur la fourniture de services </a:t>
            </a:r>
            <a:r>
              <a:rPr lang="fr-FR" sz="2000" dirty="0" smtClean="0">
                <a:solidFill>
                  <a:srgbClr val="000000"/>
                </a:solidFill>
              </a:rPr>
              <a:t>santé </a:t>
            </a:r>
            <a:r>
              <a:rPr lang="fr-FR" sz="2000" dirty="0" smtClean="0">
                <a:solidFill>
                  <a:srgbClr val="000000"/>
                </a:solidFill>
              </a:rPr>
              <a:t>dans le cadre de la lutte contre la maladie (en </a:t>
            </a:r>
            <a:r>
              <a:rPr lang="fr-FR" sz="2000" dirty="0" smtClean="0">
                <a:solidFill>
                  <a:srgbClr val="000000"/>
                </a:solidFill>
              </a:rPr>
              <a:t>particulier ceux liés au </a:t>
            </a:r>
            <a:r>
              <a:rPr lang="fr-FR" sz="2000" dirty="0">
                <a:solidFill>
                  <a:srgbClr val="000000"/>
                </a:solidFill>
              </a:rPr>
              <a:t>VIH, à la </a:t>
            </a:r>
            <a:r>
              <a:rPr lang="fr-FR" sz="2000" dirty="0" smtClean="0">
                <a:solidFill>
                  <a:srgbClr val="000000"/>
                </a:solidFill>
              </a:rPr>
              <a:t>tuberculose, au paludisme</a:t>
            </a:r>
            <a:r>
              <a:rPr lang="fr-FR" sz="2000" dirty="0">
                <a:solidFill>
                  <a:srgbClr val="000000"/>
                </a:solidFill>
              </a:rPr>
              <a:t> </a:t>
            </a:r>
            <a:r>
              <a:rPr lang="fr-FR" sz="2000" dirty="0" smtClean="0">
                <a:solidFill>
                  <a:srgbClr val="000000"/>
                </a:solidFill>
              </a:rPr>
              <a:t>et à la santé de la </a:t>
            </a:r>
            <a:r>
              <a:rPr lang="fr-FR" sz="2000" dirty="0" smtClean="0">
                <a:solidFill>
                  <a:srgbClr val="000000"/>
                </a:solidFill>
              </a:rPr>
              <a:t>reproduction)  </a:t>
            </a:r>
            <a:r>
              <a:rPr lang="fr-FR" sz="2000" dirty="0" smtClean="0">
                <a:solidFill>
                  <a:srgbClr val="000000"/>
                </a:solidFill>
              </a:rPr>
              <a:t>avec à terme la structuration d’un </a:t>
            </a:r>
            <a:r>
              <a:rPr lang="fr-FR" sz="2000" dirty="0">
                <a:solidFill>
                  <a:srgbClr val="000000"/>
                </a:solidFill>
              </a:rPr>
              <a:t>S</a:t>
            </a:r>
            <a:r>
              <a:rPr lang="fr-FR" sz="2000" dirty="0" smtClean="0">
                <a:solidFill>
                  <a:srgbClr val="000000"/>
                </a:solidFill>
              </a:rPr>
              <a:t>ystème de Santé </a:t>
            </a:r>
            <a:r>
              <a:rPr lang="fr-FR" sz="2000" dirty="0">
                <a:solidFill>
                  <a:srgbClr val="000000"/>
                </a:solidFill>
              </a:rPr>
              <a:t>R</a:t>
            </a:r>
            <a:r>
              <a:rPr lang="fr-FR" sz="2000" dirty="0" smtClean="0">
                <a:solidFill>
                  <a:srgbClr val="000000"/>
                </a:solidFill>
              </a:rPr>
              <a:t>ésilient et Pérenne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marL="0" indent="0" algn="just">
              <a:buNone/>
            </a:pPr>
            <a:r>
              <a:rPr lang="fr-FR" sz="2000" dirty="0" smtClean="0"/>
              <a:t>Une attention particulière sera accordée à l'identification des lacunes et des goulots d'étranglement du système de santé: </a:t>
            </a:r>
          </a:p>
          <a:p>
            <a:pPr algn="just"/>
            <a:r>
              <a:rPr lang="fr-FR" sz="2000" dirty="0"/>
              <a:t>P</a:t>
            </a:r>
            <a:r>
              <a:rPr lang="fr-FR" sz="2000" dirty="0" smtClean="0"/>
              <a:t>rincipalement aux niveaux préfectoral et régional</a:t>
            </a:r>
          </a:p>
          <a:p>
            <a:pPr algn="just"/>
            <a:r>
              <a:rPr lang="fr-FR" sz="2000" dirty="0" smtClean="0"/>
              <a:t>En lien  avec les fonctions clés  que sont la gouvernance, les systèmes communautaires, les aspects de suivi </a:t>
            </a:r>
            <a:r>
              <a:rPr lang="fr-FR" sz="2000" dirty="0"/>
              <a:t>é</a:t>
            </a:r>
            <a:r>
              <a:rPr lang="fr-FR" sz="2000" dirty="0" smtClean="0"/>
              <a:t>valuation, la gestion des produits de santé,  le financement et les ressources humaines pour la santé.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9684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/>
              <a:t>Objectifs des ateliers régionaux(2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000" b="1" u="sng" dirty="0" smtClean="0"/>
              <a:t>Objectifs spécifiques:</a:t>
            </a:r>
            <a:endParaRPr lang="fr-FR" sz="2400" dirty="0">
              <a:solidFill>
                <a:srgbClr val="000000"/>
              </a:solidFill>
            </a:endParaRPr>
          </a:p>
          <a:p>
            <a:pPr algn="just"/>
            <a:r>
              <a:rPr lang="fr-FR" sz="2000" dirty="0">
                <a:solidFill>
                  <a:srgbClr val="000000"/>
                </a:solidFill>
              </a:rPr>
              <a:t>Avoir une bonne compréhension des différentes approches conceptuelles des systèmes de santé et du renforcement des systèmes de santé </a:t>
            </a:r>
            <a:endParaRPr lang="fr-FR" sz="2000" dirty="0"/>
          </a:p>
          <a:p>
            <a:pPr algn="just"/>
            <a:r>
              <a:rPr lang="fr-FR" sz="2000" dirty="0" smtClean="0"/>
              <a:t>Appréhender  l’outil SRPS afin  :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000" dirty="0" smtClean="0"/>
              <a:t> </a:t>
            </a:r>
            <a:r>
              <a:rPr lang="fr-FR" sz="1800" dirty="0" smtClean="0"/>
              <a:t>D’identifier  </a:t>
            </a:r>
            <a:r>
              <a:rPr lang="fr-FR" sz="1800" dirty="0"/>
              <a:t>les </a:t>
            </a:r>
            <a:r>
              <a:rPr lang="fr-FR" sz="1800" dirty="0" smtClean="0"/>
              <a:t>goulots </a:t>
            </a:r>
            <a:r>
              <a:rPr lang="fr-FR" sz="1800" dirty="0"/>
              <a:t>d'étranglement liés au système de santé qui entravent la mise en </a:t>
            </a:r>
            <a:r>
              <a:rPr lang="fr-FR" sz="1800" dirty="0" err="1"/>
              <a:t>oeuvre</a:t>
            </a:r>
            <a:r>
              <a:rPr lang="fr-FR" sz="1800" dirty="0"/>
              <a:t> efficace et efficiente des programmes de lutte contre </a:t>
            </a:r>
            <a:r>
              <a:rPr lang="fr-FR" sz="1800" dirty="0" smtClean="0"/>
              <a:t>les maladies en particulier le </a:t>
            </a:r>
            <a:r>
              <a:rPr lang="fr-FR" sz="1800" dirty="0"/>
              <a:t>VIH/SIDA, la </a:t>
            </a:r>
            <a:r>
              <a:rPr lang="fr-FR" sz="1800" dirty="0" smtClean="0"/>
              <a:t>Tuberculose , le Paludisme  et  la santé de la reproduction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1800" dirty="0" smtClean="0"/>
              <a:t>Proposer des solutions/mesures, formuler des recommandations pour un système de santé résilient et pérenne</a:t>
            </a:r>
            <a:endParaRPr lang="fr-FR" sz="1800" dirty="0"/>
          </a:p>
          <a:p>
            <a:endParaRPr lang="fr-FR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75073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Approche didactique(1)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76064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Présentation des  participants </a:t>
            </a:r>
            <a:r>
              <a:rPr lang="fr-FR" dirty="0" smtClean="0">
                <a:solidFill>
                  <a:srgbClr val="000000"/>
                </a:solidFill>
              </a:rPr>
              <a:t>: Pour mieux appréhender les profils en présence et familiariser les participants entre eux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Présentation PP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Brainstorming:  </a:t>
            </a:r>
            <a:r>
              <a:rPr lang="fr-FR" dirty="0" smtClean="0">
                <a:solidFill>
                  <a:srgbClr val="000000"/>
                </a:solidFill>
              </a:rPr>
              <a:t>Faire participer les participants au maximum, recueillir leurs contributions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fr-FR" dirty="0" smtClean="0">
                <a:solidFill>
                  <a:srgbClr val="FF0000"/>
                </a:solidFill>
              </a:rPr>
              <a:t>NB: Il est préconisé de coupler les présentations au Brainstorming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Formation de groupes: </a:t>
            </a:r>
            <a:r>
              <a:rPr lang="fr-FR" dirty="0" smtClean="0">
                <a:solidFill>
                  <a:srgbClr val="000000"/>
                </a:solidFill>
              </a:rPr>
              <a:t>Les </a:t>
            </a:r>
            <a:r>
              <a:rPr lang="fr-FR" dirty="0">
                <a:solidFill>
                  <a:srgbClr val="000000"/>
                </a:solidFill>
              </a:rPr>
              <a:t>participants doivent être regroupés de manière à obtenir un groupe hétérogène en termes de </a:t>
            </a:r>
            <a:r>
              <a:rPr lang="fr-FR" dirty="0" smtClean="0">
                <a:solidFill>
                  <a:srgbClr val="000000"/>
                </a:solidFill>
              </a:rPr>
              <a:t>représentants </a:t>
            </a:r>
            <a:r>
              <a:rPr lang="fr-FR" dirty="0">
                <a:solidFill>
                  <a:srgbClr val="000000"/>
                </a:solidFill>
              </a:rPr>
              <a:t>des différents niveaux du système de </a:t>
            </a:r>
            <a:r>
              <a:rPr lang="fr-FR" dirty="0" smtClean="0">
                <a:solidFill>
                  <a:srgbClr val="000000"/>
                </a:solidFill>
              </a:rPr>
              <a:t>santé et ou de parties prenantes, </a:t>
            </a:r>
            <a:r>
              <a:rPr lang="fr-FR" dirty="0">
                <a:solidFill>
                  <a:srgbClr val="000000"/>
                </a:solidFill>
              </a:rPr>
              <a:t>d'expérience </a:t>
            </a:r>
            <a:r>
              <a:rPr lang="fr-FR" dirty="0" smtClean="0">
                <a:solidFill>
                  <a:srgbClr val="000000"/>
                </a:solidFill>
              </a:rPr>
              <a:t>et de sites de provenance. </a:t>
            </a:r>
            <a:r>
              <a:rPr lang="fr-FR" dirty="0">
                <a:solidFill>
                  <a:srgbClr val="000000"/>
                </a:solidFill>
              </a:rPr>
              <a:t>Les relations hiérarchiques doivent être </a:t>
            </a:r>
            <a:r>
              <a:rPr lang="fr-FR" dirty="0" smtClean="0">
                <a:solidFill>
                  <a:srgbClr val="000000"/>
                </a:solidFill>
              </a:rPr>
              <a:t>évitées</a:t>
            </a:r>
            <a:endParaRPr lang="fr-FR" dirty="0">
              <a:solidFill>
                <a:srgbClr val="00000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Travaux de groupe: </a:t>
            </a:r>
            <a:r>
              <a:rPr lang="fr-FR" dirty="0" smtClean="0"/>
              <a:t>Une </a:t>
            </a:r>
            <a:r>
              <a:rPr lang="fr-FR" dirty="0"/>
              <a:t>attention particulière sera portée à la visualisation des résultats du travail en groupe. </a:t>
            </a:r>
            <a:endParaRPr lang="fr-FR" dirty="0">
              <a:solidFill>
                <a:srgbClr val="000000"/>
              </a:solidFill>
            </a:endParaRP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fr-FR" b="1" dirty="0" smtClean="0">
                <a:solidFill>
                  <a:srgbClr val="000000"/>
                </a:solidFill>
              </a:rPr>
              <a:t>Travaux en </a:t>
            </a:r>
            <a:r>
              <a:rPr lang="fr-FR" b="1" dirty="0" err="1" smtClean="0">
                <a:solidFill>
                  <a:srgbClr val="000000"/>
                </a:solidFill>
              </a:rPr>
              <a:t>pleinière</a:t>
            </a:r>
            <a:r>
              <a:rPr lang="fr-FR" b="1" dirty="0" smtClean="0">
                <a:solidFill>
                  <a:srgbClr val="000000"/>
                </a:solidFill>
              </a:rPr>
              <a:t> </a:t>
            </a:r>
            <a:r>
              <a:rPr lang="fr-FR" dirty="0" smtClean="0">
                <a:solidFill>
                  <a:srgbClr val="000000"/>
                </a:solidFill>
              </a:rPr>
              <a:t>pour</a:t>
            </a:r>
            <a:r>
              <a:rPr lang="fr-FR" b="1" dirty="0" smtClean="0">
                <a:solidFill>
                  <a:srgbClr val="000000"/>
                </a:solidFill>
              </a:rPr>
              <a:t> </a:t>
            </a:r>
            <a:r>
              <a:rPr lang="fr-FR" b="0" i="0" u="none" strike="noStrike" baseline="0" dirty="0" smtClean="0">
                <a:solidFill>
                  <a:srgbClr val="000000"/>
                </a:solidFill>
              </a:rPr>
              <a:t>permettre l'échange et la discussion controversée:</a:t>
            </a:r>
            <a:r>
              <a:rPr lang="fr-FR" b="0" i="0" u="none" strike="noStrike" dirty="0" smtClean="0">
                <a:solidFill>
                  <a:srgbClr val="000000"/>
                </a:solidFill>
              </a:rPr>
              <a:t> Se référer à titre de guide d’orientation pour les discussions, </a:t>
            </a:r>
            <a:r>
              <a:rPr lang="fr-FR" dirty="0" smtClean="0">
                <a:solidFill>
                  <a:srgbClr val="000000"/>
                </a:solidFill>
              </a:rPr>
              <a:t>d</a:t>
            </a:r>
            <a:r>
              <a:rPr lang="fr-FR" b="0" i="0" u="none" strike="noStrike" dirty="0" smtClean="0">
                <a:solidFill>
                  <a:srgbClr val="000000"/>
                </a:solidFill>
              </a:rPr>
              <a:t>es éléments contenus dans:  </a:t>
            </a:r>
            <a:r>
              <a:rPr lang="fr-FR" b="1" i="1" u="none" strike="noStrike" dirty="0" smtClean="0">
                <a:solidFill>
                  <a:srgbClr val="000000"/>
                </a:solidFill>
              </a:rPr>
              <a:t>(i) l’outil complété en 2018 et (ii) l’outil complété en 2019 (atelier de </a:t>
            </a:r>
            <a:r>
              <a:rPr lang="fr-FR" b="1" i="1" dirty="0" err="1">
                <a:solidFill>
                  <a:srgbClr val="000000"/>
                </a:solidFill>
              </a:rPr>
              <a:t>C</a:t>
            </a:r>
            <a:r>
              <a:rPr lang="fr-FR" b="1" i="1" u="none" strike="noStrike" dirty="0" err="1" smtClean="0">
                <a:solidFill>
                  <a:srgbClr val="000000"/>
                </a:solidFill>
              </a:rPr>
              <a:t>oyah</a:t>
            </a:r>
            <a:r>
              <a:rPr lang="fr-FR" b="1" i="1" u="none" strike="noStrike" dirty="0" smtClean="0">
                <a:solidFill>
                  <a:srgbClr val="000000"/>
                </a:solidFill>
              </a:rPr>
              <a:t>) incluant le document transmis par le SNIS/CRS</a:t>
            </a:r>
            <a:endParaRPr lang="fr-FR" b="1" i="1" u="none" strike="noStrike" baseline="0" dirty="0" smtClean="0">
              <a:solidFill>
                <a:srgbClr val="000000"/>
              </a:solidFill>
            </a:endParaRPr>
          </a:p>
          <a:p>
            <a:pPr algn="just"/>
            <a:endParaRPr lang="fr-FR" sz="2000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07752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Approche didactique (2)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000000"/>
                </a:solidFill>
                <a:latin typeface="Britannic Bold" pitchFamily="34" charset="0"/>
              </a:rPr>
              <a:t>Formation des groupes: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000" dirty="0" smtClean="0">
                <a:solidFill>
                  <a:srgbClr val="000000"/>
                </a:solidFill>
              </a:rPr>
              <a:t>Nombre de groupe a former : 7 (équivalent aux thématiques  abordées par l’outil SRPS). A défaut 6 groupes, en traitant la thématique « finance » de façon transversale pour tous les groupes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000" dirty="0" smtClean="0">
                <a:solidFill>
                  <a:srgbClr val="000000"/>
                </a:solidFill>
              </a:rPr>
              <a:t>Nombre de personnes par groupe: 3 à 4, sans dépasser 5 participants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000000"/>
                </a:solidFill>
                <a:latin typeface="Britannic Bold" pitchFamily="34" charset="0"/>
              </a:rPr>
              <a:t>Matériels 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000" b="1" dirty="0" smtClean="0">
                <a:solidFill>
                  <a:srgbClr val="00B050"/>
                </a:solidFill>
              </a:rPr>
              <a:t>Présentations: </a:t>
            </a:r>
          </a:p>
          <a:p>
            <a:pPr marL="457200" indent="-457200" algn="just">
              <a:buAutoNum type="arabicPeriod"/>
            </a:pPr>
            <a:r>
              <a:rPr lang="fr-FR" sz="1600" b="0" i="0" u="none" strike="noStrike" dirty="0" smtClean="0">
                <a:solidFill>
                  <a:srgbClr val="000000"/>
                </a:solidFill>
              </a:rPr>
              <a:t>Système de Santé et RSS (PP)</a:t>
            </a:r>
          </a:p>
          <a:p>
            <a:pPr marL="457200" indent="-457200" algn="just">
              <a:buAutoNum type="arabicPeriod"/>
            </a:pPr>
            <a:r>
              <a:rPr lang="fr-FR" sz="1600" smtClean="0">
                <a:solidFill>
                  <a:srgbClr val="000000"/>
                </a:solidFill>
              </a:rPr>
              <a:t>Outil </a:t>
            </a:r>
            <a:r>
              <a:rPr lang="fr-FR" sz="1600" dirty="0" smtClean="0">
                <a:solidFill>
                  <a:srgbClr val="000000"/>
                </a:solidFill>
              </a:rPr>
              <a:t>SRPS</a:t>
            </a:r>
          </a:p>
          <a:p>
            <a:pPr marL="457200" indent="-457200" algn="just">
              <a:buAutoNum type="arabicPeriod"/>
            </a:pPr>
            <a:r>
              <a:rPr lang="fr-FR" sz="1600" dirty="0" smtClean="0">
                <a:solidFill>
                  <a:srgbClr val="000000"/>
                </a:solidFill>
              </a:rPr>
              <a:t>(éventuellement sur les subventions du FM en Guinée)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000" dirty="0" smtClean="0">
                <a:solidFill>
                  <a:srgbClr val="000000"/>
                </a:solidFill>
                <a:latin typeface="Britannic Bold" pitchFamily="34" charset="0"/>
              </a:rPr>
              <a:t>Outils</a:t>
            </a:r>
          </a:p>
          <a:p>
            <a:pPr algn="just">
              <a:buFont typeface="Courier New" pitchFamily="49" charset="0"/>
              <a:buChar char="o"/>
            </a:pPr>
            <a:r>
              <a:rPr lang="fr-FR" sz="2000" b="1" i="0" u="none" strike="noStrike" dirty="0" smtClean="0">
                <a:solidFill>
                  <a:srgbClr val="00B050"/>
                </a:solidFill>
              </a:rPr>
              <a:t>Préparer (mettre sur une clé USB) :</a:t>
            </a:r>
          </a:p>
          <a:p>
            <a:pPr marL="457200" indent="-457200" algn="just">
              <a:buAutoNum type="arabicPeriod"/>
            </a:pPr>
            <a:r>
              <a:rPr lang="fr-FR" sz="1600" dirty="0" smtClean="0">
                <a:solidFill>
                  <a:srgbClr val="000000"/>
                </a:solidFill>
              </a:rPr>
              <a:t>P</a:t>
            </a:r>
            <a:r>
              <a:rPr lang="fr-FR" sz="1600" b="0" i="0" u="none" strike="noStrike" dirty="0" smtClean="0">
                <a:solidFill>
                  <a:srgbClr val="000000"/>
                </a:solidFill>
              </a:rPr>
              <a:t>our chaque groupe « un feuillet vide » correspondant aux 7 thématiques a abordés par l’outil SRPS</a:t>
            </a:r>
          </a:p>
          <a:p>
            <a:pPr marL="457200" indent="-457200" algn="just">
              <a:buAutoNum type="arabicPeriod"/>
            </a:pPr>
            <a:r>
              <a:rPr lang="fr-FR" sz="1600" dirty="0">
                <a:solidFill>
                  <a:srgbClr val="000000"/>
                </a:solidFill>
              </a:rPr>
              <a:t>L</a:t>
            </a:r>
            <a:r>
              <a:rPr lang="fr-FR" sz="1600" u="none" strike="noStrike" dirty="0" smtClean="0">
                <a:solidFill>
                  <a:srgbClr val="000000"/>
                </a:solidFill>
              </a:rPr>
              <a:t>’ outil complété en 2018 </a:t>
            </a:r>
          </a:p>
          <a:p>
            <a:pPr marL="457200" indent="-457200" algn="just">
              <a:buAutoNum type="arabicPeriod"/>
            </a:pPr>
            <a:r>
              <a:rPr lang="fr-FR" sz="1600" dirty="0">
                <a:solidFill>
                  <a:srgbClr val="000000"/>
                </a:solidFill>
              </a:rPr>
              <a:t>L</a:t>
            </a:r>
            <a:r>
              <a:rPr lang="fr-FR" sz="1600" u="none" strike="noStrike" dirty="0" smtClean="0">
                <a:solidFill>
                  <a:srgbClr val="000000"/>
                </a:solidFill>
              </a:rPr>
              <a:t>’outil complété en 2019 (atelier de </a:t>
            </a:r>
            <a:r>
              <a:rPr lang="fr-FR" sz="1600" dirty="0" err="1" smtClean="0">
                <a:solidFill>
                  <a:srgbClr val="000000"/>
                </a:solidFill>
              </a:rPr>
              <a:t>C</a:t>
            </a:r>
            <a:r>
              <a:rPr lang="fr-FR" sz="1600" u="none" strike="noStrike" dirty="0" err="1" smtClean="0">
                <a:solidFill>
                  <a:srgbClr val="000000"/>
                </a:solidFill>
              </a:rPr>
              <a:t>oyah</a:t>
            </a:r>
            <a:r>
              <a:rPr lang="fr-FR" sz="1600" u="none" strike="noStrike" dirty="0" smtClean="0">
                <a:solidFill>
                  <a:srgbClr val="000000"/>
                </a:solidFill>
              </a:rPr>
              <a:t>) </a:t>
            </a:r>
          </a:p>
          <a:p>
            <a:pPr marL="457200" indent="-457200" algn="just">
              <a:buAutoNum type="arabicPeriod"/>
            </a:pPr>
            <a:r>
              <a:rPr lang="fr-FR" sz="1600" dirty="0">
                <a:solidFill>
                  <a:srgbClr val="000000"/>
                </a:solidFill>
              </a:rPr>
              <a:t>D</a:t>
            </a:r>
            <a:r>
              <a:rPr lang="fr-FR" sz="1600" u="none" strike="noStrike" dirty="0" smtClean="0">
                <a:solidFill>
                  <a:srgbClr val="000000"/>
                </a:solidFill>
              </a:rPr>
              <a:t>ocument transmis par le SNIS/CRS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§"/>
            </a:pPr>
            <a:endParaRPr lang="fr-FR" sz="2000" b="0" i="0" u="none" strike="noStrike" baseline="0" dirty="0" smtClean="0">
              <a:solidFill>
                <a:srgbClr val="000000"/>
              </a:solidFill>
            </a:endParaRPr>
          </a:p>
          <a:p>
            <a:pPr algn="just"/>
            <a:endParaRPr lang="fr-FR" sz="2000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40528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Programme des ateliers et agenda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000000"/>
                </a:solidFill>
                <a:latin typeface="Britannic Bold" pitchFamily="34" charset="0"/>
              </a:rPr>
              <a:t>Programme des ateliers </a:t>
            </a:r>
          </a:p>
          <a:p>
            <a:pPr algn="just">
              <a:buFont typeface="Wingdings" pitchFamily="2" charset="2"/>
              <a:buChar char="§"/>
            </a:pPr>
            <a:endParaRPr lang="fr-FR" sz="2000" b="1" dirty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 smtClean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 smtClean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 smtClean="0">
              <a:solidFill>
                <a:srgbClr val="000000"/>
              </a:solidFill>
              <a:latin typeface="Britannic Bold" pitchFamily="34" charset="0"/>
            </a:endParaRPr>
          </a:p>
          <a:p>
            <a:pPr marL="0" indent="0" algn="just">
              <a:buNone/>
            </a:pPr>
            <a:endParaRPr lang="fr-FR" sz="2000" b="1" dirty="0" smtClean="0">
              <a:solidFill>
                <a:srgbClr val="000000"/>
              </a:solidFill>
              <a:latin typeface="Britannic Bold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000" b="1" dirty="0" smtClean="0">
                <a:solidFill>
                  <a:srgbClr val="000000"/>
                </a:solidFill>
                <a:latin typeface="Britannic Bold" pitchFamily="34" charset="0"/>
              </a:rPr>
              <a:t>Agenda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fr-FR" sz="2000" b="0" i="0" u="none" strike="noStrike" baseline="0" dirty="0" smtClean="0">
              <a:solidFill>
                <a:srgbClr val="000000"/>
              </a:solidFill>
            </a:endParaRPr>
          </a:p>
          <a:p>
            <a:pPr algn="just"/>
            <a:endParaRPr lang="fr-FR" sz="2000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fr-FR" sz="20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4443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472</Words>
  <Application>Microsoft Office PowerPoint</Application>
  <PresentationFormat>Affichage à l'écran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Analyse des goulots d’étranglements pour des systèmes de santé Résilients et Pérennes</vt:lpstr>
      <vt:lpstr>Plan</vt:lpstr>
      <vt:lpstr>Objectifs des ateliers régionaux(1)</vt:lpstr>
      <vt:lpstr>Objectifs des ateliers régionaux(2)</vt:lpstr>
      <vt:lpstr>Approche didactique(1)</vt:lpstr>
      <vt:lpstr>Approche didactique (2)</vt:lpstr>
      <vt:lpstr>Programme des ateliers et agenda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des goulots d’étranglements pour des systèmes de santé Résilients et Pérennes</dc:title>
  <dc:creator>hugues_Traore</dc:creator>
  <cp:lastModifiedBy>hugues_Traore</cp:lastModifiedBy>
  <cp:revision>17</cp:revision>
  <dcterms:created xsi:type="dcterms:W3CDTF">2020-01-09T18:23:12Z</dcterms:created>
  <dcterms:modified xsi:type="dcterms:W3CDTF">2020-01-10T14:30:12Z</dcterms:modified>
</cp:coreProperties>
</file>