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t Philips" initials="M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48AD3-4BC1-4412-B744-2127AB66B7DC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9A7DD5-5184-429E-92C5-611B40F759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2812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4823-AFA4-47C3-AAF9-1503F87CCCB7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7350-0369-4D5F-8BDD-059F356D79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902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4823-AFA4-47C3-AAF9-1503F87CCCB7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7350-0369-4D5F-8BDD-059F356D79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927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4823-AFA4-47C3-AAF9-1503F87CCCB7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7350-0369-4D5F-8BDD-059F356D79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3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4823-AFA4-47C3-AAF9-1503F87CCCB7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7350-0369-4D5F-8BDD-059F356D79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412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4823-AFA4-47C3-AAF9-1503F87CCCB7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7350-0369-4D5F-8BDD-059F356D79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67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4823-AFA4-47C3-AAF9-1503F87CCCB7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7350-0369-4D5F-8BDD-059F356D79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1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4823-AFA4-47C3-AAF9-1503F87CCCB7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7350-0369-4D5F-8BDD-059F356D79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874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4823-AFA4-47C3-AAF9-1503F87CCCB7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7350-0369-4D5F-8BDD-059F356D79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17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4823-AFA4-47C3-AAF9-1503F87CCCB7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7350-0369-4D5F-8BDD-059F356D79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024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4823-AFA4-47C3-AAF9-1503F87CCCB7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7350-0369-4D5F-8BDD-059F356D79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573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D4823-AFA4-47C3-AAF9-1503F87CCCB7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17350-0369-4D5F-8BDD-059F356D79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96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D4823-AFA4-47C3-AAF9-1503F87CCCB7}" type="datetimeFigureOut">
              <a:rPr lang="en-GB" smtClean="0"/>
              <a:t>13/12/2015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17350-0369-4D5F-8BDD-059F356D79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86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06888" cy="1143000"/>
          </a:xfrm>
        </p:spPr>
        <p:txBody>
          <a:bodyPr>
            <a:noAutofit/>
          </a:bodyPr>
          <a:lstStyle/>
          <a:p>
            <a:r>
              <a:rPr lang="fr-BE" sz="3600" b="1" dirty="0" err="1" smtClean="0">
                <a:solidFill>
                  <a:srgbClr val="FF0000"/>
                </a:solidFill>
              </a:rPr>
              <a:t>Linking</a:t>
            </a:r>
            <a:r>
              <a:rPr lang="fr-BE" sz="3600" b="1" dirty="0" smtClean="0">
                <a:solidFill>
                  <a:srgbClr val="FF0000"/>
                </a:solidFill>
              </a:rPr>
              <a:t> to care: </a:t>
            </a:r>
            <a:r>
              <a:rPr lang="fr-BE" sz="3600" b="1" dirty="0" err="1" smtClean="0">
                <a:solidFill>
                  <a:srgbClr val="FF0000"/>
                </a:solidFill>
              </a:rPr>
              <a:t>mediating</a:t>
            </a:r>
            <a:r>
              <a:rPr lang="fr-BE" sz="3600" b="1" dirty="0" smtClean="0">
                <a:solidFill>
                  <a:srgbClr val="FF0000"/>
                </a:solidFill>
              </a:rPr>
              <a:t> &amp; monitoring </a:t>
            </a:r>
            <a:r>
              <a:rPr lang="fr-BE" sz="3600" b="1" dirty="0" err="1" smtClean="0">
                <a:solidFill>
                  <a:srgbClr val="FF0000"/>
                </a:solidFill>
              </a:rPr>
              <a:t>role</a:t>
            </a:r>
            <a:r>
              <a:rPr lang="fr-BE" sz="3600" b="1" dirty="0" smtClean="0">
                <a:solidFill>
                  <a:srgbClr val="FF0000"/>
                </a:solidFill>
              </a:rPr>
              <a:t> patient association 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5970"/>
            <a:ext cx="8229600" cy="3599334"/>
          </a:xfrm>
        </p:spPr>
        <p:txBody>
          <a:bodyPr>
            <a:normAutofit fontScale="77500" lnSpcReduction="20000"/>
          </a:bodyPr>
          <a:lstStyle/>
          <a:p>
            <a:r>
              <a:rPr lang="fr-BE" sz="2800" dirty="0" err="1" smtClean="0"/>
              <a:t>Experience</a:t>
            </a:r>
            <a:r>
              <a:rPr lang="fr-BE" sz="2800" dirty="0" smtClean="0"/>
              <a:t> in Conakry, </a:t>
            </a:r>
            <a:r>
              <a:rPr lang="fr-BE" sz="2800" dirty="0" err="1" smtClean="0"/>
              <a:t>Guinea</a:t>
            </a:r>
            <a:r>
              <a:rPr lang="fr-BE" sz="2800" dirty="0" smtClean="0"/>
              <a:t> (April 2014): </a:t>
            </a:r>
          </a:p>
          <a:p>
            <a:r>
              <a:rPr lang="fr-BE" sz="2800" dirty="0" smtClean="0"/>
              <a:t>For </a:t>
            </a:r>
            <a:r>
              <a:rPr lang="fr-BE" sz="2800" dirty="0" err="1" smtClean="0"/>
              <a:t>some</a:t>
            </a:r>
            <a:r>
              <a:rPr lang="fr-BE" sz="2800" dirty="0" smtClean="0"/>
              <a:t> </a:t>
            </a:r>
            <a:r>
              <a:rPr lang="fr-BE" sz="2800" dirty="0" err="1" smtClean="0"/>
              <a:t>health</a:t>
            </a:r>
            <a:r>
              <a:rPr lang="fr-BE" sz="2800" dirty="0" smtClean="0"/>
              <a:t> </a:t>
            </a:r>
            <a:r>
              <a:rPr lang="fr-BE" sz="2800" dirty="0" err="1" smtClean="0"/>
              <a:t>facilities</a:t>
            </a:r>
            <a:r>
              <a:rPr lang="fr-BE" sz="2800" dirty="0" smtClean="0"/>
              <a:t> no direct initiation possible at </a:t>
            </a:r>
            <a:r>
              <a:rPr lang="fr-BE" sz="2800" dirty="0" err="1" smtClean="0"/>
              <a:t>testing</a:t>
            </a:r>
            <a:r>
              <a:rPr lang="fr-BE" sz="2800" dirty="0" smtClean="0"/>
              <a:t> site &gt; </a:t>
            </a:r>
            <a:r>
              <a:rPr lang="fr-BE" sz="2800" dirty="0" err="1" smtClean="0"/>
              <a:t>referral</a:t>
            </a:r>
            <a:r>
              <a:rPr lang="fr-BE" sz="2800" dirty="0" smtClean="0"/>
              <a:t> to ARV site </a:t>
            </a:r>
            <a:r>
              <a:rPr lang="fr-BE" sz="2800" dirty="0" err="1" smtClean="0"/>
              <a:t>with</a:t>
            </a:r>
            <a:r>
              <a:rPr lang="fr-BE" sz="2800" dirty="0" smtClean="0"/>
              <a:t> </a:t>
            </a:r>
            <a:r>
              <a:rPr lang="fr-BE" sz="2800" dirty="0" err="1" smtClean="0"/>
              <a:t>known</a:t>
            </a:r>
            <a:r>
              <a:rPr lang="fr-BE" sz="2800" dirty="0" smtClean="0"/>
              <a:t> </a:t>
            </a:r>
            <a:r>
              <a:rPr lang="fr-BE" sz="2800" dirty="0" err="1" smtClean="0"/>
              <a:t>treatment</a:t>
            </a:r>
            <a:r>
              <a:rPr lang="fr-BE" sz="2800" dirty="0" smtClean="0"/>
              <a:t> slots</a:t>
            </a:r>
          </a:p>
          <a:p>
            <a:r>
              <a:rPr lang="fr-BE" sz="2800" dirty="0" err="1" smtClean="0"/>
              <a:t>Members</a:t>
            </a:r>
            <a:r>
              <a:rPr lang="fr-BE" sz="2800" dirty="0" smtClean="0"/>
              <a:t> of patient associations </a:t>
            </a:r>
            <a:r>
              <a:rPr lang="fr-BE" sz="2800" dirty="0" err="1" smtClean="0"/>
              <a:t>accompany</a:t>
            </a:r>
            <a:r>
              <a:rPr lang="fr-BE" sz="2800" dirty="0" smtClean="0"/>
              <a:t> PLHIV to ART site and check if </a:t>
            </a:r>
            <a:r>
              <a:rPr lang="fr-BE" sz="2800" dirty="0" err="1" smtClean="0"/>
              <a:t>problem</a:t>
            </a:r>
            <a:r>
              <a:rPr lang="fr-BE" sz="2800" dirty="0" smtClean="0"/>
              <a:t> to </a:t>
            </a:r>
            <a:r>
              <a:rPr lang="fr-BE" sz="2800" dirty="0" err="1" smtClean="0"/>
              <a:t>enroll</a:t>
            </a:r>
            <a:r>
              <a:rPr lang="fr-BE" sz="2800" dirty="0" smtClean="0"/>
              <a:t>.</a:t>
            </a:r>
          </a:p>
          <a:p>
            <a:r>
              <a:rPr lang="fr-BE" sz="2800" dirty="0" err="1" smtClean="0"/>
              <a:t>After</a:t>
            </a:r>
            <a:r>
              <a:rPr lang="fr-BE" sz="2800" dirty="0" smtClean="0"/>
              <a:t> 1-2 </a:t>
            </a:r>
            <a:r>
              <a:rPr lang="fr-BE" sz="2800" dirty="0" err="1" smtClean="0"/>
              <a:t>weeks</a:t>
            </a:r>
            <a:r>
              <a:rPr lang="fr-BE" sz="2800" dirty="0" smtClean="0"/>
              <a:t> patient associations contact per phone PLHIV </a:t>
            </a:r>
            <a:r>
              <a:rPr lang="fr-BE" sz="2800" dirty="0" err="1" smtClean="0"/>
              <a:t>identified</a:t>
            </a:r>
            <a:r>
              <a:rPr lang="fr-BE" sz="2800" dirty="0" smtClean="0"/>
              <a:t> and </a:t>
            </a:r>
            <a:r>
              <a:rPr lang="fr-BE" sz="2800" dirty="0" err="1" smtClean="0"/>
              <a:t>refered</a:t>
            </a:r>
            <a:r>
              <a:rPr lang="fr-BE" sz="2800" dirty="0" smtClean="0"/>
              <a:t> to </a:t>
            </a:r>
            <a:r>
              <a:rPr lang="fr-BE" sz="2800" dirty="0" err="1" smtClean="0"/>
              <a:t>Health</a:t>
            </a:r>
            <a:r>
              <a:rPr lang="fr-BE" sz="2800" dirty="0" smtClean="0"/>
              <a:t> </a:t>
            </a:r>
            <a:r>
              <a:rPr lang="fr-BE" sz="2800" dirty="0" err="1" smtClean="0"/>
              <a:t>facilities</a:t>
            </a:r>
            <a:r>
              <a:rPr lang="fr-BE" sz="2800" dirty="0" smtClean="0"/>
              <a:t> in </a:t>
            </a:r>
            <a:r>
              <a:rPr lang="fr-BE" sz="2800" dirty="0" err="1" smtClean="0"/>
              <a:t>town</a:t>
            </a:r>
            <a:r>
              <a:rPr lang="fr-BE" sz="2800" dirty="0" smtClean="0"/>
              <a:t> and </a:t>
            </a:r>
            <a:r>
              <a:rPr lang="fr-BE" sz="2800" dirty="0" err="1" smtClean="0"/>
              <a:t>enquire</a:t>
            </a:r>
            <a:r>
              <a:rPr lang="fr-BE" sz="2800" dirty="0" smtClean="0"/>
              <a:t> </a:t>
            </a:r>
            <a:r>
              <a:rPr lang="fr-BE" sz="2800" dirty="0" err="1" smtClean="0"/>
              <a:t>what</a:t>
            </a:r>
            <a:r>
              <a:rPr lang="fr-BE" sz="2800" dirty="0" smtClean="0"/>
              <a:t> </a:t>
            </a:r>
            <a:r>
              <a:rPr lang="fr-BE" sz="2800" dirty="0" err="1" smtClean="0"/>
              <a:t>happened</a:t>
            </a:r>
            <a:r>
              <a:rPr lang="fr-BE" sz="2800" dirty="0" smtClean="0"/>
              <a:t> </a:t>
            </a:r>
            <a:r>
              <a:rPr lang="fr-BE" sz="2800" dirty="0" err="1" smtClean="0"/>
              <a:t>after</a:t>
            </a:r>
            <a:r>
              <a:rPr lang="fr-BE" sz="2800" dirty="0" smtClean="0"/>
              <a:t> </a:t>
            </a:r>
            <a:r>
              <a:rPr lang="fr-BE" sz="2800" dirty="0" err="1" smtClean="0"/>
              <a:t>reference</a:t>
            </a:r>
            <a:r>
              <a:rPr lang="fr-BE" sz="2800" dirty="0" smtClean="0"/>
              <a:t>.</a:t>
            </a:r>
          </a:p>
          <a:p>
            <a:r>
              <a:rPr lang="fr-BE" sz="2800" dirty="0" err="1" smtClean="0"/>
              <a:t>Relatively</a:t>
            </a:r>
            <a:r>
              <a:rPr lang="fr-BE" sz="2800" dirty="0" smtClean="0"/>
              <a:t> simple </a:t>
            </a:r>
            <a:r>
              <a:rPr lang="fr-BE" sz="2800" dirty="0" err="1" smtClean="0"/>
              <a:t>reporting</a:t>
            </a:r>
            <a:r>
              <a:rPr lang="fr-BE" sz="2800" dirty="0" smtClean="0"/>
              <a:t> </a:t>
            </a:r>
            <a:r>
              <a:rPr lang="fr-BE" sz="2800" dirty="0" err="1" smtClean="0"/>
              <a:t>tool</a:t>
            </a:r>
            <a:r>
              <a:rPr lang="fr-BE" sz="2800" dirty="0" smtClean="0"/>
              <a:t> – per </a:t>
            </a:r>
            <a:r>
              <a:rPr lang="fr-BE" sz="2800" dirty="0" err="1" smtClean="0"/>
              <a:t>health</a:t>
            </a:r>
            <a:r>
              <a:rPr lang="fr-BE" sz="2800" dirty="0" smtClean="0"/>
              <a:t> </a:t>
            </a:r>
            <a:r>
              <a:rPr lang="fr-BE" sz="2800" dirty="0" err="1" smtClean="0"/>
              <a:t>facility</a:t>
            </a:r>
            <a:r>
              <a:rPr lang="fr-BE" sz="2800" dirty="0" smtClean="0"/>
              <a:t> – per </a:t>
            </a:r>
            <a:r>
              <a:rPr lang="fr-BE" sz="2800" dirty="0" err="1" smtClean="0"/>
              <a:t>person</a:t>
            </a:r>
            <a:r>
              <a:rPr lang="fr-BE" sz="2800" dirty="0" smtClean="0"/>
              <a:t> </a:t>
            </a:r>
            <a:r>
              <a:rPr lang="fr-BE" sz="2800" dirty="0" err="1" smtClean="0"/>
              <a:t>explanation</a:t>
            </a:r>
            <a:endParaRPr lang="fr-BE" sz="2800" dirty="0" smtClean="0"/>
          </a:p>
          <a:p>
            <a:r>
              <a:rPr lang="fr-BE" sz="2800" dirty="0" err="1" smtClean="0"/>
              <a:t>Results</a:t>
            </a:r>
            <a:endParaRPr lang="fr-BE" sz="2800" dirty="0" smtClean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-8931"/>
            <a:ext cx="3456384" cy="2532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101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3717032"/>
            <a:ext cx="8229600" cy="2592288"/>
          </a:xfrm>
        </p:spPr>
        <p:txBody>
          <a:bodyPr>
            <a:noAutofit/>
          </a:bodyPr>
          <a:lstStyle/>
          <a:p>
            <a:pPr algn="l"/>
            <a:r>
              <a:rPr lang="fr-BE" sz="2000" u="sng" dirty="0" err="1" smtClean="0"/>
              <a:t>Additional</a:t>
            </a:r>
            <a:r>
              <a:rPr lang="fr-BE" sz="2000" u="sng" dirty="0" smtClean="0"/>
              <a:t> information:</a:t>
            </a:r>
            <a:r>
              <a:rPr lang="fr-BE" sz="2000" dirty="0" smtClean="0"/>
              <a:t/>
            </a:r>
            <a:br>
              <a:rPr lang="fr-BE" sz="2000" dirty="0" smtClean="0"/>
            </a:br>
            <a:r>
              <a:rPr lang="fr-BE" sz="2000" dirty="0" smtClean="0"/>
              <a:t>* Patients </a:t>
            </a:r>
            <a:r>
              <a:rPr lang="fr-BE" sz="2000" dirty="0" err="1" smtClean="0"/>
              <a:t>required</a:t>
            </a:r>
            <a:r>
              <a:rPr lang="fr-BE" sz="2000" dirty="0" smtClean="0"/>
              <a:t> to </a:t>
            </a:r>
            <a:r>
              <a:rPr lang="fr-BE" sz="2000" dirty="0" err="1" smtClean="0"/>
              <a:t>pay</a:t>
            </a:r>
            <a:r>
              <a:rPr lang="fr-BE" sz="2000" dirty="0" smtClean="0"/>
              <a:t> for CD4 and </a:t>
            </a:r>
            <a:r>
              <a:rPr lang="fr-BE" sz="2000" dirty="0" err="1" smtClean="0"/>
              <a:t>biochemic</a:t>
            </a:r>
            <a:r>
              <a:rPr lang="fr-BE" sz="2000" dirty="0" smtClean="0"/>
              <a:t> </a:t>
            </a:r>
            <a:r>
              <a:rPr lang="fr-BE" sz="2000" dirty="0" err="1" smtClean="0"/>
              <a:t>lab</a:t>
            </a:r>
            <a:r>
              <a:rPr lang="fr-BE" sz="2000" dirty="0" smtClean="0"/>
              <a:t> tests </a:t>
            </a:r>
            <a:r>
              <a:rPr lang="fr-BE" sz="2000" dirty="0" err="1" smtClean="0"/>
              <a:t>before</a:t>
            </a:r>
            <a:r>
              <a:rPr lang="fr-BE" sz="2000" dirty="0" smtClean="0"/>
              <a:t> initiation (50-150.000 </a:t>
            </a:r>
            <a:r>
              <a:rPr lang="fr-BE" sz="2000" dirty="0" err="1" smtClean="0"/>
              <a:t>Fguin</a:t>
            </a:r>
            <a:r>
              <a:rPr lang="fr-BE" sz="2000" dirty="0" smtClean="0"/>
              <a:t>); </a:t>
            </a:r>
            <a:r>
              <a:rPr lang="fr-BE" sz="2000" dirty="0" err="1" smtClean="0"/>
              <a:t>without</a:t>
            </a:r>
            <a:r>
              <a:rPr lang="fr-BE" sz="2000" dirty="0" smtClean="0"/>
              <a:t> </a:t>
            </a:r>
            <a:r>
              <a:rPr lang="fr-BE" sz="2000" dirty="0" err="1" smtClean="0"/>
              <a:t>it</a:t>
            </a:r>
            <a:r>
              <a:rPr lang="fr-BE" sz="2000" dirty="0" smtClean="0"/>
              <a:t> no </a:t>
            </a:r>
            <a:r>
              <a:rPr lang="fr-BE" sz="2000" dirty="0" err="1" smtClean="0"/>
              <a:t>start</a:t>
            </a:r>
            <a:r>
              <a:rPr lang="fr-BE" sz="2000" dirty="0" smtClean="0"/>
              <a:t> ARV</a:t>
            </a:r>
            <a:br>
              <a:rPr lang="fr-BE" sz="2000" dirty="0" smtClean="0"/>
            </a:br>
            <a:r>
              <a:rPr lang="fr-BE" sz="2000" dirty="0" smtClean="0"/>
              <a:t>* </a:t>
            </a:r>
            <a:r>
              <a:rPr lang="fr-BE" sz="2000" dirty="0" err="1" smtClean="0"/>
              <a:t>Some</a:t>
            </a:r>
            <a:r>
              <a:rPr lang="fr-BE" sz="2000" dirty="0" smtClean="0"/>
              <a:t> </a:t>
            </a:r>
            <a:r>
              <a:rPr lang="fr-BE" sz="2000" dirty="0" err="1" smtClean="0"/>
              <a:t>health</a:t>
            </a:r>
            <a:r>
              <a:rPr lang="fr-BE" sz="2000" dirty="0" smtClean="0"/>
              <a:t> </a:t>
            </a:r>
            <a:r>
              <a:rPr lang="fr-BE" sz="2000" dirty="0" err="1" smtClean="0"/>
              <a:t>facilities</a:t>
            </a:r>
            <a:r>
              <a:rPr lang="fr-BE" sz="2000" dirty="0" smtClean="0"/>
              <a:t> </a:t>
            </a:r>
            <a:r>
              <a:rPr lang="fr-BE" sz="2000" dirty="0" err="1" smtClean="0"/>
              <a:t>less</a:t>
            </a:r>
            <a:r>
              <a:rPr lang="fr-BE" sz="2000" dirty="0" smtClean="0"/>
              <a:t> </a:t>
            </a:r>
            <a:r>
              <a:rPr lang="fr-BE" sz="2000" dirty="0" err="1" smtClean="0"/>
              <a:t>motivated</a:t>
            </a:r>
            <a:r>
              <a:rPr lang="fr-BE" sz="2000" dirty="0" smtClean="0"/>
              <a:t> - </a:t>
            </a:r>
            <a:r>
              <a:rPr lang="fr-BE" sz="2000" dirty="0" err="1" smtClean="0"/>
              <a:t>Some</a:t>
            </a:r>
            <a:r>
              <a:rPr lang="fr-BE" sz="2000" dirty="0" smtClean="0"/>
              <a:t> </a:t>
            </a:r>
            <a:r>
              <a:rPr lang="fr-BE" sz="2000" dirty="0" err="1" smtClean="0"/>
              <a:t>health</a:t>
            </a:r>
            <a:r>
              <a:rPr lang="fr-BE" sz="2000" dirty="0" smtClean="0"/>
              <a:t> </a:t>
            </a:r>
            <a:r>
              <a:rPr lang="fr-BE" sz="2000" dirty="0" err="1" smtClean="0"/>
              <a:t>facilities</a:t>
            </a:r>
            <a:r>
              <a:rPr lang="fr-BE" sz="2000" dirty="0" smtClean="0"/>
              <a:t> important </a:t>
            </a:r>
            <a:r>
              <a:rPr lang="fr-BE" sz="2000" dirty="0" err="1" smtClean="0"/>
              <a:t>numbers</a:t>
            </a:r>
            <a:r>
              <a:rPr lang="fr-BE" sz="2000" dirty="0" smtClean="0"/>
              <a:t/>
            </a:r>
            <a:br>
              <a:rPr lang="fr-BE" sz="2000" dirty="0" smtClean="0"/>
            </a:br>
            <a:r>
              <a:rPr lang="fr-BE" sz="2000" dirty="0" smtClean="0"/>
              <a:t>* Limitations: </a:t>
            </a:r>
            <a:r>
              <a:rPr lang="fr-BE" sz="2000" dirty="0" err="1" smtClean="0"/>
              <a:t>some</a:t>
            </a:r>
            <a:r>
              <a:rPr lang="fr-BE" sz="2000" dirty="0" smtClean="0"/>
              <a:t> patients </a:t>
            </a:r>
            <a:r>
              <a:rPr lang="fr-BE" sz="2000" dirty="0" err="1" smtClean="0"/>
              <a:t>couldn’t</a:t>
            </a:r>
            <a:r>
              <a:rPr lang="fr-BE" sz="2000" dirty="0" smtClean="0"/>
              <a:t> </a:t>
            </a:r>
            <a:r>
              <a:rPr lang="fr-BE" sz="2000" dirty="0" err="1" smtClean="0"/>
              <a:t>be</a:t>
            </a:r>
            <a:r>
              <a:rPr lang="fr-BE" sz="2000" dirty="0" smtClean="0"/>
              <a:t> </a:t>
            </a:r>
            <a:r>
              <a:rPr lang="fr-BE" sz="2000" dirty="0" err="1" smtClean="0"/>
              <a:t>joined</a:t>
            </a:r>
            <a:r>
              <a:rPr lang="fr-BE" sz="2000" dirty="0" smtClean="0"/>
              <a:t> (</a:t>
            </a:r>
            <a:r>
              <a:rPr lang="fr-BE" sz="2000" dirty="0" err="1" smtClean="0"/>
              <a:t>left</a:t>
            </a:r>
            <a:r>
              <a:rPr lang="fr-BE" sz="2000" dirty="0" smtClean="0"/>
              <a:t> Conakry) </a:t>
            </a:r>
            <a:br>
              <a:rPr lang="fr-BE" sz="2000" dirty="0" smtClean="0"/>
            </a:br>
            <a:r>
              <a:rPr lang="fr-BE" sz="2000" dirty="0" smtClean="0"/>
              <a:t>* 6 </a:t>
            </a:r>
            <a:r>
              <a:rPr lang="fr-BE" sz="2000" dirty="0" err="1" smtClean="0"/>
              <a:t>deaths</a:t>
            </a:r>
            <a:r>
              <a:rPr lang="fr-BE" sz="2000" dirty="0" smtClean="0"/>
              <a:t> </a:t>
            </a:r>
            <a:r>
              <a:rPr lang="fr-BE" sz="2000" dirty="0" err="1" smtClean="0"/>
              <a:t>while</a:t>
            </a:r>
            <a:r>
              <a:rPr lang="fr-BE" sz="2000" dirty="0" smtClean="0"/>
              <a:t> on </a:t>
            </a:r>
            <a:r>
              <a:rPr lang="fr-BE" sz="2000" dirty="0" err="1" smtClean="0"/>
              <a:t>waiting</a:t>
            </a:r>
            <a:r>
              <a:rPr lang="fr-BE" sz="2000" dirty="0" smtClean="0"/>
              <a:t> </a:t>
            </a:r>
            <a:r>
              <a:rPr lang="fr-BE" sz="2000" dirty="0" err="1" smtClean="0"/>
              <a:t>list</a:t>
            </a:r>
            <a:r>
              <a:rPr lang="fr-BE" sz="2000" dirty="0" smtClean="0"/>
              <a:t/>
            </a:r>
            <a:br>
              <a:rPr lang="fr-BE" sz="2000" dirty="0" smtClean="0"/>
            </a:br>
            <a:r>
              <a:rPr lang="fr-BE" sz="2000" dirty="0" smtClean="0"/>
              <a:t>* Report to </a:t>
            </a:r>
            <a:r>
              <a:rPr lang="fr-BE" sz="2000" dirty="0" err="1" smtClean="0"/>
              <a:t>health</a:t>
            </a:r>
            <a:r>
              <a:rPr lang="fr-BE" sz="2000" dirty="0" smtClean="0"/>
              <a:t> </a:t>
            </a:r>
            <a:r>
              <a:rPr lang="fr-BE" sz="2000" dirty="0" err="1" smtClean="0"/>
              <a:t>facilities</a:t>
            </a:r>
            <a:r>
              <a:rPr lang="fr-BE" sz="2000" dirty="0" smtClean="0"/>
              <a:t> and </a:t>
            </a:r>
            <a:r>
              <a:rPr lang="fr-BE" sz="2000" dirty="0" err="1" smtClean="0"/>
              <a:t>supervisors</a:t>
            </a:r>
            <a:r>
              <a:rPr lang="fr-BE" sz="2000" dirty="0" smtClean="0"/>
              <a:t>. </a:t>
            </a:r>
            <a:r>
              <a:rPr lang="fr-BE" sz="2000" dirty="0" err="1" smtClean="0"/>
              <a:t>Repeat</a:t>
            </a:r>
            <a:r>
              <a:rPr lang="fr-BE" sz="2000" dirty="0" smtClean="0"/>
              <a:t> to check </a:t>
            </a:r>
            <a:r>
              <a:rPr lang="fr-BE" sz="2000" dirty="0" err="1" smtClean="0"/>
              <a:t>improvement</a:t>
            </a:r>
            <a:r>
              <a:rPr lang="fr-BE" sz="2000" dirty="0" smtClean="0"/>
              <a:t> </a:t>
            </a:r>
            <a:br>
              <a:rPr lang="fr-BE" sz="2000" dirty="0" smtClean="0"/>
            </a:br>
            <a:endParaRPr lang="en-GB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330118"/>
              </p:ext>
            </p:extLst>
          </p:nvPr>
        </p:nvGraphicFramePr>
        <p:xfrm>
          <a:off x="539552" y="836712"/>
          <a:ext cx="8208912" cy="25899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96344"/>
                <a:gridCol w="648072"/>
                <a:gridCol w="576064"/>
                <a:gridCol w="576064"/>
                <a:gridCol w="720080"/>
                <a:gridCol w="648072"/>
                <a:gridCol w="596393"/>
                <a:gridCol w="626627"/>
                <a:gridCol w="721196"/>
              </a:tblGrid>
              <a:tr h="395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fr-BE" sz="2000" dirty="0">
                          <a:effectLst/>
                        </a:rPr>
                        <a:t>April 2014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fr-BE" sz="2000" dirty="0">
                          <a:effectLst/>
                        </a:rPr>
                        <a:t>HF 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fr-BE" sz="2000">
                          <a:effectLst/>
                        </a:rPr>
                        <a:t>HF2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fr-BE" sz="2000">
                          <a:effectLst/>
                        </a:rPr>
                        <a:t>HF3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fr-BE" sz="2000" dirty="0">
                          <a:effectLst/>
                        </a:rPr>
                        <a:t>HF4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fr-BE" sz="2000">
                          <a:effectLst/>
                        </a:rPr>
                        <a:t>HF5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fr-BE" sz="2000">
                          <a:effectLst/>
                        </a:rPr>
                        <a:t>HF6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fr-BE" sz="2000">
                          <a:effectLst/>
                        </a:rPr>
                        <a:t>HF7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fr-BE" sz="2000">
                          <a:effectLst/>
                        </a:rPr>
                        <a:t>Total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2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fr-BE" sz="2000" dirty="0" err="1">
                          <a:effectLst/>
                        </a:rPr>
                        <a:t>Number</a:t>
                      </a:r>
                      <a:r>
                        <a:rPr lang="fr-BE" sz="2000" dirty="0">
                          <a:effectLst/>
                        </a:rPr>
                        <a:t> patients </a:t>
                      </a:r>
                      <a:r>
                        <a:rPr lang="fr-BE" sz="2000" dirty="0" err="1">
                          <a:effectLst/>
                        </a:rPr>
                        <a:t>referred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fr-BE" sz="2000" dirty="0">
                          <a:effectLst/>
                        </a:rPr>
                        <a:t>67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fr-BE" sz="2000" dirty="0">
                          <a:effectLst/>
                        </a:rPr>
                        <a:t>29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fr-BE" sz="2000" dirty="0">
                          <a:effectLst/>
                        </a:rPr>
                        <a:t>17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fr-BE" sz="2000" dirty="0">
                          <a:effectLst/>
                        </a:rPr>
                        <a:t>15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fr-BE" sz="2000">
                          <a:effectLst/>
                        </a:rPr>
                        <a:t>6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fr-BE" sz="20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fr-BE" sz="2000">
                          <a:effectLst/>
                          <a:highlight>
                            <a:srgbClr val="FFFF00"/>
                          </a:highlight>
                        </a:rPr>
                        <a:t>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fr-BE" sz="2000">
                          <a:effectLst/>
                        </a:rPr>
                        <a:t>134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>
                          <a:effectLst/>
                        </a:rPr>
                        <a:t>Number patients no access to ARV-site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 dirty="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 dirty="0">
                          <a:effectLst/>
                        </a:rPr>
                        <a:t>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 dirty="0">
                          <a:effectLst/>
                        </a:rPr>
                        <a:t>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 dirty="0">
                          <a:effectLst/>
                        </a:rPr>
                        <a:t>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 dirty="0">
                          <a:effectLst/>
                        </a:rPr>
                        <a:t>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 dirty="0">
                          <a:effectLst/>
                        </a:rPr>
                        <a:t>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>
                          <a:effectLst/>
                        </a:rPr>
                        <a:t>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>
                          <a:effectLst/>
                        </a:rPr>
                        <a:t>1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>
                          <a:effectLst/>
                        </a:rPr>
                        <a:t>Number initiated on ARV after 2 weeks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>
                          <a:effectLst/>
                        </a:rPr>
                        <a:t>30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>
                          <a:effectLst/>
                        </a:rPr>
                        <a:t>10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 dirty="0">
                          <a:effectLst/>
                        </a:rPr>
                        <a:t>14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 dirty="0">
                          <a:effectLst/>
                        </a:rPr>
                        <a:t>9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 dirty="0">
                          <a:effectLst/>
                        </a:rPr>
                        <a:t>5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 dirty="0">
                          <a:effectLst/>
                        </a:rPr>
                        <a:t>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 dirty="0">
                          <a:effectLst/>
                        </a:rPr>
                        <a:t>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 dirty="0">
                          <a:effectLst/>
                        </a:rPr>
                        <a:t>68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5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>
                          <a:effectLst/>
                        </a:rPr>
                        <a:t>Number not initiated 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>
                          <a:effectLst/>
                          <a:highlight>
                            <a:srgbClr val="FFFF00"/>
                          </a:highlight>
                        </a:rPr>
                        <a:t>36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>
                          <a:effectLst/>
                          <a:highlight>
                            <a:srgbClr val="FFFF00"/>
                          </a:highlight>
                        </a:rPr>
                        <a:t>19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>
                          <a:effectLst/>
                          <a:highlight>
                            <a:srgbClr val="FFFF00"/>
                          </a:highlight>
                        </a:rPr>
                        <a:t>3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>
                          <a:effectLst/>
                          <a:highlight>
                            <a:srgbClr val="FFFF00"/>
                          </a:highlight>
                        </a:rPr>
                        <a:t>6</a:t>
                      </a: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 dirty="0">
                          <a:effectLst/>
                          <a:highlight>
                            <a:srgbClr val="FFFF00"/>
                          </a:highlight>
                        </a:rPr>
                        <a:t>1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 dirty="0">
                          <a:effectLst/>
                        </a:rPr>
                        <a:t>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 dirty="0">
                          <a:effectLst/>
                        </a:rPr>
                        <a:t>0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00075" algn="l"/>
                        </a:tabLst>
                      </a:pPr>
                      <a:r>
                        <a:rPr lang="en-GB" sz="2000" dirty="0">
                          <a:effectLst/>
                        </a:rPr>
                        <a:t>65</a:t>
                      </a:r>
                      <a:endParaRPr lang="en-GB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22425" y="30924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00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00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00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00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00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00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00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00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0007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</a:tabLst>
            </a:pPr>
            <a:r>
              <a:rPr kumimoji="0" lang="fr-BE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en-GB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</a:tabLst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348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3915</TotalTime>
  <Words>157</Words>
  <Application>Microsoft Office PowerPoint</Application>
  <PresentationFormat>On-screen Show (4:3)</PresentationFormat>
  <Paragraphs>54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Linking to care: mediating &amp; monitoring role patient association </vt:lpstr>
      <vt:lpstr>Additional information: * Patients required to pay for CD4 and biochemic lab tests before initiation (50-150.000 Fguin); without it no start ARV * Some health facilities less motivated - Some health facilities important numbers * Limitations: some patients couldn’t be joined (left Conakry)  * 6 deaths while on waiting list * Report to health facilities and supervisors. Repeat to check improvement  </vt:lpstr>
    </vt:vector>
  </TitlesOfParts>
  <Company>Medecins Sans Frontieres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Accelerate the pace in HIV treatment scale up in countries with low coverage in WCA region</dc:title>
  <dc:creator>Mit Philips</dc:creator>
  <cp:lastModifiedBy>Mit Philips</cp:lastModifiedBy>
  <cp:revision>59</cp:revision>
  <dcterms:created xsi:type="dcterms:W3CDTF">2015-11-28T07:53:45Z</dcterms:created>
  <dcterms:modified xsi:type="dcterms:W3CDTF">2015-12-13T21:47:41Z</dcterms:modified>
</cp:coreProperties>
</file>