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1"/>
  </p:notesMasterIdLst>
  <p:handoutMasterIdLst>
    <p:handoutMasterId r:id="rId22"/>
  </p:handoutMasterIdLst>
  <p:sldIdLst>
    <p:sldId id="256" r:id="rId2"/>
    <p:sldId id="261" r:id="rId3"/>
    <p:sldId id="268" r:id="rId4"/>
    <p:sldId id="285" r:id="rId5"/>
    <p:sldId id="286" r:id="rId6"/>
    <p:sldId id="287" r:id="rId7"/>
    <p:sldId id="276" r:id="rId8"/>
    <p:sldId id="277" r:id="rId9"/>
    <p:sldId id="278" r:id="rId10"/>
    <p:sldId id="279" r:id="rId11"/>
    <p:sldId id="292" r:id="rId12"/>
    <p:sldId id="283" r:id="rId13"/>
    <p:sldId id="284" r:id="rId14"/>
    <p:sldId id="289" r:id="rId15"/>
    <p:sldId id="290" r:id="rId16"/>
    <p:sldId id="291" r:id="rId17"/>
    <p:sldId id="293" r:id="rId18"/>
    <p:sldId id="295" r:id="rId19"/>
    <p:sldId id="29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899B79-7D14-4EDD-8D00-F21493A0F74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fr-FR"/>
        </a:p>
      </dgm:t>
    </dgm:pt>
    <dgm:pt modelId="{32CB7C87-77EF-4545-A619-4C116C2816E6}">
      <dgm:prSet phldrT="[Text]"/>
      <dgm:spPr/>
      <dgm:t>
        <a:bodyPr/>
        <a:lstStyle/>
        <a:p>
          <a:r>
            <a:rPr lang="fr-FR" dirty="0"/>
            <a:t>Revue du budget Ministériel</a:t>
          </a:r>
        </a:p>
      </dgm:t>
    </dgm:pt>
    <dgm:pt modelId="{76E6F2DC-4392-4533-866B-CFED096736B7}" type="parTrans" cxnId="{F8AB8D84-E557-406D-A0DC-3ECAE6BCC525}">
      <dgm:prSet/>
      <dgm:spPr/>
      <dgm:t>
        <a:bodyPr/>
        <a:lstStyle/>
        <a:p>
          <a:endParaRPr lang="fr-FR"/>
        </a:p>
      </dgm:t>
    </dgm:pt>
    <dgm:pt modelId="{87ABE2BC-896F-4D26-9B54-303165D7ECF7}" type="sibTrans" cxnId="{F8AB8D84-E557-406D-A0DC-3ECAE6BCC525}">
      <dgm:prSet/>
      <dgm:spPr/>
      <dgm:t>
        <a:bodyPr/>
        <a:lstStyle/>
        <a:p>
          <a:endParaRPr lang="fr-FR"/>
        </a:p>
      </dgm:t>
    </dgm:pt>
    <dgm:pt modelId="{5C096491-FE00-43C1-8872-361E0B607296}">
      <dgm:prSet phldrT="[Text]"/>
      <dgm:spPr/>
      <dgm:t>
        <a:bodyPr/>
        <a:lstStyle/>
        <a:p>
          <a:r>
            <a:rPr lang="fr-FR" dirty="0"/>
            <a:t>Choix des Titres budgétaires à risques</a:t>
          </a:r>
        </a:p>
      </dgm:t>
    </dgm:pt>
    <dgm:pt modelId="{0E20ECC8-07E9-4DDF-99B9-6C5896646E4C}" type="parTrans" cxnId="{2BCCBEC2-59CB-4D7A-9D47-9C8C7F884135}">
      <dgm:prSet/>
      <dgm:spPr/>
      <dgm:t>
        <a:bodyPr/>
        <a:lstStyle/>
        <a:p>
          <a:endParaRPr lang="fr-FR"/>
        </a:p>
      </dgm:t>
    </dgm:pt>
    <dgm:pt modelId="{2D1C21D8-89A5-450C-8462-4AA0D1A9C1B9}" type="sibTrans" cxnId="{2BCCBEC2-59CB-4D7A-9D47-9C8C7F884135}">
      <dgm:prSet/>
      <dgm:spPr/>
      <dgm:t>
        <a:bodyPr/>
        <a:lstStyle/>
        <a:p>
          <a:endParaRPr lang="fr-FR"/>
        </a:p>
      </dgm:t>
    </dgm:pt>
    <dgm:pt modelId="{6A7618BE-F1A3-486C-AFD9-91EB65C29DD0}">
      <dgm:prSet phldrT="[Text]"/>
      <dgm:spPr/>
      <dgm:t>
        <a:bodyPr/>
        <a:lstStyle/>
        <a:p>
          <a:r>
            <a:rPr lang="fr-FR" dirty="0"/>
            <a:t>Sélection des dépenses dans ces titres; revue de l’engagement, la liquidation; demande des PJ; évaluation de la dépense</a:t>
          </a:r>
        </a:p>
      </dgm:t>
    </dgm:pt>
    <dgm:pt modelId="{50B6CC90-6823-412F-AF55-081072E46DA0}" type="parTrans" cxnId="{4245064A-A3A5-4855-8050-B3B15729D0AB}">
      <dgm:prSet/>
      <dgm:spPr/>
      <dgm:t>
        <a:bodyPr/>
        <a:lstStyle/>
        <a:p>
          <a:endParaRPr lang="fr-FR"/>
        </a:p>
      </dgm:t>
    </dgm:pt>
    <dgm:pt modelId="{E1A8DB9A-39BB-4EF6-AEB8-A50F1D7D0D2E}" type="sibTrans" cxnId="{4245064A-A3A5-4855-8050-B3B15729D0AB}">
      <dgm:prSet/>
      <dgm:spPr/>
      <dgm:t>
        <a:bodyPr/>
        <a:lstStyle/>
        <a:p>
          <a:endParaRPr lang="fr-FR"/>
        </a:p>
      </dgm:t>
    </dgm:pt>
    <dgm:pt modelId="{B6FB05CB-5F0D-4B71-B5D4-F28BDE104854}">
      <dgm:prSet phldrT="[Text]"/>
      <dgm:spPr/>
      <dgm:t>
        <a:bodyPr/>
        <a:lstStyle/>
        <a:p>
          <a:r>
            <a:rPr lang="fr-FR"/>
            <a:t>Sélection des dépenses dans ces titres; revue de l’engagement, la liquidation; demande des PJ; évaluation de la dépense</a:t>
          </a:r>
          <a:endParaRPr lang="fr-FR" dirty="0"/>
        </a:p>
      </dgm:t>
    </dgm:pt>
    <dgm:pt modelId="{E55F1683-9112-407C-9B7E-8D34C10B7DDE}" type="parTrans" cxnId="{CF9E4438-2FF3-42BE-BF4D-FB869FBEFA73}">
      <dgm:prSet/>
      <dgm:spPr/>
      <dgm:t>
        <a:bodyPr/>
        <a:lstStyle/>
        <a:p>
          <a:endParaRPr lang="fr-FR"/>
        </a:p>
      </dgm:t>
    </dgm:pt>
    <dgm:pt modelId="{6A58A0F7-D4CD-4132-8BAF-817A9AAAFB8D}" type="sibTrans" cxnId="{CF9E4438-2FF3-42BE-BF4D-FB869FBEFA73}">
      <dgm:prSet/>
      <dgm:spPr/>
      <dgm:t>
        <a:bodyPr/>
        <a:lstStyle/>
        <a:p>
          <a:endParaRPr lang="fr-FR"/>
        </a:p>
      </dgm:t>
    </dgm:pt>
    <dgm:pt modelId="{07BDC0E7-997F-43DB-8665-87AB6E86216F}">
      <dgm:prSet phldrT="[Text]"/>
      <dgm:spPr/>
      <dgm:t>
        <a:bodyPr/>
        <a:lstStyle/>
        <a:p>
          <a:r>
            <a:rPr lang="fr-FR"/>
            <a:t>Sélection des dépenses dans ces titres; revue de l’engagement, la liquidation; demande des PJ; évaluation de la dépense</a:t>
          </a:r>
          <a:endParaRPr lang="fr-FR" dirty="0"/>
        </a:p>
      </dgm:t>
    </dgm:pt>
    <dgm:pt modelId="{27EE06F3-2C60-4F50-AD2D-D0DAA2FFEFD7}" type="parTrans" cxnId="{5A9ADCEF-27D2-4DE4-A316-5FD3CFB0F58C}">
      <dgm:prSet/>
      <dgm:spPr/>
      <dgm:t>
        <a:bodyPr/>
        <a:lstStyle/>
        <a:p>
          <a:endParaRPr lang="fr-FR"/>
        </a:p>
      </dgm:t>
    </dgm:pt>
    <dgm:pt modelId="{55B1B327-1289-4031-A1D8-641ECA781F84}" type="sibTrans" cxnId="{5A9ADCEF-27D2-4DE4-A316-5FD3CFB0F58C}">
      <dgm:prSet/>
      <dgm:spPr/>
      <dgm:t>
        <a:bodyPr/>
        <a:lstStyle/>
        <a:p>
          <a:endParaRPr lang="fr-FR"/>
        </a:p>
      </dgm:t>
    </dgm:pt>
    <dgm:pt modelId="{2F30B204-28EF-4EB9-B19E-3CDA322624D1}">
      <dgm:prSet phldrT="[Text]"/>
      <dgm:spPr/>
      <dgm:t>
        <a:bodyPr/>
        <a:lstStyle/>
        <a:p>
          <a:r>
            <a:rPr lang="fr-FR" dirty="0"/>
            <a:t>Sélection des dépenses dans ces titres; revue de l’engagement, la liquidation; demande des PJ; évaluation de la dépense</a:t>
          </a:r>
        </a:p>
      </dgm:t>
    </dgm:pt>
    <dgm:pt modelId="{E86744DC-F372-41EB-A426-4E11A4AA8CCC}" type="parTrans" cxnId="{37E80F2E-A48C-4EA5-B79D-0CE010AD98C1}">
      <dgm:prSet/>
      <dgm:spPr/>
      <dgm:t>
        <a:bodyPr/>
        <a:lstStyle/>
        <a:p>
          <a:endParaRPr lang="fr-FR"/>
        </a:p>
      </dgm:t>
    </dgm:pt>
    <dgm:pt modelId="{3290CDCA-0118-4D83-9DF4-03CA055780B9}" type="sibTrans" cxnId="{37E80F2E-A48C-4EA5-B79D-0CE010AD98C1}">
      <dgm:prSet/>
      <dgm:spPr/>
      <dgm:t>
        <a:bodyPr/>
        <a:lstStyle/>
        <a:p>
          <a:endParaRPr lang="fr-FR"/>
        </a:p>
      </dgm:t>
    </dgm:pt>
    <dgm:pt modelId="{CEBEA268-8354-4C92-BFEA-A9F47A245044}" type="pres">
      <dgm:prSet presAssocID="{B9899B79-7D14-4EDD-8D00-F21493A0F74D}" presName="hierChild1" presStyleCnt="0">
        <dgm:presLayoutVars>
          <dgm:chPref val="1"/>
          <dgm:dir/>
          <dgm:animOne val="branch"/>
          <dgm:animLvl val="lvl"/>
          <dgm:resizeHandles/>
        </dgm:presLayoutVars>
      </dgm:prSet>
      <dgm:spPr/>
      <dgm:t>
        <a:bodyPr/>
        <a:lstStyle/>
        <a:p>
          <a:endParaRPr lang="fr-FR"/>
        </a:p>
      </dgm:t>
    </dgm:pt>
    <dgm:pt modelId="{588ADAB0-5CEE-4DDA-8432-DCB2E468B2DC}" type="pres">
      <dgm:prSet presAssocID="{32CB7C87-77EF-4545-A619-4C116C2816E6}" presName="hierRoot1" presStyleCnt="0"/>
      <dgm:spPr/>
    </dgm:pt>
    <dgm:pt modelId="{CBFBF02A-3B24-4588-84C0-660A89FD78F0}" type="pres">
      <dgm:prSet presAssocID="{32CB7C87-77EF-4545-A619-4C116C2816E6}" presName="composite" presStyleCnt="0"/>
      <dgm:spPr/>
    </dgm:pt>
    <dgm:pt modelId="{91FF4843-4E0E-462C-88E3-BB966A11559E}" type="pres">
      <dgm:prSet presAssocID="{32CB7C87-77EF-4545-A619-4C116C2816E6}" presName="background" presStyleLbl="node0" presStyleIdx="0" presStyleCnt="1"/>
      <dgm:spPr/>
    </dgm:pt>
    <dgm:pt modelId="{24E27E09-EFEF-46BB-BB3D-B0BD9A3CDD3F}" type="pres">
      <dgm:prSet presAssocID="{32CB7C87-77EF-4545-A619-4C116C2816E6}" presName="text" presStyleLbl="fgAcc0" presStyleIdx="0" presStyleCnt="1" custLinFactNeighborY="610">
        <dgm:presLayoutVars>
          <dgm:chPref val="3"/>
        </dgm:presLayoutVars>
      </dgm:prSet>
      <dgm:spPr/>
      <dgm:t>
        <a:bodyPr/>
        <a:lstStyle/>
        <a:p>
          <a:endParaRPr lang="fr-FR"/>
        </a:p>
      </dgm:t>
    </dgm:pt>
    <dgm:pt modelId="{439D70A5-FA4B-4AE8-9ECB-268E397D70C8}" type="pres">
      <dgm:prSet presAssocID="{32CB7C87-77EF-4545-A619-4C116C2816E6}" presName="hierChild2" presStyleCnt="0"/>
      <dgm:spPr/>
    </dgm:pt>
    <dgm:pt modelId="{0A06788E-DF33-4333-8975-447E9892CB5A}" type="pres">
      <dgm:prSet presAssocID="{0E20ECC8-07E9-4DDF-99B9-6C5896646E4C}" presName="Name10" presStyleLbl="parChTrans1D2" presStyleIdx="0" presStyleCnt="1"/>
      <dgm:spPr/>
      <dgm:t>
        <a:bodyPr/>
        <a:lstStyle/>
        <a:p>
          <a:endParaRPr lang="fr-FR"/>
        </a:p>
      </dgm:t>
    </dgm:pt>
    <dgm:pt modelId="{B9F35E83-E5CD-46E5-815C-FBEE2101FCE0}" type="pres">
      <dgm:prSet presAssocID="{5C096491-FE00-43C1-8872-361E0B607296}" presName="hierRoot2" presStyleCnt="0"/>
      <dgm:spPr/>
    </dgm:pt>
    <dgm:pt modelId="{6A220FF1-490F-43DF-81A9-027F78C03E83}" type="pres">
      <dgm:prSet presAssocID="{5C096491-FE00-43C1-8872-361E0B607296}" presName="composite2" presStyleCnt="0"/>
      <dgm:spPr/>
    </dgm:pt>
    <dgm:pt modelId="{E9138F73-5796-48CA-8480-B3FF5202556E}" type="pres">
      <dgm:prSet presAssocID="{5C096491-FE00-43C1-8872-361E0B607296}" presName="background2" presStyleLbl="node2" presStyleIdx="0" presStyleCnt="1"/>
      <dgm:spPr/>
    </dgm:pt>
    <dgm:pt modelId="{34F8E83B-3562-47E5-BC25-31A9A08CCD72}" type="pres">
      <dgm:prSet presAssocID="{5C096491-FE00-43C1-8872-361E0B607296}" presName="text2" presStyleLbl="fgAcc2" presStyleIdx="0" presStyleCnt="1">
        <dgm:presLayoutVars>
          <dgm:chPref val="3"/>
        </dgm:presLayoutVars>
      </dgm:prSet>
      <dgm:spPr/>
      <dgm:t>
        <a:bodyPr/>
        <a:lstStyle/>
        <a:p>
          <a:endParaRPr lang="fr-FR"/>
        </a:p>
      </dgm:t>
    </dgm:pt>
    <dgm:pt modelId="{A516F233-15B9-4DB0-9997-5C8E66B641BC}" type="pres">
      <dgm:prSet presAssocID="{5C096491-FE00-43C1-8872-361E0B607296}" presName="hierChild3" presStyleCnt="0"/>
      <dgm:spPr/>
    </dgm:pt>
    <dgm:pt modelId="{3E7A6A4E-D41B-4C58-A7DB-7310BB8F9395}" type="pres">
      <dgm:prSet presAssocID="{50B6CC90-6823-412F-AF55-081072E46DA0}" presName="Name17" presStyleLbl="parChTrans1D3" presStyleIdx="0" presStyleCnt="4"/>
      <dgm:spPr/>
      <dgm:t>
        <a:bodyPr/>
        <a:lstStyle/>
        <a:p>
          <a:endParaRPr lang="fr-FR"/>
        </a:p>
      </dgm:t>
    </dgm:pt>
    <dgm:pt modelId="{02B0DE02-FC38-4214-BDD1-233BCF7AD577}" type="pres">
      <dgm:prSet presAssocID="{6A7618BE-F1A3-486C-AFD9-91EB65C29DD0}" presName="hierRoot3" presStyleCnt="0"/>
      <dgm:spPr/>
    </dgm:pt>
    <dgm:pt modelId="{03EE7F5A-961B-42D4-ADCC-249D6660C96D}" type="pres">
      <dgm:prSet presAssocID="{6A7618BE-F1A3-486C-AFD9-91EB65C29DD0}" presName="composite3" presStyleCnt="0"/>
      <dgm:spPr/>
    </dgm:pt>
    <dgm:pt modelId="{71BE37ED-202E-47A6-A810-6019C819A145}" type="pres">
      <dgm:prSet presAssocID="{6A7618BE-F1A3-486C-AFD9-91EB65C29DD0}" presName="background3" presStyleLbl="node3" presStyleIdx="0" presStyleCnt="4"/>
      <dgm:spPr/>
    </dgm:pt>
    <dgm:pt modelId="{7163FBC4-3539-406C-83F4-0E45B6573F03}" type="pres">
      <dgm:prSet presAssocID="{6A7618BE-F1A3-486C-AFD9-91EB65C29DD0}" presName="text3" presStyleLbl="fgAcc3" presStyleIdx="0" presStyleCnt="4">
        <dgm:presLayoutVars>
          <dgm:chPref val="3"/>
        </dgm:presLayoutVars>
      </dgm:prSet>
      <dgm:spPr/>
      <dgm:t>
        <a:bodyPr/>
        <a:lstStyle/>
        <a:p>
          <a:endParaRPr lang="fr-FR"/>
        </a:p>
      </dgm:t>
    </dgm:pt>
    <dgm:pt modelId="{A0184950-B7CE-4B25-B796-5D8B8F2AB407}" type="pres">
      <dgm:prSet presAssocID="{6A7618BE-F1A3-486C-AFD9-91EB65C29DD0}" presName="hierChild4" presStyleCnt="0"/>
      <dgm:spPr/>
    </dgm:pt>
    <dgm:pt modelId="{91543894-DC2F-481F-BC4E-BB8A79472937}" type="pres">
      <dgm:prSet presAssocID="{E55F1683-9112-407C-9B7E-8D34C10B7DDE}" presName="Name17" presStyleLbl="parChTrans1D3" presStyleIdx="1" presStyleCnt="4"/>
      <dgm:spPr/>
      <dgm:t>
        <a:bodyPr/>
        <a:lstStyle/>
        <a:p>
          <a:endParaRPr lang="fr-FR"/>
        </a:p>
      </dgm:t>
    </dgm:pt>
    <dgm:pt modelId="{5E0ECDF3-18CB-4E9F-84C2-8F91EA1CF0A2}" type="pres">
      <dgm:prSet presAssocID="{B6FB05CB-5F0D-4B71-B5D4-F28BDE104854}" presName="hierRoot3" presStyleCnt="0"/>
      <dgm:spPr/>
    </dgm:pt>
    <dgm:pt modelId="{C34CCF32-0981-4E80-8F1E-4AC974A230D5}" type="pres">
      <dgm:prSet presAssocID="{B6FB05CB-5F0D-4B71-B5D4-F28BDE104854}" presName="composite3" presStyleCnt="0"/>
      <dgm:spPr/>
    </dgm:pt>
    <dgm:pt modelId="{28A29EB8-CC60-4113-A82A-DFC1A2719C91}" type="pres">
      <dgm:prSet presAssocID="{B6FB05CB-5F0D-4B71-B5D4-F28BDE104854}" presName="background3" presStyleLbl="node3" presStyleIdx="1" presStyleCnt="4"/>
      <dgm:spPr/>
    </dgm:pt>
    <dgm:pt modelId="{19AE1B94-E3AE-4393-B09B-7F6A2C7B5428}" type="pres">
      <dgm:prSet presAssocID="{B6FB05CB-5F0D-4B71-B5D4-F28BDE104854}" presName="text3" presStyleLbl="fgAcc3" presStyleIdx="1" presStyleCnt="4">
        <dgm:presLayoutVars>
          <dgm:chPref val="3"/>
        </dgm:presLayoutVars>
      </dgm:prSet>
      <dgm:spPr/>
      <dgm:t>
        <a:bodyPr/>
        <a:lstStyle/>
        <a:p>
          <a:endParaRPr lang="fr-FR"/>
        </a:p>
      </dgm:t>
    </dgm:pt>
    <dgm:pt modelId="{37AF3DF5-CAD5-4E97-8B68-E9B22A049666}" type="pres">
      <dgm:prSet presAssocID="{B6FB05CB-5F0D-4B71-B5D4-F28BDE104854}" presName="hierChild4" presStyleCnt="0"/>
      <dgm:spPr/>
    </dgm:pt>
    <dgm:pt modelId="{7DA707A5-9E8E-402D-9262-0D4C7F075BF3}" type="pres">
      <dgm:prSet presAssocID="{27EE06F3-2C60-4F50-AD2D-D0DAA2FFEFD7}" presName="Name17" presStyleLbl="parChTrans1D3" presStyleIdx="2" presStyleCnt="4"/>
      <dgm:spPr/>
      <dgm:t>
        <a:bodyPr/>
        <a:lstStyle/>
        <a:p>
          <a:endParaRPr lang="fr-FR"/>
        </a:p>
      </dgm:t>
    </dgm:pt>
    <dgm:pt modelId="{3C18D070-80B2-421F-A70C-07EA301F9B19}" type="pres">
      <dgm:prSet presAssocID="{07BDC0E7-997F-43DB-8665-87AB6E86216F}" presName="hierRoot3" presStyleCnt="0"/>
      <dgm:spPr/>
    </dgm:pt>
    <dgm:pt modelId="{CD67ABA1-C787-4CF0-8433-4F1AC62BFE24}" type="pres">
      <dgm:prSet presAssocID="{07BDC0E7-997F-43DB-8665-87AB6E86216F}" presName="composite3" presStyleCnt="0"/>
      <dgm:spPr/>
    </dgm:pt>
    <dgm:pt modelId="{CCF1F319-262A-463B-87BE-0C4729CF51B6}" type="pres">
      <dgm:prSet presAssocID="{07BDC0E7-997F-43DB-8665-87AB6E86216F}" presName="background3" presStyleLbl="node3" presStyleIdx="2" presStyleCnt="4"/>
      <dgm:spPr/>
    </dgm:pt>
    <dgm:pt modelId="{BC81187F-2D38-4169-AE13-B0156D7234E4}" type="pres">
      <dgm:prSet presAssocID="{07BDC0E7-997F-43DB-8665-87AB6E86216F}" presName="text3" presStyleLbl="fgAcc3" presStyleIdx="2" presStyleCnt="4">
        <dgm:presLayoutVars>
          <dgm:chPref val="3"/>
        </dgm:presLayoutVars>
      </dgm:prSet>
      <dgm:spPr/>
      <dgm:t>
        <a:bodyPr/>
        <a:lstStyle/>
        <a:p>
          <a:endParaRPr lang="fr-FR"/>
        </a:p>
      </dgm:t>
    </dgm:pt>
    <dgm:pt modelId="{0510BB75-1455-4E10-A84C-CF8E4DA4AE75}" type="pres">
      <dgm:prSet presAssocID="{07BDC0E7-997F-43DB-8665-87AB6E86216F}" presName="hierChild4" presStyleCnt="0"/>
      <dgm:spPr/>
    </dgm:pt>
    <dgm:pt modelId="{4215710B-0E5B-4781-BE25-7EB26B4E3004}" type="pres">
      <dgm:prSet presAssocID="{E86744DC-F372-41EB-A426-4E11A4AA8CCC}" presName="Name17" presStyleLbl="parChTrans1D3" presStyleIdx="3" presStyleCnt="4"/>
      <dgm:spPr/>
      <dgm:t>
        <a:bodyPr/>
        <a:lstStyle/>
        <a:p>
          <a:endParaRPr lang="fr-FR"/>
        </a:p>
      </dgm:t>
    </dgm:pt>
    <dgm:pt modelId="{60730213-FF74-4E36-AC67-D2239A54DD2D}" type="pres">
      <dgm:prSet presAssocID="{2F30B204-28EF-4EB9-B19E-3CDA322624D1}" presName="hierRoot3" presStyleCnt="0"/>
      <dgm:spPr/>
    </dgm:pt>
    <dgm:pt modelId="{E5F49389-B00B-4716-B9D4-03273A70E2EB}" type="pres">
      <dgm:prSet presAssocID="{2F30B204-28EF-4EB9-B19E-3CDA322624D1}" presName="composite3" presStyleCnt="0"/>
      <dgm:spPr/>
    </dgm:pt>
    <dgm:pt modelId="{AB8E59FF-9CCB-40BD-B4FD-183D41C8F4BF}" type="pres">
      <dgm:prSet presAssocID="{2F30B204-28EF-4EB9-B19E-3CDA322624D1}" presName="background3" presStyleLbl="node3" presStyleIdx="3" presStyleCnt="4"/>
      <dgm:spPr/>
    </dgm:pt>
    <dgm:pt modelId="{E162AD1A-EDD5-4131-B964-7EDE62810ABC}" type="pres">
      <dgm:prSet presAssocID="{2F30B204-28EF-4EB9-B19E-3CDA322624D1}" presName="text3" presStyleLbl="fgAcc3" presStyleIdx="3" presStyleCnt="4">
        <dgm:presLayoutVars>
          <dgm:chPref val="3"/>
        </dgm:presLayoutVars>
      </dgm:prSet>
      <dgm:spPr/>
      <dgm:t>
        <a:bodyPr/>
        <a:lstStyle/>
        <a:p>
          <a:endParaRPr lang="fr-FR"/>
        </a:p>
      </dgm:t>
    </dgm:pt>
    <dgm:pt modelId="{B0BECACE-F5CE-44B3-BB76-6DB6C0614F2F}" type="pres">
      <dgm:prSet presAssocID="{2F30B204-28EF-4EB9-B19E-3CDA322624D1}" presName="hierChild4" presStyleCnt="0"/>
      <dgm:spPr/>
    </dgm:pt>
  </dgm:ptLst>
  <dgm:cxnLst>
    <dgm:cxn modelId="{2DBB8174-21FF-4097-A9E7-76F971C80B6B}" type="presOf" srcId="{0E20ECC8-07E9-4DDF-99B9-6C5896646E4C}" destId="{0A06788E-DF33-4333-8975-447E9892CB5A}" srcOrd="0" destOrd="0" presId="urn:microsoft.com/office/officeart/2005/8/layout/hierarchy1"/>
    <dgm:cxn modelId="{F8AB8D84-E557-406D-A0DC-3ECAE6BCC525}" srcId="{B9899B79-7D14-4EDD-8D00-F21493A0F74D}" destId="{32CB7C87-77EF-4545-A619-4C116C2816E6}" srcOrd="0" destOrd="0" parTransId="{76E6F2DC-4392-4533-866B-CFED096736B7}" sibTransId="{87ABE2BC-896F-4D26-9B54-303165D7ECF7}"/>
    <dgm:cxn modelId="{9DFAB599-20C5-47F9-96EC-2F99993E7969}" type="presOf" srcId="{6A7618BE-F1A3-486C-AFD9-91EB65C29DD0}" destId="{7163FBC4-3539-406C-83F4-0E45B6573F03}" srcOrd="0" destOrd="0" presId="urn:microsoft.com/office/officeart/2005/8/layout/hierarchy1"/>
    <dgm:cxn modelId="{56F2244F-9439-40AC-B8FD-6C8503941EC1}" type="presOf" srcId="{E86744DC-F372-41EB-A426-4E11A4AA8CCC}" destId="{4215710B-0E5B-4781-BE25-7EB26B4E3004}" srcOrd="0" destOrd="0" presId="urn:microsoft.com/office/officeart/2005/8/layout/hierarchy1"/>
    <dgm:cxn modelId="{CF9E4438-2FF3-42BE-BF4D-FB869FBEFA73}" srcId="{5C096491-FE00-43C1-8872-361E0B607296}" destId="{B6FB05CB-5F0D-4B71-B5D4-F28BDE104854}" srcOrd="1" destOrd="0" parTransId="{E55F1683-9112-407C-9B7E-8D34C10B7DDE}" sibTransId="{6A58A0F7-D4CD-4132-8BAF-817A9AAAFB8D}"/>
    <dgm:cxn modelId="{37238BDD-A7C6-4036-BFAF-E6BCB5E858CE}" type="presOf" srcId="{32CB7C87-77EF-4545-A619-4C116C2816E6}" destId="{24E27E09-EFEF-46BB-BB3D-B0BD9A3CDD3F}" srcOrd="0" destOrd="0" presId="urn:microsoft.com/office/officeart/2005/8/layout/hierarchy1"/>
    <dgm:cxn modelId="{FD00B4EC-3BE7-4D20-AAED-41C100F6EDBA}" type="presOf" srcId="{07BDC0E7-997F-43DB-8665-87AB6E86216F}" destId="{BC81187F-2D38-4169-AE13-B0156D7234E4}" srcOrd="0" destOrd="0" presId="urn:microsoft.com/office/officeart/2005/8/layout/hierarchy1"/>
    <dgm:cxn modelId="{1EEFB5F8-35BA-4775-8FD0-9582D995152D}" type="presOf" srcId="{5C096491-FE00-43C1-8872-361E0B607296}" destId="{34F8E83B-3562-47E5-BC25-31A9A08CCD72}" srcOrd="0" destOrd="0" presId="urn:microsoft.com/office/officeart/2005/8/layout/hierarchy1"/>
    <dgm:cxn modelId="{37E80F2E-A48C-4EA5-B79D-0CE010AD98C1}" srcId="{5C096491-FE00-43C1-8872-361E0B607296}" destId="{2F30B204-28EF-4EB9-B19E-3CDA322624D1}" srcOrd="3" destOrd="0" parTransId="{E86744DC-F372-41EB-A426-4E11A4AA8CCC}" sibTransId="{3290CDCA-0118-4D83-9DF4-03CA055780B9}"/>
    <dgm:cxn modelId="{505CDF8D-336F-4026-98CA-EFB1DF676575}" type="presOf" srcId="{E55F1683-9112-407C-9B7E-8D34C10B7DDE}" destId="{91543894-DC2F-481F-BC4E-BB8A79472937}" srcOrd="0" destOrd="0" presId="urn:microsoft.com/office/officeart/2005/8/layout/hierarchy1"/>
    <dgm:cxn modelId="{A6298275-5504-4839-8F54-06741E734393}" type="presOf" srcId="{B9899B79-7D14-4EDD-8D00-F21493A0F74D}" destId="{CEBEA268-8354-4C92-BFEA-A9F47A245044}" srcOrd="0" destOrd="0" presId="urn:microsoft.com/office/officeart/2005/8/layout/hierarchy1"/>
    <dgm:cxn modelId="{7555E772-6E30-4DB5-AC2D-1FEAFFCEFE10}" type="presOf" srcId="{B6FB05CB-5F0D-4B71-B5D4-F28BDE104854}" destId="{19AE1B94-E3AE-4393-B09B-7F6A2C7B5428}" srcOrd="0" destOrd="0" presId="urn:microsoft.com/office/officeart/2005/8/layout/hierarchy1"/>
    <dgm:cxn modelId="{AEF1421F-F2C1-47F2-B646-28D518357719}" type="presOf" srcId="{2F30B204-28EF-4EB9-B19E-3CDA322624D1}" destId="{E162AD1A-EDD5-4131-B964-7EDE62810ABC}" srcOrd="0" destOrd="0" presId="urn:microsoft.com/office/officeart/2005/8/layout/hierarchy1"/>
    <dgm:cxn modelId="{5A9ADCEF-27D2-4DE4-A316-5FD3CFB0F58C}" srcId="{5C096491-FE00-43C1-8872-361E0B607296}" destId="{07BDC0E7-997F-43DB-8665-87AB6E86216F}" srcOrd="2" destOrd="0" parTransId="{27EE06F3-2C60-4F50-AD2D-D0DAA2FFEFD7}" sibTransId="{55B1B327-1289-4031-A1D8-641ECA781F84}"/>
    <dgm:cxn modelId="{2BCCBEC2-59CB-4D7A-9D47-9C8C7F884135}" srcId="{32CB7C87-77EF-4545-A619-4C116C2816E6}" destId="{5C096491-FE00-43C1-8872-361E0B607296}" srcOrd="0" destOrd="0" parTransId="{0E20ECC8-07E9-4DDF-99B9-6C5896646E4C}" sibTransId="{2D1C21D8-89A5-450C-8462-4AA0D1A9C1B9}"/>
    <dgm:cxn modelId="{D697AC1F-77B7-4BA3-A241-AA7A9ABDC7F8}" type="presOf" srcId="{27EE06F3-2C60-4F50-AD2D-D0DAA2FFEFD7}" destId="{7DA707A5-9E8E-402D-9262-0D4C7F075BF3}" srcOrd="0" destOrd="0" presId="urn:microsoft.com/office/officeart/2005/8/layout/hierarchy1"/>
    <dgm:cxn modelId="{354485CD-48B8-451E-8777-B24E40F1AA50}" type="presOf" srcId="{50B6CC90-6823-412F-AF55-081072E46DA0}" destId="{3E7A6A4E-D41B-4C58-A7DB-7310BB8F9395}" srcOrd="0" destOrd="0" presId="urn:microsoft.com/office/officeart/2005/8/layout/hierarchy1"/>
    <dgm:cxn modelId="{4245064A-A3A5-4855-8050-B3B15729D0AB}" srcId="{5C096491-FE00-43C1-8872-361E0B607296}" destId="{6A7618BE-F1A3-486C-AFD9-91EB65C29DD0}" srcOrd="0" destOrd="0" parTransId="{50B6CC90-6823-412F-AF55-081072E46DA0}" sibTransId="{E1A8DB9A-39BB-4EF6-AEB8-A50F1D7D0D2E}"/>
    <dgm:cxn modelId="{4C350290-3594-47FD-8EA7-A9579380F67B}" type="presParOf" srcId="{CEBEA268-8354-4C92-BFEA-A9F47A245044}" destId="{588ADAB0-5CEE-4DDA-8432-DCB2E468B2DC}" srcOrd="0" destOrd="0" presId="urn:microsoft.com/office/officeart/2005/8/layout/hierarchy1"/>
    <dgm:cxn modelId="{172BCD74-3F7A-49AF-871D-44A80A8D718A}" type="presParOf" srcId="{588ADAB0-5CEE-4DDA-8432-DCB2E468B2DC}" destId="{CBFBF02A-3B24-4588-84C0-660A89FD78F0}" srcOrd="0" destOrd="0" presId="urn:microsoft.com/office/officeart/2005/8/layout/hierarchy1"/>
    <dgm:cxn modelId="{938CF16B-2C79-4CB8-B9EF-AE6AA10FC12D}" type="presParOf" srcId="{CBFBF02A-3B24-4588-84C0-660A89FD78F0}" destId="{91FF4843-4E0E-462C-88E3-BB966A11559E}" srcOrd="0" destOrd="0" presId="urn:microsoft.com/office/officeart/2005/8/layout/hierarchy1"/>
    <dgm:cxn modelId="{6445C11B-9F2E-400C-B037-EF3AB842A0BB}" type="presParOf" srcId="{CBFBF02A-3B24-4588-84C0-660A89FD78F0}" destId="{24E27E09-EFEF-46BB-BB3D-B0BD9A3CDD3F}" srcOrd="1" destOrd="0" presId="urn:microsoft.com/office/officeart/2005/8/layout/hierarchy1"/>
    <dgm:cxn modelId="{A5844695-C08E-4DD7-AC26-8A226209A66E}" type="presParOf" srcId="{588ADAB0-5CEE-4DDA-8432-DCB2E468B2DC}" destId="{439D70A5-FA4B-4AE8-9ECB-268E397D70C8}" srcOrd="1" destOrd="0" presId="urn:microsoft.com/office/officeart/2005/8/layout/hierarchy1"/>
    <dgm:cxn modelId="{B6E610BE-7685-4DDB-93C0-B915C6EDCAF7}" type="presParOf" srcId="{439D70A5-FA4B-4AE8-9ECB-268E397D70C8}" destId="{0A06788E-DF33-4333-8975-447E9892CB5A}" srcOrd="0" destOrd="0" presId="urn:microsoft.com/office/officeart/2005/8/layout/hierarchy1"/>
    <dgm:cxn modelId="{E40C775A-FA26-46EB-B5BF-BCE29487C727}" type="presParOf" srcId="{439D70A5-FA4B-4AE8-9ECB-268E397D70C8}" destId="{B9F35E83-E5CD-46E5-815C-FBEE2101FCE0}" srcOrd="1" destOrd="0" presId="urn:microsoft.com/office/officeart/2005/8/layout/hierarchy1"/>
    <dgm:cxn modelId="{CD8915AC-7F4F-4314-B6C8-E075F4F4DB4B}" type="presParOf" srcId="{B9F35E83-E5CD-46E5-815C-FBEE2101FCE0}" destId="{6A220FF1-490F-43DF-81A9-027F78C03E83}" srcOrd="0" destOrd="0" presId="urn:microsoft.com/office/officeart/2005/8/layout/hierarchy1"/>
    <dgm:cxn modelId="{79E8ED20-37A7-401A-AED1-EA8199D6989A}" type="presParOf" srcId="{6A220FF1-490F-43DF-81A9-027F78C03E83}" destId="{E9138F73-5796-48CA-8480-B3FF5202556E}" srcOrd="0" destOrd="0" presId="urn:microsoft.com/office/officeart/2005/8/layout/hierarchy1"/>
    <dgm:cxn modelId="{728881EB-B2B9-4A49-8688-2D1D7F5C45D8}" type="presParOf" srcId="{6A220FF1-490F-43DF-81A9-027F78C03E83}" destId="{34F8E83B-3562-47E5-BC25-31A9A08CCD72}" srcOrd="1" destOrd="0" presId="urn:microsoft.com/office/officeart/2005/8/layout/hierarchy1"/>
    <dgm:cxn modelId="{B69946BC-5FA9-41F3-8148-64F0D0FAD289}" type="presParOf" srcId="{B9F35E83-E5CD-46E5-815C-FBEE2101FCE0}" destId="{A516F233-15B9-4DB0-9997-5C8E66B641BC}" srcOrd="1" destOrd="0" presId="urn:microsoft.com/office/officeart/2005/8/layout/hierarchy1"/>
    <dgm:cxn modelId="{08CAC61B-F8E8-4002-8AF0-3A99189D76D3}" type="presParOf" srcId="{A516F233-15B9-4DB0-9997-5C8E66B641BC}" destId="{3E7A6A4E-D41B-4C58-A7DB-7310BB8F9395}" srcOrd="0" destOrd="0" presId="urn:microsoft.com/office/officeart/2005/8/layout/hierarchy1"/>
    <dgm:cxn modelId="{55421C2C-70B5-4B65-99C2-97E8D411B0F9}" type="presParOf" srcId="{A516F233-15B9-4DB0-9997-5C8E66B641BC}" destId="{02B0DE02-FC38-4214-BDD1-233BCF7AD577}" srcOrd="1" destOrd="0" presId="urn:microsoft.com/office/officeart/2005/8/layout/hierarchy1"/>
    <dgm:cxn modelId="{70DD17B4-8892-4BD4-8918-4852405888B3}" type="presParOf" srcId="{02B0DE02-FC38-4214-BDD1-233BCF7AD577}" destId="{03EE7F5A-961B-42D4-ADCC-249D6660C96D}" srcOrd="0" destOrd="0" presId="urn:microsoft.com/office/officeart/2005/8/layout/hierarchy1"/>
    <dgm:cxn modelId="{FED67647-115E-4189-BEDC-5085DA468C39}" type="presParOf" srcId="{03EE7F5A-961B-42D4-ADCC-249D6660C96D}" destId="{71BE37ED-202E-47A6-A810-6019C819A145}" srcOrd="0" destOrd="0" presId="urn:microsoft.com/office/officeart/2005/8/layout/hierarchy1"/>
    <dgm:cxn modelId="{8B05269B-0900-4DCD-B46A-228C13A67DF7}" type="presParOf" srcId="{03EE7F5A-961B-42D4-ADCC-249D6660C96D}" destId="{7163FBC4-3539-406C-83F4-0E45B6573F03}" srcOrd="1" destOrd="0" presId="urn:microsoft.com/office/officeart/2005/8/layout/hierarchy1"/>
    <dgm:cxn modelId="{6D3F3733-13FC-4283-97C9-71840AF8E387}" type="presParOf" srcId="{02B0DE02-FC38-4214-BDD1-233BCF7AD577}" destId="{A0184950-B7CE-4B25-B796-5D8B8F2AB407}" srcOrd="1" destOrd="0" presId="urn:microsoft.com/office/officeart/2005/8/layout/hierarchy1"/>
    <dgm:cxn modelId="{B432935A-CAD3-48F2-8D44-CE7064552C3C}" type="presParOf" srcId="{A516F233-15B9-4DB0-9997-5C8E66B641BC}" destId="{91543894-DC2F-481F-BC4E-BB8A79472937}" srcOrd="2" destOrd="0" presId="urn:microsoft.com/office/officeart/2005/8/layout/hierarchy1"/>
    <dgm:cxn modelId="{D8D715C7-B5BD-4E1C-8196-F4D6DD1A8865}" type="presParOf" srcId="{A516F233-15B9-4DB0-9997-5C8E66B641BC}" destId="{5E0ECDF3-18CB-4E9F-84C2-8F91EA1CF0A2}" srcOrd="3" destOrd="0" presId="urn:microsoft.com/office/officeart/2005/8/layout/hierarchy1"/>
    <dgm:cxn modelId="{56A7C327-9FBB-4201-B359-E11A1B537613}" type="presParOf" srcId="{5E0ECDF3-18CB-4E9F-84C2-8F91EA1CF0A2}" destId="{C34CCF32-0981-4E80-8F1E-4AC974A230D5}" srcOrd="0" destOrd="0" presId="urn:microsoft.com/office/officeart/2005/8/layout/hierarchy1"/>
    <dgm:cxn modelId="{4F2C1B6C-2BCB-47DD-9506-3EEEF3A85D94}" type="presParOf" srcId="{C34CCF32-0981-4E80-8F1E-4AC974A230D5}" destId="{28A29EB8-CC60-4113-A82A-DFC1A2719C91}" srcOrd="0" destOrd="0" presId="urn:microsoft.com/office/officeart/2005/8/layout/hierarchy1"/>
    <dgm:cxn modelId="{3092B9B0-4DBE-474A-915A-A573D9C426D3}" type="presParOf" srcId="{C34CCF32-0981-4E80-8F1E-4AC974A230D5}" destId="{19AE1B94-E3AE-4393-B09B-7F6A2C7B5428}" srcOrd="1" destOrd="0" presId="urn:microsoft.com/office/officeart/2005/8/layout/hierarchy1"/>
    <dgm:cxn modelId="{C8E70752-1510-4A07-A6D7-D75E1F6E4AD4}" type="presParOf" srcId="{5E0ECDF3-18CB-4E9F-84C2-8F91EA1CF0A2}" destId="{37AF3DF5-CAD5-4E97-8B68-E9B22A049666}" srcOrd="1" destOrd="0" presId="urn:microsoft.com/office/officeart/2005/8/layout/hierarchy1"/>
    <dgm:cxn modelId="{94D8B060-8603-45AB-A0FA-60A7968E75D2}" type="presParOf" srcId="{A516F233-15B9-4DB0-9997-5C8E66B641BC}" destId="{7DA707A5-9E8E-402D-9262-0D4C7F075BF3}" srcOrd="4" destOrd="0" presId="urn:microsoft.com/office/officeart/2005/8/layout/hierarchy1"/>
    <dgm:cxn modelId="{28D0DAEE-EE00-4377-A23F-2449C2EE09CC}" type="presParOf" srcId="{A516F233-15B9-4DB0-9997-5C8E66B641BC}" destId="{3C18D070-80B2-421F-A70C-07EA301F9B19}" srcOrd="5" destOrd="0" presId="urn:microsoft.com/office/officeart/2005/8/layout/hierarchy1"/>
    <dgm:cxn modelId="{7EFF8A5B-5F08-46A1-8E0E-D8003AC12E59}" type="presParOf" srcId="{3C18D070-80B2-421F-A70C-07EA301F9B19}" destId="{CD67ABA1-C787-4CF0-8433-4F1AC62BFE24}" srcOrd="0" destOrd="0" presId="urn:microsoft.com/office/officeart/2005/8/layout/hierarchy1"/>
    <dgm:cxn modelId="{43EDA575-49D2-4303-AF9B-643098860A37}" type="presParOf" srcId="{CD67ABA1-C787-4CF0-8433-4F1AC62BFE24}" destId="{CCF1F319-262A-463B-87BE-0C4729CF51B6}" srcOrd="0" destOrd="0" presId="urn:microsoft.com/office/officeart/2005/8/layout/hierarchy1"/>
    <dgm:cxn modelId="{5E1EF2CF-E480-4DB0-BC74-10F633E998F2}" type="presParOf" srcId="{CD67ABA1-C787-4CF0-8433-4F1AC62BFE24}" destId="{BC81187F-2D38-4169-AE13-B0156D7234E4}" srcOrd="1" destOrd="0" presId="urn:microsoft.com/office/officeart/2005/8/layout/hierarchy1"/>
    <dgm:cxn modelId="{04D51CE3-0C71-4304-B77A-EACF74E9D20F}" type="presParOf" srcId="{3C18D070-80B2-421F-A70C-07EA301F9B19}" destId="{0510BB75-1455-4E10-A84C-CF8E4DA4AE75}" srcOrd="1" destOrd="0" presId="urn:microsoft.com/office/officeart/2005/8/layout/hierarchy1"/>
    <dgm:cxn modelId="{1362D8CB-B881-48AB-9787-F5BD9A77AE4F}" type="presParOf" srcId="{A516F233-15B9-4DB0-9997-5C8E66B641BC}" destId="{4215710B-0E5B-4781-BE25-7EB26B4E3004}" srcOrd="6" destOrd="0" presId="urn:microsoft.com/office/officeart/2005/8/layout/hierarchy1"/>
    <dgm:cxn modelId="{E8C76274-4356-406C-A525-31D077BBD19F}" type="presParOf" srcId="{A516F233-15B9-4DB0-9997-5C8E66B641BC}" destId="{60730213-FF74-4E36-AC67-D2239A54DD2D}" srcOrd="7" destOrd="0" presId="urn:microsoft.com/office/officeart/2005/8/layout/hierarchy1"/>
    <dgm:cxn modelId="{BC522129-E9EF-43C2-AB24-C7F441659B84}" type="presParOf" srcId="{60730213-FF74-4E36-AC67-D2239A54DD2D}" destId="{E5F49389-B00B-4716-B9D4-03273A70E2EB}" srcOrd="0" destOrd="0" presId="urn:microsoft.com/office/officeart/2005/8/layout/hierarchy1"/>
    <dgm:cxn modelId="{5B21DCC1-4D30-4072-A0B9-62C231C52A74}" type="presParOf" srcId="{E5F49389-B00B-4716-B9D4-03273A70E2EB}" destId="{AB8E59FF-9CCB-40BD-B4FD-183D41C8F4BF}" srcOrd="0" destOrd="0" presId="urn:microsoft.com/office/officeart/2005/8/layout/hierarchy1"/>
    <dgm:cxn modelId="{2BDD4310-C92C-4CBD-B246-D0218346FFD3}" type="presParOf" srcId="{E5F49389-B00B-4716-B9D4-03273A70E2EB}" destId="{E162AD1A-EDD5-4131-B964-7EDE62810ABC}" srcOrd="1" destOrd="0" presId="urn:microsoft.com/office/officeart/2005/8/layout/hierarchy1"/>
    <dgm:cxn modelId="{EAB5B2F3-D362-4A38-AE3C-69C9906AB7C7}" type="presParOf" srcId="{60730213-FF74-4E36-AC67-D2239A54DD2D}" destId="{B0BECACE-F5CE-44B3-BB76-6DB6C0614F2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AA0C2D-BDC9-403C-BA3C-129A737B97BB}" type="doc">
      <dgm:prSet loTypeId="urn:microsoft.com/office/officeart/2005/8/layout/pyramid1" loCatId="pyramid" qsTypeId="urn:microsoft.com/office/officeart/2005/8/quickstyle/3d5" qsCatId="3D" csTypeId="urn:microsoft.com/office/officeart/2005/8/colors/colorful2" csCatId="colorful" phldr="1"/>
      <dgm:spPr/>
    </dgm:pt>
    <dgm:pt modelId="{90986142-B8C4-4E21-9E2B-0851904AF651}">
      <dgm:prSet phldrT="[Text]" custT="1"/>
      <dgm:spPr/>
      <dgm:t>
        <a:bodyPr/>
        <a:lstStyle/>
        <a:p>
          <a:r>
            <a:rPr lang="fr-FR" sz="2000" i="1" dirty="0"/>
            <a:t>Les dépenses du T3</a:t>
          </a:r>
        </a:p>
        <a:p>
          <a:r>
            <a:rPr lang="fr-FR" sz="2000" i="1" dirty="0"/>
            <a:t>Les dépenses du T5</a:t>
          </a:r>
        </a:p>
      </dgm:t>
    </dgm:pt>
    <dgm:pt modelId="{58610A58-74BB-436C-9FBB-BF1ADEE92221}" type="parTrans" cxnId="{A7938286-9110-43A9-B250-EAFC76537C1C}">
      <dgm:prSet/>
      <dgm:spPr/>
      <dgm:t>
        <a:bodyPr/>
        <a:lstStyle/>
        <a:p>
          <a:endParaRPr lang="fr-FR"/>
        </a:p>
      </dgm:t>
    </dgm:pt>
    <dgm:pt modelId="{A1EC3A37-CBC0-4C07-9A31-6666C458DD23}" type="sibTrans" cxnId="{A7938286-9110-43A9-B250-EAFC76537C1C}">
      <dgm:prSet/>
      <dgm:spPr/>
      <dgm:t>
        <a:bodyPr/>
        <a:lstStyle/>
        <a:p>
          <a:endParaRPr lang="fr-FR"/>
        </a:p>
      </dgm:t>
    </dgm:pt>
    <dgm:pt modelId="{5E47F297-8E19-4912-8BF6-D826E8DC6F63}">
      <dgm:prSet phldrT="[Text]" custT="1"/>
      <dgm:spPr/>
      <dgm:t>
        <a:bodyPr/>
        <a:lstStyle/>
        <a:p>
          <a:r>
            <a:rPr lang="fr-FR" sz="2000" i="1" dirty="0"/>
            <a:t>Les dépenses du T2</a:t>
          </a:r>
        </a:p>
        <a:p>
          <a:r>
            <a:rPr lang="fr-FR" sz="2000" i="1" dirty="0"/>
            <a:t>Les dépenses du T4</a:t>
          </a:r>
        </a:p>
      </dgm:t>
    </dgm:pt>
    <dgm:pt modelId="{B72982AA-7249-4EF3-BFC3-FA11214B6D1C}" type="parTrans" cxnId="{3746C2D7-A4C7-47C4-87E5-C3765E269419}">
      <dgm:prSet/>
      <dgm:spPr/>
      <dgm:t>
        <a:bodyPr/>
        <a:lstStyle/>
        <a:p>
          <a:endParaRPr lang="fr-FR"/>
        </a:p>
      </dgm:t>
    </dgm:pt>
    <dgm:pt modelId="{F850B3C8-B636-4032-B041-F47332E0B752}" type="sibTrans" cxnId="{3746C2D7-A4C7-47C4-87E5-C3765E269419}">
      <dgm:prSet/>
      <dgm:spPr/>
      <dgm:t>
        <a:bodyPr/>
        <a:lstStyle/>
        <a:p>
          <a:endParaRPr lang="fr-FR"/>
        </a:p>
      </dgm:t>
    </dgm:pt>
    <dgm:pt modelId="{FD10DFDF-CB88-4D86-BE4A-10BC2F5F252A}">
      <dgm:prSet phldrT="[Text]" custT="1"/>
      <dgm:spPr/>
      <dgm:t>
        <a:bodyPr/>
        <a:lstStyle/>
        <a:p>
          <a:r>
            <a:rPr lang="fr-FR" sz="2000" i="1" dirty="0"/>
            <a:t>Les dépenses du T1</a:t>
          </a:r>
        </a:p>
        <a:p>
          <a:r>
            <a:rPr lang="fr-FR" sz="2000" i="1" dirty="0"/>
            <a:t>Les dépenses du T7</a:t>
          </a:r>
        </a:p>
      </dgm:t>
    </dgm:pt>
    <dgm:pt modelId="{E106FBFF-36C6-41D8-9C94-2551FD635392}" type="parTrans" cxnId="{A408CB09-5938-4ADC-B963-017D846E2DA9}">
      <dgm:prSet/>
      <dgm:spPr/>
      <dgm:t>
        <a:bodyPr/>
        <a:lstStyle/>
        <a:p>
          <a:endParaRPr lang="fr-FR"/>
        </a:p>
      </dgm:t>
    </dgm:pt>
    <dgm:pt modelId="{6348F96F-CD13-4E61-AB2A-95AC25164F2D}" type="sibTrans" cxnId="{A408CB09-5938-4ADC-B963-017D846E2DA9}">
      <dgm:prSet/>
      <dgm:spPr/>
      <dgm:t>
        <a:bodyPr/>
        <a:lstStyle/>
        <a:p>
          <a:endParaRPr lang="fr-FR"/>
        </a:p>
      </dgm:t>
    </dgm:pt>
    <dgm:pt modelId="{22180257-22CF-4B22-8E58-56BACDCE95B6}" type="pres">
      <dgm:prSet presAssocID="{9AAA0C2D-BDC9-403C-BA3C-129A737B97BB}" presName="Name0" presStyleCnt="0">
        <dgm:presLayoutVars>
          <dgm:dir/>
          <dgm:animLvl val="lvl"/>
          <dgm:resizeHandles val="exact"/>
        </dgm:presLayoutVars>
      </dgm:prSet>
      <dgm:spPr/>
    </dgm:pt>
    <dgm:pt modelId="{410E6A71-BC03-4922-BB2A-C50D73707A12}" type="pres">
      <dgm:prSet presAssocID="{90986142-B8C4-4E21-9E2B-0851904AF651}" presName="Name8" presStyleCnt="0"/>
      <dgm:spPr/>
    </dgm:pt>
    <dgm:pt modelId="{09930A8B-6086-47AA-AE96-C40E9C9DAB9B}" type="pres">
      <dgm:prSet presAssocID="{90986142-B8C4-4E21-9E2B-0851904AF651}" presName="level" presStyleLbl="node1" presStyleIdx="0" presStyleCnt="3">
        <dgm:presLayoutVars>
          <dgm:chMax val="1"/>
          <dgm:bulletEnabled val="1"/>
        </dgm:presLayoutVars>
      </dgm:prSet>
      <dgm:spPr/>
      <dgm:t>
        <a:bodyPr/>
        <a:lstStyle/>
        <a:p>
          <a:endParaRPr lang="fr-FR"/>
        </a:p>
      </dgm:t>
    </dgm:pt>
    <dgm:pt modelId="{A7B5AF79-9853-4BE6-80A6-59E32CC8174C}" type="pres">
      <dgm:prSet presAssocID="{90986142-B8C4-4E21-9E2B-0851904AF651}" presName="levelTx" presStyleLbl="revTx" presStyleIdx="0" presStyleCnt="0">
        <dgm:presLayoutVars>
          <dgm:chMax val="1"/>
          <dgm:bulletEnabled val="1"/>
        </dgm:presLayoutVars>
      </dgm:prSet>
      <dgm:spPr/>
      <dgm:t>
        <a:bodyPr/>
        <a:lstStyle/>
        <a:p>
          <a:endParaRPr lang="fr-FR"/>
        </a:p>
      </dgm:t>
    </dgm:pt>
    <dgm:pt modelId="{7B6EFAF5-E634-42E2-B777-5473061E428E}" type="pres">
      <dgm:prSet presAssocID="{5E47F297-8E19-4912-8BF6-D826E8DC6F63}" presName="Name8" presStyleCnt="0"/>
      <dgm:spPr/>
    </dgm:pt>
    <dgm:pt modelId="{A32C237E-DDDD-4F61-8D18-A485E30653CE}" type="pres">
      <dgm:prSet presAssocID="{5E47F297-8E19-4912-8BF6-D826E8DC6F63}" presName="level" presStyleLbl="node1" presStyleIdx="1" presStyleCnt="3">
        <dgm:presLayoutVars>
          <dgm:chMax val="1"/>
          <dgm:bulletEnabled val="1"/>
        </dgm:presLayoutVars>
      </dgm:prSet>
      <dgm:spPr/>
      <dgm:t>
        <a:bodyPr/>
        <a:lstStyle/>
        <a:p>
          <a:endParaRPr lang="fr-FR"/>
        </a:p>
      </dgm:t>
    </dgm:pt>
    <dgm:pt modelId="{9DD4EC4B-BF11-4BFB-98B9-07CE3F1B6776}" type="pres">
      <dgm:prSet presAssocID="{5E47F297-8E19-4912-8BF6-D826E8DC6F63}" presName="levelTx" presStyleLbl="revTx" presStyleIdx="0" presStyleCnt="0">
        <dgm:presLayoutVars>
          <dgm:chMax val="1"/>
          <dgm:bulletEnabled val="1"/>
        </dgm:presLayoutVars>
      </dgm:prSet>
      <dgm:spPr/>
      <dgm:t>
        <a:bodyPr/>
        <a:lstStyle/>
        <a:p>
          <a:endParaRPr lang="fr-FR"/>
        </a:p>
      </dgm:t>
    </dgm:pt>
    <dgm:pt modelId="{61725A57-999A-4645-A1E9-CDFCEF6DA725}" type="pres">
      <dgm:prSet presAssocID="{FD10DFDF-CB88-4D86-BE4A-10BC2F5F252A}" presName="Name8" presStyleCnt="0"/>
      <dgm:spPr/>
    </dgm:pt>
    <dgm:pt modelId="{06CAD26D-5CB7-4366-BC0D-B5BCA5ABE7DE}" type="pres">
      <dgm:prSet presAssocID="{FD10DFDF-CB88-4D86-BE4A-10BC2F5F252A}" presName="level" presStyleLbl="node1" presStyleIdx="2" presStyleCnt="3">
        <dgm:presLayoutVars>
          <dgm:chMax val="1"/>
          <dgm:bulletEnabled val="1"/>
        </dgm:presLayoutVars>
      </dgm:prSet>
      <dgm:spPr/>
      <dgm:t>
        <a:bodyPr/>
        <a:lstStyle/>
        <a:p>
          <a:endParaRPr lang="fr-FR"/>
        </a:p>
      </dgm:t>
    </dgm:pt>
    <dgm:pt modelId="{910A707F-2FF4-4784-81AF-EFC68EE0B0D3}" type="pres">
      <dgm:prSet presAssocID="{FD10DFDF-CB88-4D86-BE4A-10BC2F5F252A}" presName="levelTx" presStyleLbl="revTx" presStyleIdx="0" presStyleCnt="0">
        <dgm:presLayoutVars>
          <dgm:chMax val="1"/>
          <dgm:bulletEnabled val="1"/>
        </dgm:presLayoutVars>
      </dgm:prSet>
      <dgm:spPr/>
      <dgm:t>
        <a:bodyPr/>
        <a:lstStyle/>
        <a:p>
          <a:endParaRPr lang="fr-FR"/>
        </a:p>
      </dgm:t>
    </dgm:pt>
  </dgm:ptLst>
  <dgm:cxnLst>
    <dgm:cxn modelId="{BE3FA1F4-BE29-42D5-A820-5FBC1C4137C1}" type="presOf" srcId="{90986142-B8C4-4E21-9E2B-0851904AF651}" destId="{09930A8B-6086-47AA-AE96-C40E9C9DAB9B}" srcOrd="0" destOrd="0" presId="urn:microsoft.com/office/officeart/2005/8/layout/pyramid1"/>
    <dgm:cxn modelId="{A7938286-9110-43A9-B250-EAFC76537C1C}" srcId="{9AAA0C2D-BDC9-403C-BA3C-129A737B97BB}" destId="{90986142-B8C4-4E21-9E2B-0851904AF651}" srcOrd="0" destOrd="0" parTransId="{58610A58-74BB-436C-9FBB-BF1ADEE92221}" sibTransId="{A1EC3A37-CBC0-4C07-9A31-6666C458DD23}"/>
    <dgm:cxn modelId="{3746C2D7-A4C7-47C4-87E5-C3765E269419}" srcId="{9AAA0C2D-BDC9-403C-BA3C-129A737B97BB}" destId="{5E47F297-8E19-4912-8BF6-D826E8DC6F63}" srcOrd="1" destOrd="0" parTransId="{B72982AA-7249-4EF3-BFC3-FA11214B6D1C}" sibTransId="{F850B3C8-B636-4032-B041-F47332E0B752}"/>
    <dgm:cxn modelId="{A408CB09-5938-4ADC-B963-017D846E2DA9}" srcId="{9AAA0C2D-BDC9-403C-BA3C-129A737B97BB}" destId="{FD10DFDF-CB88-4D86-BE4A-10BC2F5F252A}" srcOrd="2" destOrd="0" parTransId="{E106FBFF-36C6-41D8-9C94-2551FD635392}" sibTransId="{6348F96F-CD13-4E61-AB2A-95AC25164F2D}"/>
    <dgm:cxn modelId="{1C5C4B33-50BA-4B91-A001-C09431F22DE7}" type="presOf" srcId="{FD10DFDF-CB88-4D86-BE4A-10BC2F5F252A}" destId="{06CAD26D-5CB7-4366-BC0D-B5BCA5ABE7DE}" srcOrd="0" destOrd="0" presId="urn:microsoft.com/office/officeart/2005/8/layout/pyramid1"/>
    <dgm:cxn modelId="{01794C6A-0148-4035-A5F7-1A379B0ABEAA}" type="presOf" srcId="{5E47F297-8E19-4912-8BF6-D826E8DC6F63}" destId="{9DD4EC4B-BF11-4BFB-98B9-07CE3F1B6776}" srcOrd="1" destOrd="0" presId="urn:microsoft.com/office/officeart/2005/8/layout/pyramid1"/>
    <dgm:cxn modelId="{1FBD83AA-4200-4B71-AB03-4003453C211E}" type="presOf" srcId="{5E47F297-8E19-4912-8BF6-D826E8DC6F63}" destId="{A32C237E-DDDD-4F61-8D18-A485E30653CE}" srcOrd="0" destOrd="0" presId="urn:microsoft.com/office/officeart/2005/8/layout/pyramid1"/>
    <dgm:cxn modelId="{A2C353D0-6F24-4F65-9296-6A4C17F2D126}" type="presOf" srcId="{90986142-B8C4-4E21-9E2B-0851904AF651}" destId="{A7B5AF79-9853-4BE6-80A6-59E32CC8174C}" srcOrd="1" destOrd="0" presId="urn:microsoft.com/office/officeart/2005/8/layout/pyramid1"/>
    <dgm:cxn modelId="{F4AEFAA5-B343-4FC2-8E72-D0ADA1F10AFA}" type="presOf" srcId="{9AAA0C2D-BDC9-403C-BA3C-129A737B97BB}" destId="{22180257-22CF-4B22-8E58-56BACDCE95B6}" srcOrd="0" destOrd="0" presId="urn:microsoft.com/office/officeart/2005/8/layout/pyramid1"/>
    <dgm:cxn modelId="{5ED2C4E3-5436-4566-9FCC-43149C39230E}" type="presOf" srcId="{FD10DFDF-CB88-4D86-BE4A-10BC2F5F252A}" destId="{910A707F-2FF4-4784-81AF-EFC68EE0B0D3}" srcOrd="1" destOrd="0" presId="urn:microsoft.com/office/officeart/2005/8/layout/pyramid1"/>
    <dgm:cxn modelId="{9FEA8841-7733-4AEF-9FFA-EB9BEE057CAD}" type="presParOf" srcId="{22180257-22CF-4B22-8E58-56BACDCE95B6}" destId="{410E6A71-BC03-4922-BB2A-C50D73707A12}" srcOrd="0" destOrd="0" presId="urn:microsoft.com/office/officeart/2005/8/layout/pyramid1"/>
    <dgm:cxn modelId="{6307BEB6-AA94-471C-8782-392829ACD248}" type="presParOf" srcId="{410E6A71-BC03-4922-BB2A-C50D73707A12}" destId="{09930A8B-6086-47AA-AE96-C40E9C9DAB9B}" srcOrd="0" destOrd="0" presId="urn:microsoft.com/office/officeart/2005/8/layout/pyramid1"/>
    <dgm:cxn modelId="{524CFA8D-D0B1-4698-B393-10C1B96E9A0D}" type="presParOf" srcId="{410E6A71-BC03-4922-BB2A-C50D73707A12}" destId="{A7B5AF79-9853-4BE6-80A6-59E32CC8174C}" srcOrd="1" destOrd="0" presId="urn:microsoft.com/office/officeart/2005/8/layout/pyramid1"/>
    <dgm:cxn modelId="{D7D370F4-AA33-4172-AD7C-9CEA179D4432}" type="presParOf" srcId="{22180257-22CF-4B22-8E58-56BACDCE95B6}" destId="{7B6EFAF5-E634-42E2-B777-5473061E428E}" srcOrd="1" destOrd="0" presId="urn:microsoft.com/office/officeart/2005/8/layout/pyramid1"/>
    <dgm:cxn modelId="{7EB79404-7073-40EC-B674-22BEC37C47D3}" type="presParOf" srcId="{7B6EFAF5-E634-42E2-B777-5473061E428E}" destId="{A32C237E-DDDD-4F61-8D18-A485E30653CE}" srcOrd="0" destOrd="0" presId="urn:microsoft.com/office/officeart/2005/8/layout/pyramid1"/>
    <dgm:cxn modelId="{C8B53665-94F4-4F33-A47D-0EC07DC2178E}" type="presParOf" srcId="{7B6EFAF5-E634-42E2-B777-5473061E428E}" destId="{9DD4EC4B-BF11-4BFB-98B9-07CE3F1B6776}" srcOrd="1" destOrd="0" presId="urn:microsoft.com/office/officeart/2005/8/layout/pyramid1"/>
    <dgm:cxn modelId="{30638801-8E58-4C08-8B48-ACDE56E84AF9}" type="presParOf" srcId="{22180257-22CF-4B22-8E58-56BACDCE95B6}" destId="{61725A57-999A-4645-A1E9-CDFCEF6DA725}" srcOrd="2" destOrd="0" presId="urn:microsoft.com/office/officeart/2005/8/layout/pyramid1"/>
    <dgm:cxn modelId="{56E27FBA-7706-43D6-9871-572031DFA403}" type="presParOf" srcId="{61725A57-999A-4645-A1E9-CDFCEF6DA725}" destId="{06CAD26D-5CB7-4366-BC0D-B5BCA5ABE7DE}" srcOrd="0" destOrd="0" presId="urn:microsoft.com/office/officeart/2005/8/layout/pyramid1"/>
    <dgm:cxn modelId="{4BDF8FC5-2E37-4A2B-A844-6F0FF06E12DA}" type="presParOf" srcId="{61725A57-999A-4645-A1E9-CDFCEF6DA725}" destId="{910A707F-2FF4-4784-81AF-EFC68EE0B0D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062411-9D42-4300-9DF7-88255AAB42B4}" type="doc">
      <dgm:prSet loTypeId="urn:microsoft.com/office/officeart/2005/8/layout/pyramid1" loCatId="pyramid" qsTypeId="urn:microsoft.com/office/officeart/2005/8/quickstyle/3d5" qsCatId="3D" csTypeId="urn:microsoft.com/office/officeart/2005/8/colors/colorful2" csCatId="colorful" phldr="1"/>
      <dgm:spPr/>
    </dgm:pt>
    <dgm:pt modelId="{1A9AC2B2-2168-48A4-A9E2-91938A86E9F7}">
      <dgm:prSet phldrT="[Text]" custT="1"/>
      <dgm:spPr/>
      <dgm:t>
        <a:bodyPr/>
        <a:lstStyle/>
        <a:p>
          <a:r>
            <a:rPr lang="fr-FR" sz="2000" dirty="0"/>
            <a:t>Chaque Chrono est Fonction des Titres</a:t>
          </a:r>
        </a:p>
      </dgm:t>
    </dgm:pt>
    <dgm:pt modelId="{373D7F30-64A4-4232-9D11-CF09859C4EA0}" type="parTrans" cxnId="{8F4E6A23-007B-46D8-AEA6-9FCA3C85F6EC}">
      <dgm:prSet/>
      <dgm:spPr/>
      <dgm:t>
        <a:bodyPr/>
        <a:lstStyle/>
        <a:p>
          <a:endParaRPr lang="fr-FR"/>
        </a:p>
      </dgm:t>
    </dgm:pt>
    <dgm:pt modelId="{3D97F21F-25ED-425F-AE3C-EBE7873BA842}" type="sibTrans" cxnId="{8F4E6A23-007B-46D8-AEA6-9FCA3C85F6EC}">
      <dgm:prSet/>
      <dgm:spPr/>
      <dgm:t>
        <a:bodyPr/>
        <a:lstStyle/>
        <a:p>
          <a:endParaRPr lang="fr-FR"/>
        </a:p>
      </dgm:t>
    </dgm:pt>
    <dgm:pt modelId="{46C3A3E9-A869-4740-8463-5B13008026EE}">
      <dgm:prSet phldrT="[Text]" custT="1"/>
      <dgm:spPr/>
      <dgm:t>
        <a:bodyPr/>
        <a:lstStyle/>
        <a:p>
          <a:r>
            <a:rPr lang="fr-FR" sz="2000" dirty="0"/>
            <a:t>Dans chaque Titre, les classeurs sont numérotés chronologiquement en fonction des numéros de bons d’engagement </a:t>
          </a:r>
        </a:p>
      </dgm:t>
    </dgm:pt>
    <dgm:pt modelId="{E3A6FA9F-A9CD-4BF0-BB0D-0C4CFD0C7A55}" type="parTrans" cxnId="{A7D2D757-645A-4C4B-AF75-D840A62FDD87}">
      <dgm:prSet/>
      <dgm:spPr/>
      <dgm:t>
        <a:bodyPr/>
        <a:lstStyle/>
        <a:p>
          <a:endParaRPr lang="fr-FR"/>
        </a:p>
      </dgm:t>
    </dgm:pt>
    <dgm:pt modelId="{639CC703-452E-4AB5-8AEF-7F2E22B8D6B0}" type="sibTrans" cxnId="{A7D2D757-645A-4C4B-AF75-D840A62FDD87}">
      <dgm:prSet/>
      <dgm:spPr/>
      <dgm:t>
        <a:bodyPr/>
        <a:lstStyle/>
        <a:p>
          <a:endParaRPr lang="fr-FR"/>
        </a:p>
      </dgm:t>
    </dgm:pt>
    <dgm:pt modelId="{E305F9E3-BAFD-4C5D-B064-5F8507B449A1}">
      <dgm:prSet phldrT="[Text]" custT="1"/>
      <dgm:spPr/>
      <dgm:t>
        <a:bodyPr/>
        <a:lstStyle/>
        <a:p>
          <a:r>
            <a:rPr lang="fr-FR" sz="2000" dirty="0"/>
            <a:t>Pour chaque numéro d’engagement, sont joints tous les documents justificatifs comme inscrits dans la nomenclature des PJ</a:t>
          </a:r>
        </a:p>
      </dgm:t>
    </dgm:pt>
    <dgm:pt modelId="{4901342C-F88B-4AA1-A6EB-1DF8E9BC4DED}" type="parTrans" cxnId="{666DD857-9B4E-4E53-AC81-403C3947058E}">
      <dgm:prSet/>
      <dgm:spPr/>
      <dgm:t>
        <a:bodyPr/>
        <a:lstStyle/>
        <a:p>
          <a:endParaRPr lang="fr-FR"/>
        </a:p>
      </dgm:t>
    </dgm:pt>
    <dgm:pt modelId="{036DB079-AB0D-4416-BBF2-759C1092CC34}" type="sibTrans" cxnId="{666DD857-9B4E-4E53-AC81-403C3947058E}">
      <dgm:prSet/>
      <dgm:spPr/>
      <dgm:t>
        <a:bodyPr/>
        <a:lstStyle/>
        <a:p>
          <a:endParaRPr lang="fr-FR"/>
        </a:p>
      </dgm:t>
    </dgm:pt>
    <dgm:pt modelId="{DBBB86F0-9660-46E3-A637-5D318B36A6F5}" type="pres">
      <dgm:prSet presAssocID="{C2062411-9D42-4300-9DF7-88255AAB42B4}" presName="Name0" presStyleCnt="0">
        <dgm:presLayoutVars>
          <dgm:dir/>
          <dgm:animLvl val="lvl"/>
          <dgm:resizeHandles val="exact"/>
        </dgm:presLayoutVars>
      </dgm:prSet>
      <dgm:spPr/>
    </dgm:pt>
    <dgm:pt modelId="{FEDDB354-9445-4AD2-AC02-612F56B1754C}" type="pres">
      <dgm:prSet presAssocID="{1A9AC2B2-2168-48A4-A9E2-91938A86E9F7}" presName="Name8" presStyleCnt="0"/>
      <dgm:spPr/>
    </dgm:pt>
    <dgm:pt modelId="{A4918D4B-904A-4B51-9EBC-948F20B2070C}" type="pres">
      <dgm:prSet presAssocID="{1A9AC2B2-2168-48A4-A9E2-91938A86E9F7}" presName="level" presStyleLbl="node1" presStyleIdx="0" presStyleCnt="3">
        <dgm:presLayoutVars>
          <dgm:chMax val="1"/>
          <dgm:bulletEnabled val="1"/>
        </dgm:presLayoutVars>
      </dgm:prSet>
      <dgm:spPr/>
      <dgm:t>
        <a:bodyPr/>
        <a:lstStyle/>
        <a:p>
          <a:endParaRPr lang="fr-FR"/>
        </a:p>
      </dgm:t>
    </dgm:pt>
    <dgm:pt modelId="{A76BCCE8-4F1D-4EC1-B871-29D9219AC13A}" type="pres">
      <dgm:prSet presAssocID="{1A9AC2B2-2168-48A4-A9E2-91938A86E9F7}" presName="levelTx" presStyleLbl="revTx" presStyleIdx="0" presStyleCnt="0">
        <dgm:presLayoutVars>
          <dgm:chMax val="1"/>
          <dgm:bulletEnabled val="1"/>
        </dgm:presLayoutVars>
      </dgm:prSet>
      <dgm:spPr/>
      <dgm:t>
        <a:bodyPr/>
        <a:lstStyle/>
        <a:p>
          <a:endParaRPr lang="fr-FR"/>
        </a:p>
      </dgm:t>
    </dgm:pt>
    <dgm:pt modelId="{5707C878-DE42-4967-A827-065A259C17AD}" type="pres">
      <dgm:prSet presAssocID="{46C3A3E9-A869-4740-8463-5B13008026EE}" presName="Name8" presStyleCnt="0"/>
      <dgm:spPr/>
    </dgm:pt>
    <dgm:pt modelId="{9E4F74B8-63CE-47EE-B261-706FC9726CD4}" type="pres">
      <dgm:prSet presAssocID="{46C3A3E9-A869-4740-8463-5B13008026EE}" presName="level" presStyleLbl="node1" presStyleIdx="1" presStyleCnt="3">
        <dgm:presLayoutVars>
          <dgm:chMax val="1"/>
          <dgm:bulletEnabled val="1"/>
        </dgm:presLayoutVars>
      </dgm:prSet>
      <dgm:spPr/>
      <dgm:t>
        <a:bodyPr/>
        <a:lstStyle/>
        <a:p>
          <a:endParaRPr lang="fr-FR"/>
        </a:p>
      </dgm:t>
    </dgm:pt>
    <dgm:pt modelId="{5E6836E1-1487-4E1A-9D74-33BDFF365B11}" type="pres">
      <dgm:prSet presAssocID="{46C3A3E9-A869-4740-8463-5B13008026EE}" presName="levelTx" presStyleLbl="revTx" presStyleIdx="0" presStyleCnt="0">
        <dgm:presLayoutVars>
          <dgm:chMax val="1"/>
          <dgm:bulletEnabled val="1"/>
        </dgm:presLayoutVars>
      </dgm:prSet>
      <dgm:spPr/>
      <dgm:t>
        <a:bodyPr/>
        <a:lstStyle/>
        <a:p>
          <a:endParaRPr lang="fr-FR"/>
        </a:p>
      </dgm:t>
    </dgm:pt>
    <dgm:pt modelId="{8BC05542-5717-4B09-A8B7-9ECC9FEC37BC}" type="pres">
      <dgm:prSet presAssocID="{E305F9E3-BAFD-4C5D-B064-5F8507B449A1}" presName="Name8" presStyleCnt="0"/>
      <dgm:spPr/>
    </dgm:pt>
    <dgm:pt modelId="{9A3725B6-5FAC-4093-91A8-90B18099EB7F}" type="pres">
      <dgm:prSet presAssocID="{E305F9E3-BAFD-4C5D-B064-5F8507B449A1}" presName="level" presStyleLbl="node1" presStyleIdx="2" presStyleCnt="3">
        <dgm:presLayoutVars>
          <dgm:chMax val="1"/>
          <dgm:bulletEnabled val="1"/>
        </dgm:presLayoutVars>
      </dgm:prSet>
      <dgm:spPr/>
      <dgm:t>
        <a:bodyPr/>
        <a:lstStyle/>
        <a:p>
          <a:endParaRPr lang="fr-FR"/>
        </a:p>
      </dgm:t>
    </dgm:pt>
    <dgm:pt modelId="{FBF66AED-03A1-494D-AA10-1EE5F5FDCFE4}" type="pres">
      <dgm:prSet presAssocID="{E305F9E3-BAFD-4C5D-B064-5F8507B449A1}" presName="levelTx" presStyleLbl="revTx" presStyleIdx="0" presStyleCnt="0">
        <dgm:presLayoutVars>
          <dgm:chMax val="1"/>
          <dgm:bulletEnabled val="1"/>
        </dgm:presLayoutVars>
      </dgm:prSet>
      <dgm:spPr/>
      <dgm:t>
        <a:bodyPr/>
        <a:lstStyle/>
        <a:p>
          <a:endParaRPr lang="fr-FR"/>
        </a:p>
      </dgm:t>
    </dgm:pt>
  </dgm:ptLst>
  <dgm:cxnLst>
    <dgm:cxn modelId="{17811638-1127-4478-9FE6-BCD28165C38B}" type="presOf" srcId="{1A9AC2B2-2168-48A4-A9E2-91938A86E9F7}" destId="{A4918D4B-904A-4B51-9EBC-948F20B2070C}" srcOrd="0" destOrd="0" presId="urn:microsoft.com/office/officeart/2005/8/layout/pyramid1"/>
    <dgm:cxn modelId="{ED1FC006-2AE3-403F-91E4-1F8D69E4BD3F}" type="presOf" srcId="{E305F9E3-BAFD-4C5D-B064-5F8507B449A1}" destId="{9A3725B6-5FAC-4093-91A8-90B18099EB7F}" srcOrd="0" destOrd="0" presId="urn:microsoft.com/office/officeart/2005/8/layout/pyramid1"/>
    <dgm:cxn modelId="{666DD857-9B4E-4E53-AC81-403C3947058E}" srcId="{C2062411-9D42-4300-9DF7-88255AAB42B4}" destId="{E305F9E3-BAFD-4C5D-B064-5F8507B449A1}" srcOrd="2" destOrd="0" parTransId="{4901342C-F88B-4AA1-A6EB-1DF8E9BC4DED}" sibTransId="{036DB079-AB0D-4416-BBF2-759C1092CC34}"/>
    <dgm:cxn modelId="{535CB9F3-E809-49AE-98F4-1E00F6D49F64}" type="presOf" srcId="{1A9AC2B2-2168-48A4-A9E2-91938A86E9F7}" destId="{A76BCCE8-4F1D-4EC1-B871-29D9219AC13A}" srcOrd="1" destOrd="0" presId="urn:microsoft.com/office/officeart/2005/8/layout/pyramid1"/>
    <dgm:cxn modelId="{E564CA52-9E1C-4A81-8AA9-95464C99D5E9}" type="presOf" srcId="{E305F9E3-BAFD-4C5D-B064-5F8507B449A1}" destId="{FBF66AED-03A1-494D-AA10-1EE5F5FDCFE4}" srcOrd="1" destOrd="0" presId="urn:microsoft.com/office/officeart/2005/8/layout/pyramid1"/>
    <dgm:cxn modelId="{DE49786D-EC45-4E1E-9BE9-3DAAD91362EA}" type="presOf" srcId="{46C3A3E9-A869-4740-8463-5B13008026EE}" destId="{5E6836E1-1487-4E1A-9D74-33BDFF365B11}" srcOrd="1" destOrd="0" presId="urn:microsoft.com/office/officeart/2005/8/layout/pyramid1"/>
    <dgm:cxn modelId="{A0F0AF02-72BF-44CA-BE0F-AE40C1AF9A9F}" type="presOf" srcId="{C2062411-9D42-4300-9DF7-88255AAB42B4}" destId="{DBBB86F0-9660-46E3-A637-5D318B36A6F5}" srcOrd="0" destOrd="0" presId="urn:microsoft.com/office/officeart/2005/8/layout/pyramid1"/>
    <dgm:cxn modelId="{A7D2D757-645A-4C4B-AF75-D840A62FDD87}" srcId="{C2062411-9D42-4300-9DF7-88255AAB42B4}" destId="{46C3A3E9-A869-4740-8463-5B13008026EE}" srcOrd="1" destOrd="0" parTransId="{E3A6FA9F-A9CD-4BF0-BB0D-0C4CFD0C7A55}" sibTransId="{639CC703-452E-4AB5-8AEF-7F2E22B8D6B0}"/>
    <dgm:cxn modelId="{8F4E6A23-007B-46D8-AEA6-9FCA3C85F6EC}" srcId="{C2062411-9D42-4300-9DF7-88255AAB42B4}" destId="{1A9AC2B2-2168-48A4-A9E2-91938A86E9F7}" srcOrd="0" destOrd="0" parTransId="{373D7F30-64A4-4232-9D11-CF09859C4EA0}" sibTransId="{3D97F21F-25ED-425F-AE3C-EBE7873BA842}"/>
    <dgm:cxn modelId="{CB4C981D-2EA0-46DB-BEAB-663A7103A260}" type="presOf" srcId="{46C3A3E9-A869-4740-8463-5B13008026EE}" destId="{9E4F74B8-63CE-47EE-B261-706FC9726CD4}" srcOrd="0" destOrd="0" presId="urn:microsoft.com/office/officeart/2005/8/layout/pyramid1"/>
    <dgm:cxn modelId="{33CBB250-C827-4894-8378-231C6DC69335}" type="presParOf" srcId="{DBBB86F0-9660-46E3-A637-5D318B36A6F5}" destId="{FEDDB354-9445-4AD2-AC02-612F56B1754C}" srcOrd="0" destOrd="0" presId="urn:microsoft.com/office/officeart/2005/8/layout/pyramid1"/>
    <dgm:cxn modelId="{05207303-0A09-4448-A77C-E6107EF81CE7}" type="presParOf" srcId="{FEDDB354-9445-4AD2-AC02-612F56B1754C}" destId="{A4918D4B-904A-4B51-9EBC-948F20B2070C}" srcOrd="0" destOrd="0" presId="urn:microsoft.com/office/officeart/2005/8/layout/pyramid1"/>
    <dgm:cxn modelId="{BF50764B-A461-455E-A604-A926A74C3718}" type="presParOf" srcId="{FEDDB354-9445-4AD2-AC02-612F56B1754C}" destId="{A76BCCE8-4F1D-4EC1-B871-29D9219AC13A}" srcOrd="1" destOrd="0" presId="urn:microsoft.com/office/officeart/2005/8/layout/pyramid1"/>
    <dgm:cxn modelId="{9D85B0D4-BEC8-404D-A4A4-9D59D12B1576}" type="presParOf" srcId="{DBBB86F0-9660-46E3-A637-5D318B36A6F5}" destId="{5707C878-DE42-4967-A827-065A259C17AD}" srcOrd="1" destOrd="0" presId="urn:microsoft.com/office/officeart/2005/8/layout/pyramid1"/>
    <dgm:cxn modelId="{3F92ACF9-E985-496F-8E8C-86DFBDC9CD92}" type="presParOf" srcId="{5707C878-DE42-4967-A827-065A259C17AD}" destId="{9E4F74B8-63CE-47EE-B261-706FC9726CD4}" srcOrd="0" destOrd="0" presId="urn:microsoft.com/office/officeart/2005/8/layout/pyramid1"/>
    <dgm:cxn modelId="{377D14D9-A883-4AEA-8C40-E08CAF228BCE}" type="presParOf" srcId="{5707C878-DE42-4967-A827-065A259C17AD}" destId="{5E6836E1-1487-4E1A-9D74-33BDFF365B11}" srcOrd="1" destOrd="0" presId="urn:microsoft.com/office/officeart/2005/8/layout/pyramid1"/>
    <dgm:cxn modelId="{844EE2C2-7F4A-47F5-8A7E-3136FEA61B6C}" type="presParOf" srcId="{DBBB86F0-9660-46E3-A637-5D318B36A6F5}" destId="{8BC05542-5717-4B09-A8B7-9ECC9FEC37BC}" srcOrd="2" destOrd="0" presId="urn:microsoft.com/office/officeart/2005/8/layout/pyramid1"/>
    <dgm:cxn modelId="{22D1CCA3-4141-4DB1-8744-2CE864668A2F}" type="presParOf" srcId="{8BC05542-5717-4B09-A8B7-9ECC9FEC37BC}" destId="{9A3725B6-5FAC-4093-91A8-90B18099EB7F}" srcOrd="0" destOrd="0" presId="urn:microsoft.com/office/officeart/2005/8/layout/pyramid1"/>
    <dgm:cxn modelId="{FF6ED104-B8D8-413B-8F00-4A349CB10E89}" type="presParOf" srcId="{8BC05542-5717-4B09-A8B7-9ECC9FEC37BC}" destId="{FBF66AED-03A1-494D-AA10-1EE5F5FDCFE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BBFDF08-EA89-48D0-902B-70DED692FEA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Health Finance and Governance</a:t>
            </a:r>
          </a:p>
        </p:txBody>
      </p:sp>
      <p:sp>
        <p:nvSpPr>
          <p:cNvPr id="3" name="Date Placeholder 2">
            <a:extLst>
              <a:ext uri="{FF2B5EF4-FFF2-40B4-BE49-F238E27FC236}">
                <a16:creationId xmlns:a16="http://schemas.microsoft.com/office/drawing/2014/main" xmlns="" id="{6DC47398-82F9-472A-833B-7B3725A85D8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fr-FR"/>
              <a:t>14/12/2017</a:t>
            </a:r>
          </a:p>
        </p:txBody>
      </p:sp>
      <p:sp>
        <p:nvSpPr>
          <p:cNvPr id="4" name="Footer Placeholder 3">
            <a:extLst>
              <a:ext uri="{FF2B5EF4-FFF2-40B4-BE49-F238E27FC236}">
                <a16:creationId xmlns:a16="http://schemas.microsoft.com/office/drawing/2014/main" xmlns="" id="{98DFE8BC-9284-4D08-B955-8416447B209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fr-FR"/>
              <a:t>Consultant National pour le renforcement des capacités de la DAF du Min. Santé</a:t>
            </a:r>
          </a:p>
        </p:txBody>
      </p:sp>
      <p:sp>
        <p:nvSpPr>
          <p:cNvPr id="5" name="Slide Number Placeholder 4">
            <a:extLst>
              <a:ext uri="{FF2B5EF4-FFF2-40B4-BE49-F238E27FC236}">
                <a16:creationId xmlns:a16="http://schemas.microsoft.com/office/drawing/2014/main" xmlns="" id="{FCE2DCB3-AB1C-4174-9506-24C45E4B242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1DCDBA-33F9-4980-A7E7-26B15BD1F684}" type="slidenum">
              <a:rPr lang="fr-FR" smtClean="0"/>
              <a:t>‹#›</a:t>
            </a:fld>
            <a:endParaRPr lang="fr-FR"/>
          </a:p>
        </p:txBody>
      </p:sp>
    </p:spTree>
    <p:extLst>
      <p:ext uri="{BB962C8B-B14F-4D97-AF65-F5344CB8AC3E}">
        <p14:creationId xmlns:p14="http://schemas.microsoft.com/office/powerpoint/2010/main" val="32447521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fr-FR"/>
              <a:t>Health Finance and Governance</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r>
              <a:rPr lang="fr-FR"/>
              <a:t>14/12/2017</a:t>
            </a: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fr-FR"/>
              <a:t>Consultant National pour le renforcement des capacités de la DAF du Min. Santé</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A0E367-2876-4F3F-B3F3-7CBB5059D6EF}" type="slidenum">
              <a:rPr lang="fr-FR" smtClean="0"/>
              <a:t>‹#›</a:t>
            </a:fld>
            <a:endParaRPr lang="fr-FR"/>
          </a:p>
        </p:txBody>
      </p:sp>
    </p:spTree>
    <p:extLst>
      <p:ext uri="{BB962C8B-B14F-4D97-AF65-F5344CB8AC3E}">
        <p14:creationId xmlns:p14="http://schemas.microsoft.com/office/powerpoint/2010/main" val="3442458189"/>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ABD379-9984-4AFC-AEDE-89E4B45CD9D9}"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AA133-E8DE-4294-87D7-7A126CB7106A}"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A2C9F-AFCA-4B07-AB98-A4D6C2C83D72}"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EED39D-A7BC-4775-8CDC-B518B11C6574}" type="datetime1">
              <a:rPr lang="en-US" smtClean="0"/>
              <a:t>6/7/2018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4E4B2EBE-9055-4B7F-9B75-B73F5695FEFA}" type="datetime1">
              <a:rPr lang="en-US" smtClean="0"/>
              <a:t>6/7/2018</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269CE2-2099-4552-B49E-6B74046CAE77}" type="datetime1">
              <a:rPr lang="en-US" smtClean="0"/>
              <a:t>6/7/2018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BF225C-D1F9-4708-9F27-0CCAE0E72E56}" type="datetime1">
              <a:rPr lang="en-US" smtClean="0"/>
              <a:t>6/7/2018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62FE38B-8523-4D6A-80C6-5CFEA1EA636A}" type="datetime1">
              <a:rPr lang="en-US" smtClean="0"/>
              <a:t>6/7/2018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495A8-B4A0-44F0-A5AF-E0BA5B802320}" type="datetime1">
              <a:rPr lang="en-US" smtClean="0"/>
              <a:t>6/7/2018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5275220-5501-457A-90C5-CCD9331D360B}" type="datetime1">
              <a:rPr lang="en-US" smtClean="0"/>
              <a:t>6/7/2018</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DFAF9A-DDCD-4420-A505-341F900F5485}" type="datetime1">
              <a:rPr lang="en-US" smtClean="0"/>
              <a:t>6/7/2018</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980BA19-9D88-4515-938A-9B4662F56830}" type="datetime1">
              <a:rPr lang="en-US" smtClean="0"/>
              <a:t>6/7/2018</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jdorganizer.blogspot.co.uk/2009/02/2-ring-and-3-ring-binders-now-we-are-18.html" TargetMode="Externa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279241-2368-4C97-95C0-60B9087CE942}"/>
              </a:ext>
            </a:extLst>
          </p:cNvPr>
          <p:cNvSpPr>
            <a:spLocks noGrp="1"/>
          </p:cNvSpPr>
          <p:nvPr>
            <p:ph type="ctrTitle"/>
          </p:nvPr>
        </p:nvSpPr>
        <p:spPr>
          <a:xfrm>
            <a:off x="1051560" y="1329180"/>
            <a:ext cx="9966960" cy="3035569"/>
          </a:xfrm>
        </p:spPr>
        <p:txBody>
          <a:bodyPr/>
          <a:lstStyle/>
          <a:p>
            <a:r>
              <a:rPr lang="fr-FR" sz="4000" dirty="0"/>
              <a:t/>
            </a:r>
            <a:br>
              <a:rPr lang="fr-FR" sz="4000" dirty="0"/>
            </a:br>
            <a:r>
              <a:rPr lang="fr-FR" sz="4000" dirty="0"/>
              <a:t>PROJET DE RENFORCEMENT DES CAPACITES EN GESTION FINANCIERE POUR LE COMPTE DE LA DIVISION DES AFFAIRES FINANCIERES DU MINISTERE DE LA SANTE PUBLIQUE</a:t>
            </a:r>
          </a:p>
        </p:txBody>
      </p:sp>
      <p:sp>
        <p:nvSpPr>
          <p:cNvPr id="3" name="Subtitle 2">
            <a:extLst>
              <a:ext uri="{FF2B5EF4-FFF2-40B4-BE49-F238E27FC236}">
                <a16:creationId xmlns:a16="http://schemas.microsoft.com/office/drawing/2014/main" xmlns="" id="{A97E637C-1FFB-4FDE-9A17-2D4ADD7F7F57}"/>
              </a:ext>
            </a:extLst>
          </p:cNvPr>
          <p:cNvSpPr>
            <a:spLocks noGrp="1"/>
          </p:cNvSpPr>
          <p:nvPr>
            <p:ph type="subTitle" idx="1"/>
          </p:nvPr>
        </p:nvSpPr>
        <p:spPr>
          <a:xfrm>
            <a:off x="3249168" y="4364749"/>
            <a:ext cx="7891272" cy="2190789"/>
          </a:xfrm>
        </p:spPr>
        <p:txBody>
          <a:bodyPr>
            <a:normAutofit fontScale="92500" lnSpcReduction="20000"/>
          </a:bodyPr>
          <a:lstStyle/>
          <a:p>
            <a:endParaRPr lang="fr-FR" dirty="0"/>
          </a:p>
          <a:p>
            <a:endParaRPr lang="fr-FR" dirty="0"/>
          </a:p>
          <a:p>
            <a:endParaRPr lang="fr-FR" dirty="0"/>
          </a:p>
          <a:p>
            <a:endParaRPr lang="fr-FR" dirty="0"/>
          </a:p>
          <a:p>
            <a:pPr algn="r"/>
            <a:r>
              <a:rPr lang="fr-FR" b="1" dirty="0"/>
              <a:t>PREPARATION: Consultant National, </a:t>
            </a:r>
          </a:p>
          <a:p>
            <a:pPr algn="r"/>
            <a:r>
              <a:rPr lang="fr-FR" b="1" dirty="0"/>
              <a:t>ALPHA YAYA SOUARE, CFE</a:t>
            </a:r>
          </a:p>
        </p:txBody>
      </p:sp>
      <p:sp>
        <p:nvSpPr>
          <p:cNvPr id="4" name="Slide Number Placeholder 3">
            <a:extLst>
              <a:ext uri="{FF2B5EF4-FFF2-40B4-BE49-F238E27FC236}">
                <a16:creationId xmlns:a16="http://schemas.microsoft.com/office/drawing/2014/main" xmlns="" id="{3A7679FD-950D-40D3-AEBE-BCA84F2D0917}"/>
              </a:ext>
            </a:extLst>
          </p:cNvPr>
          <p:cNvSpPr>
            <a:spLocks noGrp="1"/>
          </p:cNvSpPr>
          <p:nvPr>
            <p:ph type="sldNum" sz="quarter" idx="12"/>
          </p:nvPr>
        </p:nvSpPr>
        <p:spPr/>
        <p:txBody>
          <a:bodyPr/>
          <a:lstStyle/>
          <a:p>
            <a:fld id="{4FAB73BC-B049-4115-A692-8D63A059BFB8}" type="slidenum">
              <a:rPr lang="en-US" smtClean="0"/>
              <a:pPr/>
              <a:t>1</a:t>
            </a:fld>
            <a:endParaRPr lang="en-US" dirty="0"/>
          </a:p>
        </p:txBody>
      </p:sp>
      <p:pic>
        <p:nvPicPr>
          <p:cNvPr id="7" name="Picture 6" descr="A close up of a sign&#10;&#10;Description generated with very high confidence">
            <a:extLst>
              <a:ext uri="{FF2B5EF4-FFF2-40B4-BE49-F238E27FC236}">
                <a16:creationId xmlns:a16="http://schemas.microsoft.com/office/drawing/2014/main" xmlns="" id="{6554FB50-6F89-4440-A76B-78BB4A5068A5}"/>
              </a:ext>
            </a:extLst>
          </p:cNvPr>
          <p:cNvPicPr>
            <a:picLocks noChangeAspect="1"/>
          </p:cNvPicPr>
          <p:nvPr/>
        </p:nvPicPr>
        <p:blipFill>
          <a:blip r:embed="rId2"/>
          <a:stretch>
            <a:fillRect/>
          </a:stretch>
        </p:blipFill>
        <p:spPr>
          <a:xfrm>
            <a:off x="916326" y="273376"/>
            <a:ext cx="3551979" cy="1263193"/>
          </a:xfrm>
          <a:prstGeom prst="rect">
            <a:avLst/>
          </a:prstGeom>
        </p:spPr>
      </p:pic>
    </p:spTree>
    <p:extLst>
      <p:ext uri="{BB962C8B-B14F-4D97-AF65-F5344CB8AC3E}">
        <p14:creationId xmlns:p14="http://schemas.microsoft.com/office/powerpoint/2010/main" val="146523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388350" y="2021040"/>
            <a:ext cx="3200400" cy="1737360"/>
          </a:xfrm>
        </p:spPr>
        <p:txBody>
          <a:bodyPr>
            <a:normAutofit fontScale="90000"/>
          </a:bodyPr>
          <a:lstStyle/>
          <a:p>
            <a:r>
              <a:rPr lang="fr-FR" u="sng" dirty="0"/>
              <a:t>Matrice des risques au niveau de la DAF</a:t>
            </a:r>
            <a:endParaRPr lang="fr-FR" dirty="0"/>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lgn="ctr">
              <a:buNone/>
            </a:pPr>
            <a:r>
              <a:rPr lang="fr-FR" sz="3200" u="sng" dirty="0"/>
              <a:t>MATRICE DES RISQUES CLES (suite)</a:t>
            </a:r>
          </a:p>
          <a:p>
            <a:pPr marL="0" indent="0">
              <a:buNone/>
            </a:pPr>
            <a:endParaRPr lang="fr-FR" sz="3200" u="sng"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10</a:t>
            </a:fld>
            <a:endParaRPr lang="en-US" dirty="0"/>
          </a:p>
        </p:txBody>
      </p:sp>
      <p:graphicFrame>
        <p:nvGraphicFramePr>
          <p:cNvPr id="6" name="Table 5">
            <a:extLst>
              <a:ext uri="{FF2B5EF4-FFF2-40B4-BE49-F238E27FC236}">
                <a16:creationId xmlns:a16="http://schemas.microsoft.com/office/drawing/2014/main" xmlns="" id="{14BEF45F-87CD-49FE-937A-9B93C46CDA1B}"/>
              </a:ext>
            </a:extLst>
          </p:cNvPr>
          <p:cNvGraphicFramePr>
            <a:graphicFrameLocks noGrp="1"/>
          </p:cNvGraphicFramePr>
          <p:nvPr>
            <p:extLst>
              <p:ext uri="{D42A27DB-BD31-4B8C-83A1-F6EECF244321}">
                <p14:modId xmlns:p14="http://schemas.microsoft.com/office/powerpoint/2010/main" val="1198695109"/>
              </p:ext>
            </p:extLst>
          </p:nvPr>
        </p:nvGraphicFramePr>
        <p:xfrm>
          <a:off x="130175" y="795868"/>
          <a:ext cx="8128000" cy="5768854"/>
        </p:xfrm>
        <a:graphic>
          <a:graphicData uri="http://schemas.openxmlformats.org/drawingml/2006/table">
            <a:tbl>
              <a:tblPr firstRow="1" bandRow="1">
                <a:tableStyleId>{5C22544A-7EE6-4342-B048-85BDC9FD1C3A}</a:tableStyleId>
              </a:tblPr>
              <a:tblGrid>
                <a:gridCol w="1079500">
                  <a:extLst>
                    <a:ext uri="{9D8B030D-6E8A-4147-A177-3AD203B41FA5}">
                      <a16:colId xmlns:a16="http://schemas.microsoft.com/office/drawing/2014/main" xmlns="" val="3639502486"/>
                    </a:ext>
                  </a:extLst>
                </a:gridCol>
                <a:gridCol w="1495425">
                  <a:extLst>
                    <a:ext uri="{9D8B030D-6E8A-4147-A177-3AD203B41FA5}">
                      <a16:colId xmlns:a16="http://schemas.microsoft.com/office/drawing/2014/main" xmlns="" val="3500378792"/>
                    </a:ext>
                  </a:extLst>
                </a:gridCol>
                <a:gridCol w="5553075">
                  <a:extLst>
                    <a:ext uri="{9D8B030D-6E8A-4147-A177-3AD203B41FA5}">
                      <a16:colId xmlns:a16="http://schemas.microsoft.com/office/drawing/2014/main" xmlns="" val="3417006478"/>
                    </a:ext>
                  </a:extLst>
                </a:gridCol>
              </a:tblGrid>
              <a:tr h="611844">
                <a:tc>
                  <a:txBody>
                    <a:bodyPr/>
                    <a:lstStyle/>
                    <a:p>
                      <a:r>
                        <a:rPr lang="fr-FR" dirty="0"/>
                        <a:t>ETAPES</a:t>
                      </a:r>
                    </a:p>
                  </a:txBody>
                  <a:tcPr/>
                </a:tc>
                <a:tc>
                  <a:txBody>
                    <a:bodyPr/>
                    <a:lstStyle/>
                    <a:p>
                      <a:r>
                        <a:rPr lang="fr-FR" dirty="0"/>
                        <a:t>SOUS-ETAPES</a:t>
                      </a:r>
                    </a:p>
                  </a:txBody>
                  <a:tcPr/>
                </a:tc>
                <a:tc>
                  <a:txBody>
                    <a:bodyPr/>
                    <a:lstStyle/>
                    <a:p>
                      <a:r>
                        <a:rPr lang="fr-FR" dirty="0"/>
                        <a:t>RISQUES CLES</a:t>
                      </a:r>
                    </a:p>
                  </a:txBody>
                  <a:tcPr/>
                </a:tc>
                <a:extLst>
                  <a:ext uri="{0D108BD9-81ED-4DB2-BD59-A6C34878D82A}">
                    <a16:rowId xmlns:a16="http://schemas.microsoft.com/office/drawing/2014/main" xmlns="" val="2917598081"/>
                  </a:ext>
                </a:extLst>
              </a:tr>
              <a:tr h="3146629">
                <a:tc rowSpan="2">
                  <a:txBody>
                    <a:bodyPr/>
                    <a:lstStyle/>
                    <a:p>
                      <a:pPr algn="ctr"/>
                      <a:endParaRPr lang="fr-FR" sz="1200" b="1" dirty="0"/>
                    </a:p>
                    <a:p>
                      <a:pPr algn="ctr"/>
                      <a:r>
                        <a:rPr lang="fr-FR" sz="1200" b="1" dirty="0"/>
                        <a:t>SAUVEGARDE OU ARCHIVAGE DES PIECES JUSTIFICATIVES</a:t>
                      </a:r>
                    </a:p>
                  </a:txBody>
                  <a:tcPr vert="vert270"/>
                </a:tc>
                <a:tc>
                  <a:txBody>
                    <a:bodyPr/>
                    <a:lstStyle/>
                    <a:p>
                      <a:pPr marL="342900" indent="-342900">
                        <a:buFont typeface="+mj-lt"/>
                        <a:buAutoNum type="arabicPeriod"/>
                      </a:pPr>
                      <a:r>
                        <a:rPr lang="fr-FR" sz="1400" dirty="0"/>
                        <a:t>Procédure d’exécution budgétaire (ELOP)</a:t>
                      </a:r>
                    </a:p>
                  </a:txBody>
                  <a:tcPr/>
                </a:tc>
                <a:tc>
                  <a:txBody>
                    <a:bodyPr/>
                    <a:lstStyle/>
                    <a:p>
                      <a:pPr marL="0" indent="0">
                        <a:buFont typeface="Arial" panose="020B0604020202020204" pitchFamily="34" charset="0"/>
                        <a:buNone/>
                      </a:pPr>
                      <a:r>
                        <a:rPr lang="fr-FR" sz="1400" dirty="0"/>
                        <a:t>Non existence des PJ telles que:</a:t>
                      </a:r>
                    </a:p>
                    <a:p>
                      <a:pPr marL="0" indent="0">
                        <a:buFont typeface="Arial" panose="020B0604020202020204" pitchFamily="34" charset="0"/>
                        <a:buNone/>
                      </a:pPr>
                      <a:r>
                        <a:rPr lang="fr-FR" sz="1400" u="sng" dirty="0"/>
                        <a:t>A l’ordonnancement</a:t>
                      </a:r>
                      <a:r>
                        <a:rPr lang="fr-FR" sz="1400" dirty="0"/>
                        <a:t>:</a:t>
                      </a:r>
                    </a:p>
                    <a:p>
                      <a:pPr marL="285750" indent="-285750">
                        <a:buFont typeface="Arial" panose="020B0604020202020204" pitchFamily="34" charset="0"/>
                        <a:buChar char="•"/>
                      </a:pPr>
                      <a:r>
                        <a:rPr lang="fr-FR" sz="1400" dirty="0"/>
                        <a:t>Bon engagement signé par l’ordonnateur et visé par le CF</a:t>
                      </a:r>
                    </a:p>
                    <a:p>
                      <a:pPr marL="285750" indent="-285750">
                        <a:buFont typeface="Arial" panose="020B0604020202020204" pitchFamily="34" charset="0"/>
                        <a:buChar char="•"/>
                      </a:pPr>
                      <a:r>
                        <a:rPr lang="fr-FR" sz="1400" dirty="0"/>
                        <a:t>Bon de commande ou contrat</a:t>
                      </a:r>
                    </a:p>
                    <a:p>
                      <a:pPr marL="285750" indent="-285750">
                        <a:buFont typeface="Arial" panose="020B0604020202020204" pitchFamily="34" charset="0"/>
                        <a:buChar char="•"/>
                      </a:pPr>
                      <a:r>
                        <a:rPr lang="fr-FR" sz="1400" dirty="0"/>
                        <a:t>Facture pro forma + quitus fiscal + Cotation</a:t>
                      </a:r>
                    </a:p>
                    <a:p>
                      <a:pPr marL="0" indent="0">
                        <a:buFont typeface="Arial" panose="020B0604020202020204" pitchFamily="34" charset="0"/>
                        <a:buNone/>
                      </a:pPr>
                      <a:r>
                        <a:rPr lang="fr-FR" sz="1400" u="sng" dirty="0"/>
                        <a:t>A la Liquidation</a:t>
                      </a:r>
                      <a:r>
                        <a:rPr lang="fr-FR" sz="1400" dirty="0"/>
                        <a:t>:</a:t>
                      </a:r>
                    </a:p>
                    <a:p>
                      <a:pPr marL="285750" indent="-285750">
                        <a:buFont typeface="Arial" panose="020B0604020202020204" pitchFamily="34" charset="0"/>
                        <a:buChar char="•"/>
                      </a:pPr>
                      <a:r>
                        <a:rPr lang="fr-FR" sz="1400" dirty="0"/>
                        <a:t>Bon liquidation signé par l’ordonnateur et visé par le CF</a:t>
                      </a:r>
                    </a:p>
                    <a:p>
                      <a:pPr marL="285750" indent="-285750">
                        <a:buFont typeface="Arial" panose="020B0604020202020204" pitchFamily="34" charset="0"/>
                        <a:buChar char="•"/>
                      </a:pPr>
                      <a:r>
                        <a:rPr lang="fr-FR" sz="1400" dirty="0"/>
                        <a:t>Bon de livraison</a:t>
                      </a:r>
                    </a:p>
                    <a:p>
                      <a:pPr marL="285750" indent="-285750">
                        <a:buFont typeface="Arial" panose="020B0604020202020204" pitchFamily="34" charset="0"/>
                        <a:buChar char="•"/>
                      </a:pPr>
                      <a:r>
                        <a:rPr lang="fr-FR" sz="1400" dirty="0"/>
                        <a:t>PV réception conforme</a:t>
                      </a:r>
                    </a:p>
                    <a:p>
                      <a:pPr marL="285750" indent="-285750">
                        <a:buFont typeface="Arial" panose="020B0604020202020204" pitchFamily="34" charset="0"/>
                        <a:buChar char="•"/>
                      </a:pPr>
                      <a:r>
                        <a:rPr lang="fr-FR" sz="1400" dirty="0"/>
                        <a:t>Facture définitive certifiée et liquidée par l’ordonnateur</a:t>
                      </a:r>
                    </a:p>
                    <a:p>
                      <a:pPr marL="0" indent="0">
                        <a:buFont typeface="Arial" panose="020B0604020202020204" pitchFamily="34" charset="0"/>
                        <a:buNone/>
                      </a:pPr>
                      <a:r>
                        <a:rPr lang="fr-FR" sz="1400" u="sng" dirty="0"/>
                        <a:t>A l’ordonnancement</a:t>
                      </a:r>
                      <a:r>
                        <a:rPr lang="fr-FR" sz="1400" dirty="0"/>
                        <a:t>:</a:t>
                      </a:r>
                    </a:p>
                    <a:p>
                      <a:pPr marL="285750" indent="-285750">
                        <a:buFont typeface="Arial" panose="020B0604020202020204" pitchFamily="34" charset="0"/>
                        <a:buChar char="•"/>
                      </a:pPr>
                      <a:r>
                        <a:rPr lang="fr-FR" sz="1400" dirty="0"/>
                        <a:t>Mandat de paiement signé par l’ordonnateur accompagné des PJ d’engagement et de liquidation</a:t>
                      </a:r>
                    </a:p>
                    <a:p>
                      <a:pPr marL="285750" indent="-285750">
                        <a:buFont typeface="Arial" panose="020B0604020202020204" pitchFamily="34" charset="0"/>
                        <a:buChar char="•"/>
                      </a:pPr>
                      <a:r>
                        <a:rPr lang="fr-FR" sz="1400" dirty="0"/>
                        <a:t>Bordereau de transmission des PJ au comptable</a:t>
                      </a:r>
                    </a:p>
                    <a:p>
                      <a:pPr marL="285750" indent="-285750">
                        <a:buFont typeface="Arial" panose="020B0604020202020204" pitchFamily="34" charset="0"/>
                        <a:buChar char="•"/>
                      </a:pPr>
                      <a:endParaRPr lang="fr-FR" sz="1400" dirty="0"/>
                    </a:p>
                  </a:txBody>
                  <a:tcPr/>
                </a:tc>
                <a:extLst>
                  <a:ext uri="{0D108BD9-81ED-4DB2-BD59-A6C34878D82A}">
                    <a16:rowId xmlns:a16="http://schemas.microsoft.com/office/drawing/2014/main" xmlns="" val="3879688607"/>
                  </a:ext>
                </a:extLst>
              </a:tr>
              <a:tr h="1836934">
                <a:tc vMerge="1">
                  <a:txBody>
                    <a:bodyPr/>
                    <a:lstStyle/>
                    <a:p>
                      <a:endParaRPr lang="fr-FR" dirty="0"/>
                    </a:p>
                  </a:txBody>
                  <a:tcPr/>
                </a:tc>
                <a:tc>
                  <a:txBody>
                    <a:bodyPr/>
                    <a:lstStyle/>
                    <a:p>
                      <a:pPr marL="342900" indent="-342900">
                        <a:buFont typeface="+mj-lt"/>
                        <a:buAutoNum type="arabicPeriod" startAt="2"/>
                      </a:pPr>
                      <a:r>
                        <a:rPr lang="fr-FR" sz="1400" dirty="0"/>
                        <a:t>Lieu et méthodes d’archivage</a:t>
                      </a:r>
                    </a:p>
                  </a:txBody>
                  <a:tcPr/>
                </a:tc>
                <a:tc>
                  <a:txBody>
                    <a:bodyPr/>
                    <a:lstStyle/>
                    <a:p>
                      <a:pPr marL="285750" indent="-285750">
                        <a:buFont typeface="Arial" panose="020B0604020202020204" pitchFamily="34" charset="0"/>
                        <a:buChar char="•"/>
                      </a:pPr>
                      <a:r>
                        <a:rPr lang="fr-FR" sz="1400" dirty="0"/>
                        <a:t>Méthodes d’archivage ne permettant pas de retrouver les PJ de façon simple et rapide</a:t>
                      </a:r>
                    </a:p>
                    <a:p>
                      <a:pPr marL="285750" indent="-285750">
                        <a:buFont typeface="Arial" panose="020B0604020202020204" pitchFamily="34" charset="0"/>
                        <a:buChar char="•"/>
                      </a:pPr>
                      <a:r>
                        <a:rPr lang="fr-FR" sz="1400" dirty="0"/>
                        <a:t>Milieu impropre ne permettant pas de protéger les PJ contre l’humidité, la saleté, les insectes, les intempéries, etc.</a:t>
                      </a:r>
                    </a:p>
                  </a:txBody>
                  <a:tcPr/>
                </a:tc>
                <a:extLst>
                  <a:ext uri="{0D108BD9-81ED-4DB2-BD59-A6C34878D82A}">
                    <a16:rowId xmlns:a16="http://schemas.microsoft.com/office/drawing/2014/main" xmlns="" val="64354439"/>
                  </a:ext>
                </a:extLst>
              </a:tr>
            </a:tbl>
          </a:graphicData>
        </a:graphic>
      </p:graphicFrame>
    </p:spTree>
    <p:extLst>
      <p:ext uri="{BB962C8B-B14F-4D97-AF65-F5344CB8AC3E}">
        <p14:creationId xmlns:p14="http://schemas.microsoft.com/office/powerpoint/2010/main" val="406959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B15BEF-590B-4D7A-9BC3-8A251CEF6870}"/>
              </a:ext>
            </a:extLst>
          </p:cNvPr>
          <p:cNvSpPr>
            <a:spLocks noGrp="1"/>
          </p:cNvSpPr>
          <p:nvPr>
            <p:ph type="title"/>
          </p:nvPr>
        </p:nvSpPr>
        <p:spPr/>
        <p:txBody>
          <a:bodyPr/>
          <a:lstStyle/>
          <a:p>
            <a:r>
              <a:rPr lang="fr-FR" dirty="0"/>
              <a:t>Insert LA NOMENCLATURE DES PIECES JUSTIFICATIVES</a:t>
            </a:r>
          </a:p>
        </p:txBody>
      </p:sp>
      <p:sp>
        <p:nvSpPr>
          <p:cNvPr id="3" name="Content Placeholder 2">
            <a:extLst>
              <a:ext uri="{FF2B5EF4-FFF2-40B4-BE49-F238E27FC236}">
                <a16:creationId xmlns:a16="http://schemas.microsoft.com/office/drawing/2014/main" xmlns="" id="{18B51350-09C7-4582-89C7-A7B37C94C220}"/>
              </a:ext>
            </a:extLst>
          </p:cNvPr>
          <p:cNvSpPr>
            <a:spLocks noGrp="1"/>
          </p:cNvSpPr>
          <p:nvPr>
            <p:ph idx="1"/>
          </p:nvPr>
        </p:nvSpPr>
        <p:spPr/>
        <p:txBody>
          <a:bodyPr>
            <a:normAutofit/>
          </a:bodyPr>
          <a:lstStyle/>
          <a:p>
            <a:pPr marL="0" indent="0">
              <a:buNone/>
            </a:pPr>
            <a:endParaRPr lang="fr-FR" sz="1000" i="1" dirty="0"/>
          </a:p>
          <a:p>
            <a:pPr marL="0" indent="0">
              <a:buNone/>
            </a:pPr>
            <a:endParaRPr lang="fr-FR" sz="1000" i="1" dirty="0"/>
          </a:p>
          <a:p>
            <a:pPr marL="0" indent="0">
              <a:buNone/>
            </a:pPr>
            <a:r>
              <a:rPr lang="fr-FR" sz="1000" i="1" dirty="0"/>
              <a:t>Voir le fichier attaché pour la liste des PJ selon le projet d’arrêté conjoint</a:t>
            </a:r>
          </a:p>
          <a:p>
            <a:pPr marL="0" indent="0">
              <a:buNone/>
            </a:pPr>
            <a:endParaRPr lang="fr-FR" sz="1000" i="1" dirty="0"/>
          </a:p>
          <a:p>
            <a:pPr marL="0" indent="0">
              <a:buNone/>
            </a:pPr>
            <a:r>
              <a:rPr lang="fr-FR" sz="1200" i="1" dirty="0"/>
              <a:t>Cette nomenclature devra être utilisée pour TOUT DOSSIER D’ENGAGEMENT de dépenses</a:t>
            </a:r>
          </a:p>
          <a:p>
            <a:pPr marL="0" indent="0">
              <a:buNone/>
            </a:pPr>
            <a:endParaRPr lang="fr-FR" sz="1000" i="1" dirty="0"/>
          </a:p>
          <a:p>
            <a:pPr marL="0" indent="0">
              <a:buNone/>
            </a:pPr>
            <a:endParaRPr lang="fr-FR" sz="1000" i="1" dirty="0"/>
          </a:p>
          <a:p>
            <a:pPr marL="0" indent="0">
              <a:buNone/>
            </a:pPr>
            <a:endParaRPr lang="fr-FR" sz="1000" dirty="0"/>
          </a:p>
        </p:txBody>
      </p:sp>
      <p:sp>
        <p:nvSpPr>
          <p:cNvPr id="4" name="Slide Number Placeholder 3">
            <a:extLst>
              <a:ext uri="{FF2B5EF4-FFF2-40B4-BE49-F238E27FC236}">
                <a16:creationId xmlns:a16="http://schemas.microsoft.com/office/drawing/2014/main" xmlns="" id="{C1477326-CA6F-4871-86E1-91D5AC3BBC3F}"/>
              </a:ext>
            </a:extLst>
          </p:cNvPr>
          <p:cNvSpPr>
            <a:spLocks noGrp="1"/>
          </p:cNvSpPr>
          <p:nvPr>
            <p:ph type="sldNum" sz="quarter" idx="12"/>
          </p:nvPr>
        </p:nvSpPr>
        <p:spPr/>
        <p:txBody>
          <a:bodyPr/>
          <a:lstStyle/>
          <a:p>
            <a:fld id="{4FAB73BC-B049-4115-A692-8D63A059BFB8}" type="slidenum">
              <a:rPr lang="en-US" smtClean="0"/>
              <a:t>11</a:t>
            </a:fld>
            <a:endParaRPr lang="en-US" dirty="0"/>
          </a:p>
        </p:txBody>
      </p:sp>
      <p:graphicFrame>
        <p:nvGraphicFramePr>
          <p:cNvPr id="5" name="Object 4">
            <a:extLst>
              <a:ext uri="{FF2B5EF4-FFF2-40B4-BE49-F238E27FC236}">
                <a16:creationId xmlns:a16="http://schemas.microsoft.com/office/drawing/2014/main" xmlns="" id="{5C0CE289-F478-429A-B5D3-7C169D61C548}"/>
              </a:ext>
            </a:extLst>
          </p:cNvPr>
          <p:cNvGraphicFramePr>
            <a:graphicFrameLocks noChangeAspect="1"/>
          </p:cNvGraphicFramePr>
          <p:nvPr>
            <p:extLst>
              <p:ext uri="{D42A27DB-BD31-4B8C-83A1-F6EECF244321}">
                <p14:modId xmlns:p14="http://schemas.microsoft.com/office/powerpoint/2010/main" val="714332559"/>
              </p:ext>
            </p:extLst>
          </p:nvPr>
        </p:nvGraphicFramePr>
        <p:xfrm>
          <a:off x="4686300" y="3843338"/>
          <a:ext cx="914400" cy="806450"/>
        </p:xfrm>
        <a:graphic>
          <a:graphicData uri="http://schemas.openxmlformats.org/presentationml/2006/ole">
            <mc:AlternateContent xmlns:mc="http://schemas.openxmlformats.org/markup-compatibility/2006">
              <mc:Choice xmlns:v="urn:schemas-microsoft-com:vml" Requires="v">
                <p:oleObj spid="_x0000_s1036" name="Document" showAsIcon="1" r:id="rId3" imgW="914400" imgH="806400" progId="Word.Document.8">
                  <p:embed/>
                </p:oleObj>
              </mc:Choice>
              <mc:Fallback>
                <p:oleObj name="Document" showAsIcon="1" r:id="rId3" imgW="914400" imgH="806400" progId="Word.Document.8">
                  <p:embed/>
                  <p:pic>
                    <p:nvPicPr>
                      <p:cNvPr id="0" name=""/>
                      <p:cNvPicPr/>
                      <p:nvPr/>
                    </p:nvPicPr>
                    <p:blipFill>
                      <a:blip r:embed="rId4"/>
                      <a:stretch>
                        <a:fillRect/>
                      </a:stretch>
                    </p:blipFill>
                    <p:spPr>
                      <a:xfrm>
                        <a:off x="4686300" y="3843338"/>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131560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DD2EE-1584-425B-B12D-DBD28CEA756E}"/>
              </a:ext>
            </a:extLst>
          </p:cNvPr>
          <p:cNvSpPr>
            <a:spLocks noGrp="1"/>
          </p:cNvSpPr>
          <p:nvPr>
            <p:ph type="ctrTitle"/>
          </p:nvPr>
        </p:nvSpPr>
        <p:spPr>
          <a:xfrm>
            <a:off x="1051559" y="1432223"/>
            <a:ext cx="10454641" cy="3035808"/>
          </a:xfrm>
        </p:spPr>
        <p:txBody>
          <a:bodyPr/>
          <a:lstStyle/>
          <a:p>
            <a:r>
              <a:rPr lang="fr-FR" dirty="0"/>
              <a:t>ARCHIVAGE DE DOSSIERS</a:t>
            </a:r>
          </a:p>
        </p:txBody>
      </p:sp>
      <p:sp>
        <p:nvSpPr>
          <p:cNvPr id="3" name="Subtitle 2">
            <a:extLst>
              <a:ext uri="{FF2B5EF4-FFF2-40B4-BE49-F238E27FC236}">
                <a16:creationId xmlns:a16="http://schemas.microsoft.com/office/drawing/2014/main" xmlns="" id="{77030E71-BC60-4797-857E-713E8FE88A16}"/>
              </a:ext>
            </a:extLst>
          </p:cNvPr>
          <p:cNvSpPr>
            <a:spLocks noGrp="1"/>
          </p:cNvSpPr>
          <p:nvPr>
            <p:ph type="subTitle" idx="1"/>
          </p:nvPr>
        </p:nvSpPr>
        <p:spPr/>
        <p:txBody>
          <a:bodyPr/>
          <a:lstStyle/>
          <a:p>
            <a:endParaRPr lang="fr-FR" dirty="0"/>
          </a:p>
        </p:txBody>
      </p:sp>
      <p:sp>
        <p:nvSpPr>
          <p:cNvPr id="4" name="Slide Number Placeholder 3">
            <a:extLst>
              <a:ext uri="{FF2B5EF4-FFF2-40B4-BE49-F238E27FC236}">
                <a16:creationId xmlns:a16="http://schemas.microsoft.com/office/drawing/2014/main" xmlns="" id="{CABB4F3E-770A-417B-B4CA-67DE8D0E7BF1}"/>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293264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362E11DD-B54B-4751-9C17-39DAF9EF46E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5" descr="A close up of a device&#10;&#10;Description generated with high confidence">
            <a:extLst>
              <a:ext uri="{FF2B5EF4-FFF2-40B4-BE49-F238E27FC236}">
                <a16:creationId xmlns:a16="http://schemas.microsoft.com/office/drawing/2014/main" xmlns="" id="{266E6E00-B5A7-4B0D-AA74-1EA5F1836819}"/>
              </a:ext>
            </a:extLst>
          </p:cNvPr>
          <p:cNvPicPr>
            <a:picLocks noChangeAspect="1"/>
          </p:cNvPicPr>
          <p:nvPr/>
        </p:nvPicPr>
        <p:blipFill rotWithShape="1">
          <a:blip r:embed="rId4">
            <a:extLst>
              <a:ext uri="{837473B0-CC2E-450A-ABE3-18F120FF3D39}">
                <a1611:picAttrSrcUrl xmlns:a1611="http://schemas.microsoft.com/office/drawing/2016/11/main" xmlns="" r:id="rId5"/>
              </a:ext>
            </a:extLst>
          </a:blip>
          <a:srcRect t="464" r="2" b="2869"/>
          <a:stretch/>
        </p:blipFill>
        <p:spPr>
          <a:xfrm>
            <a:off x="7545274" y="484632"/>
            <a:ext cx="4646726" cy="5573931"/>
          </a:xfrm>
          <a:prstGeom prst="rect">
            <a:avLst/>
          </a:prstGeom>
        </p:spPr>
      </p:pic>
      <p:grpSp>
        <p:nvGrpSpPr>
          <p:cNvPr id="17" name="Group 16">
            <a:extLst>
              <a:ext uri="{FF2B5EF4-FFF2-40B4-BE49-F238E27FC236}">
                <a16:creationId xmlns:a16="http://schemas.microsoft.com/office/drawing/2014/main" xmlns="" id="{B55DE4E1-F219-45A4-96D9-9A86D0E4DBD2}"/>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1401725" y="6229681"/>
            <a:ext cx="457200" cy="457200"/>
            <a:chOff x="11361456" y="6195813"/>
            <a:chExt cx="548640" cy="548640"/>
          </a:xfrm>
        </p:grpSpPr>
        <p:sp>
          <p:nvSpPr>
            <p:cNvPr id="18" name="Oval 17">
              <a:extLst>
                <a:ext uri="{FF2B5EF4-FFF2-40B4-BE49-F238E27FC236}">
                  <a16:creationId xmlns:a16="http://schemas.microsoft.com/office/drawing/2014/main" xmlns="" id="{3601C3FF-4A5D-437C-B3DB-A53B99D30804}"/>
                </a:ext>
              </a:extLst>
            </p:cNvPr>
            <p:cNvSpPr/>
            <p:nvPr>
              <p:extLst>
                <p:ext uri="{386F3935-93C4-4BCD-93E2-E3B085C9AB24}">
                  <p16:designElem xmlns:p16="http://schemas.microsoft.com/office/powerpoint/2015/main" xmlns="" val="1"/>
                </p:ext>
              </p:extLst>
            </p:nvPr>
          </p:nvSpPr>
          <p:spPr>
            <a:xfrm>
              <a:off x="11361456" y="6195813"/>
              <a:ext cx="548640" cy="548640"/>
            </a:xfrm>
            <a:prstGeom prst="ellipse">
              <a:avLst/>
            </a:prstGeom>
            <a:blipFill dpi="0" rotWithShape="1">
              <a:blip r:embed="rId6">
                <a:duotone>
                  <a:schemeClr val="accent1">
                    <a:shade val="45000"/>
                    <a:satMod val="135000"/>
                  </a:schemeClr>
                  <a:prstClr val="white"/>
                </a:duotone>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9" name="Oval 18">
              <a:extLst>
                <a:ext uri="{FF2B5EF4-FFF2-40B4-BE49-F238E27FC236}">
                  <a16:creationId xmlns:a16="http://schemas.microsoft.com/office/drawing/2014/main" xmlns="" id="{61B1BDC9-B583-4F65-8FE9-E2CBE71D93E2}"/>
                </a:ext>
              </a:extLst>
            </p:cNvPr>
            <p:cNvSpPr/>
            <p:nvPr>
              <p:extLst>
                <p:ext uri="{386F3935-93C4-4BCD-93E2-E3B085C9AB24}">
                  <p16:designElem xmlns:p16="http://schemas.microsoft.com/office/powerpoint/2015/main" xmlns=""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a:extLst>
              <a:ext uri="{FF2B5EF4-FFF2-40B4-BE49-F238E27FC236}">
                <a16:creationId xmlns:a16="http://schemas.microsoft.com/office/drawing/2014/main" xmlns="" id="{C43DCA0E-5BDB-4683-802C-9BC291149E2A}"/>
              </a:ext>
            </a:extLst>
          </p:cNvPr>
          <p:cNvSpPr>
            <a:spLocks noGrp="1"/>
          </p:cNvSpPr>
          <p:nvPr>
            <p:ph type="title"/>
          </p:nvPr>
        </p:nvSpPr>
        <p:spPr>
          <a:xfrm>
            <a:off x="382280" y="484632"/>
            <a:ext cx="6743844" cy="877443"/>
          </a:xfrm>
        </p:spPr>
        <p:txBody>
          <a:bodyPr>
            <a:normAutofit/>
          </a:bodyPr>
          <a:lstStyle/>
          <a:p>
            <a:pPr algn="ctr"/>
            <a:r>
              <a:rPr lang="fr-FR" sz="3600" dirty="0"/>
              <a:t>STRUCTURATION DE LA DOCUMENTATION</a:t>
            </a:r>
          </a:p>
        </p:txBody>
      </p:sp>
      <p:sp>
        <p:nvSpPr>
          <p:cNvPr id="4" name="Slide Number Placeholder 3">
            <a:extLst>
              <a:ext uri="{FF2B5EF4-FFF2-40B4-BE49-F238E27FC236}">
                <a16:creationId xmlns:a16="http://schemas.microsoft.com/office/drawing/2014/main" xmlns="" id="{AB75C2C4-58FD-4BC6-BC57-421CB5FB992F}"/>
              </a:ext>
            </a:extLst>
          </p:cNvPr>
          <p:cNvSpPr>
            <a:spLocks noGrp="1"/>
          </p:cNvSpPr>
          <p:nvPr>
            <p:ph type="sldNum" sz="quarter" idx="12"/>
          </p:nvPr>
        </p:nvSpPr>
        <p:spPr>
          <a:xfrm>
            <a:off x="11311128" y="6272784"/>
            <a:ext cx="640080" cy="365125"/>
          </a:xfrm>
        </p:spPr>
        <p:txBody>
          <a:bodyPr>
            <a:normAutofit/>
          </a:bodyPr>
          <a:lstStyle/>
          <a:p>
            <a:pPr>
              <a:spcAft>
                <a:spcPts val="600"/>
              </a:spcAft>
            </a:pPr>
            <a:fld id="{4FAB73BC-B049-4115-A692-8D63A059BFB8}" type="slidenum">
              <a:rPr lang="en-US" smtClean="0"/>
              <a:pPr>
                <a:spcAft>
                  <a:spcPts val="600"/>
                </a:spcAft>
              </a:pPr>
              <a:t>13</a:t>
            </a:fld>
            <a:endParaRPr lang="en-US"/>
          </a:p>
        </p:txBody>
      </p:sp>
      <p:sp>
        <p:nvSpPr>
          <p:cNvPr id="12" name="Content Placeholder 11"/>
          <p:cNvSpPr>
            <a:spLocks noGrp="1"/>
          </p:cNvSpPr>
          <p:nvPr>
            <p:ph idx="1"/>
          </p:nvPr>
        </p:nvSpPr>
        <p:spPr>
          <a:xfrm>
            <a:off x="382279" y="1257301"/>
            <a:ext cx="6743845" cy="4914900"/>
          </a:xfrm>
        </p:spPr>
        <p:txBody>
          <a:bodyPr>
            <a:normAutofit/>
          </a:bodyPr>
          <a:lstStyle/>
          <a:p>
            <a:pPr marL="0" indent="0">
              <a:buNone/>
            </a:pPr>
            <a:r>
              <a:rPr lang="en-US" sz="1800" dirty="0"/>
              <a:t>Il </a:t>
            </a:r>
            <a:r>
              <a:rPr lang="en-US" sz="1800" dirty="0" err="1"/>
              <a:t>n’existe</a:t>
            </a:r>
            <a:r>
              <a:rPr lang="en-US" sz="1800" dirty="0"/>
              <a:t> pas </a:t>
            </a:r>
            <a:r>
              <a:rPr lang="en-US" sz="1800" dirty="0" err="1"/>
              <a:t>une</a:t>
            </a:r>
            <a:r>
              <a:rPr lang="en-US" sz="1800" dirty="0"/>
              <a:t> structuration fixe de </a:t>
            </a:r>
            <a:r>
              <a:rPr lang="en-US" sz="1800" dirty="0" err="1"/>
              <a:t>l’archivage</a:t>
            </a:r>
            <a:r>
              <a:rPr lang="en-US" sz="1800" dirty="0"/>
              <a:t> des pieces </a:t>
            </a:r>
            <a:r>
              <a:rPr lang="en-US" sz="1800" dirty="0" err="1"/>
              <a:t>comptables</a:t>
            </a:r>
            <a:r>
              <a:rPr lang="en-US" sz="1800" dirty="0"/>
              <a:t>.</a:t>
            </a:r>
          </a:p>
          <a:p>
            <a:pPr marL="0" indent="0">
              <a:buNone/>
            </a:pPr>
            <a:endParaRPr lang="en-US" sz="1800" dirty="0"/>
          </a:p>
          <a:p>
            <a:pPr marL="0" indent="0">
              <a:buNone/>
            </a:pPr>
            <a:r>
              <a:rPr lang="en-US" sz="1800" dirty="0"/>
              <a:t>Tout </a:t>
            </a:r>
            <a:r>
              <a:rPr lang="en-US" sz="1800" dirty="0" err="1"/>
              <a:t>archivage</a:t>
            </a:r>
            <a:r>
              <a:rPr lang="en-US" sz="1800" dirty="0"/>
              <a:t> </a:t>
            </a:r>
            <a:r>
              <a:rPr lang="en-US" sz="1800" dirty="0" err="1"/>
              <a:t>est</a:t>
            </a:r>
            <a:r>
              <a:rPr lang="en-US" sz="1800" dirty="0"/>
              <a:t> </a:t>
            </a:r>
            <a:r>
              <a:rPr lang="en-US" sz="1800" dirty="0" err="1"/>
              <a:t>fonction</a:t>
            </a:r>
            <a:r>
              <a:rPr lang="en-US" sz="1800" dirty="0"/>
              <a:t> de </a:t>
            </a:r>
            <a:r>
              <a:rPr lang="en-US" sz="1800" dirty="0" err="1"/>
              <a:t>l’objectif</a:t>
            </a:r>
            <a:r>
              <a:rPr lang="en-US" sz="1800" dirty="0"/>
              <a:t> </a:t>
            </a:r>
            <a:r>
              <a:rPr lang="en-US" sz="1800" dirty="0" err="1"/>
              <a:t>visé</a:t>
            </a:r>
            <a:r>
              <a:rPr lang="en-US" sz="1800" dirty="0"/>
              <a:t>.</a:t>
            </a:r>
          </a:p>
          <a:p>
            <a:pPr marL="0" indent="0">
              <a:buNone/>
            </a:pPr>
            <a:endParaRPr lang="en-US" sz="1800" dirty="0"/>
          </a:p>
          <a:p>
            <a:pPr marL="0" indent="0">
              <a:buNone/>
            </a:pPr>
            <a:r>
              <a:rPr lang="en-US" sz="1800" dirty="0" err="1"/>
              <a:t>Dans</a:t>
            </a:r>
            <a:r>
              <a:rPr lang="en-US" sz="1800" dirty="0"/>
              <a:t> </a:t>
            </a:r>
            <a:r>
              <a:rPr lang="en-US" sz="1800" dirty="0" err="1"/>
              <a:t>notre</a:t>
            </a:r>
            <a:r>
              <a:rPr lang="en-US" sz="1800" dirty="0"/>
              <a:t> </a:t>
            </a:r>
            <a:r>
              <a:rPr lang="en-US" sz="1800" dirty="0" err="1"/>
              <a:t>cas</a:t>
            </a:r>
            <a:r>
              <a:rPr lang="en-US" sz="1800" dirty="0"/>
              <a:t>, à la DAF, </a:t>
            </a:r>
            <a:r>
              <a:rPr lang="en-US" sz="1800" dirty="0" err="1"/>
              <a:t>l’archivage</a:t>
            </a:r>
            <a:r>
              <a:rPr lang="en-US" sz="1800" dirty="0"/>
              <a:t> des documents suit </a:t>
            </a:r>
            <a:r>
              <a:rPr lang="en-US" sz="1800" dirty="0" err="1"/>
              <a:t>deux</a:t>
            </a:r>
            <a:r>
              <a:rPr lang="en-US" sz="1800" dirty="0"/>
              <a:t> </a:t>
            </a:r>
            <a:r>
              <a:rPr lang="en-US" sz="1800" dirty="0" err="1"/>
              <a:t>objectifs</a:t>
            </a:r>
            <a:r>
              <a:rPr lang="en-US" sz="1800" dirty="0"/>
              <a:t> qui </a:t>
            </a:r>
            <a:r>
              <a:rPr lang="en-US" sz="1800" dirty="0" err="1"/>
              <a:t>sont</a:t>
            </a:r>
            <a:r>
              <a:rPr lang="en-US" sz="1800" dirty="0"/>
              <a:t>:</a:t>
            </a:r>
          </a:p>
          <a:p>
            <a:pPr marL="0" indent="0">
              <a:buNone/>
            </a:pPr>
            <a:endParaRPr lang="en-US" sz="1800" dirty="0"/>
          </a:p>
          <a:p>
            <a:pPr marL="342900" indent="-342900">
              <a:buFont typeface="+mj-lt"/>
              <a:buAutoNum type="arabicPeriod"/>
            </a:pPr>
            <a:r>
              <a:rPr lang="en-US" sz="1800" dirty="0"/>
              <a:t>La recherche </a:t>
            </a:r>
            <a:r>
              <a:rPr lang="en-US" sz="1800" dirty="0" err="1"/>
              <a:t>rapide</a:t>
            </a:r>
            <a:r>
              <a:rPr lang="en-US" sz="1800" dirty="0"/>
              <a:t> des documents pour les </a:t>
            </a:r>
            <a:r>
              <a:rPr lang="en-US" sz="1800" dirty="0" err="1"/>
              <a:t>besoins</a:t>
            </a:r>
            <a:r>
              <a:rPr lang="en-US" sz="1800" dirty="0"/>
              <a:t> de </a:t>
            </a:r>
            <a:r>
              <a:rPr lang="en-US" sz="1800" dirty="0" err="1"/>
              <a:t>contrôle</a:t>
            </a:r>
            <a:r>
              <a:rPr lang="en-US" sz="1800" dirty="0"/>
              <a:t> </a:t>
            </a:r>
            <a:r>
              <a:rPr lang="en-US" sz="1800" dirty="0" err="1"/>
              <a:t>extérieur</a:t>
            </a:r>
            <a:r>
              <a:rPr lang="en-US" sz="1800" dirty="0"/>
              <a:t> et/</a:t>
            </a:r>
            <a:r>
              <a:rPr lang="en-US" sz="1800" dirty="0" err="1"/>
              <a:t>ou</a:t>
            </a:r>
            <a:r>
              <a:rPr lang="en-US" sz="1800" dirty="0"/>
              <a:t> interne.</a:t>
            </a:r>
          </a:p>
          <a:p>
            <a:pPr marL="0" indent="0">
              <a:buNone/>
            </a:pPr>
            <a:endParaRPr lang="en-US" sz="1800" dirty="0"/>
          </a:p>
          <a:p>
            <a:pPr marL="342900" indent="-342900">
              <a:buFont typeface="+mj-lt"/>
              <a:buAutoNum type="arabicPeriod"/>
            </a:pPr>
            <a:endParaRPr lang="en-US" sz="1800" dirty="0"/>
          </a:p>
          <a:p>
            <a:pPr marL="342900" indent="-342900">
              <a:buFont typeface="+mj-lt"/>
              <a:buAutoNum type="arabicPeriod"/>
            </a:pPr>
            <a:endParaRPr lang="en-US" sz="1800" dirty="0"/>
          </a:p>
        </p:txBody>
      </p:sp>
    </p:spTree>
    <p:extLst>
      <p:ext uri="{BB962C8B-B14F-4D97-AF65-F5344CB8AC3E}">
        <p14:creationId xmlns:p14="http://schemas.microsoft.com/office/powerpoint/2010/main" val="201108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354567" y="2247900"/>
            <a:ext cx="3504057" cy="2558250"/>
          </a:xfrm>
        </p:spPr>
        <p:txBody>
          <a:bodyPr>
            <a:normAutofit/>
          </a:bodyPr>
          <a:lstStyle/>
          <a:p>
            <a:r>
              <a:rPr lang="fr-FR" u="sng" dirty="0"/>
              <a:t>PROCESSUS DESCRIPTIF CONDUISANT A L’ARCHIVAGE DE DOCUMENTS</a:t>
            </a:r>
            <a:endParaRPr lang="fr-FR" dirty="0"/>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buNone/>
            </a:pPr>
            <a:endParaRPr lang="fr-FR" sz="1800" u="sng" dirty="0"/>
          </a:p>
          <a:p>
            <a:pPr marL="0" indent="0">
              <a:buNone/>
            </a:pPr>
            <a:endParaRPr lang="fr-FR" sz="1800" u="sng" dirty="0"/>
          </a:p>
          <a:p>
            <a:pPr marL="0" indent="0">
              <a:buNone/>
            </a:pPr>
            <a:endParaRPr lang="fr-FR" sz="1800" u="sng" dirty="0"/>
          </a:p>
          <a:p>
            <a:pPr marL="0" indent="0">
              <a:buNone/>
            </a:pPr>
            <a:endParaRPr lang="fr-FR" sz="1800" u="sng" dirty="0"/>
          </a:p>
          <a:p>
            <a:pPr marL="0" indent="0">
              <a:buNone/>
            </a:pPr>
            <a:r>
              <a:rPr lang="fr-FR" sz="1800" b="1" u="sng" dirty="0"/>
              <a:t>Ce qu’il faut retenir du processus d’archivage est </a:t>
            </a:r>
            <a:r>
              <a:rPr lang="fr-FR" sz="1800" u="sng" dirty="0"/>
              <a:t>:</a:t>
            </a:r>
          </a:p>
          <a:p>
            <a:pPr marL="0" indent="0">
              <a:buNone/>
            </a:pPr>
            <a:endParaRPr lang="fr-FR" sz="1800" u="sng" dirty="0"/>
          </a:p>
          <a:p>
            <a:r>
              <a:rPr lang="fr-FR" sz="1800" dirty="0"/>
              <a:t>	d’avoir en tête le point de départ et d’arrivée, i.e. les PJ que l’on veut archiver serviront à quoi?</a:t>
            </a:r>
          </a:p>
          <a:p>
            <a:endParaRPr lang="fr-FR" sz="1800" dirty="0"/>
          </a:p>
          <a:p>
            <a:pPr marL="0" indent="0">
              <a:buNone/>
            </a:pPr>
            <a:endParaRPr lang="fr-FR" sz="1800" dirty="0"/>
          </a:p>
          <a:p>
            <a:endParaRPr lang="fr-FR" sz="1800" dirty="0"/>
          </a:p>
          <a:p>
            <a:r>
              <a:rPr lang="fr-FR" sz="1800" dirty="0"/>
              <a:t>	l’archivage doit se faire dans la chronologie des faits, des évènements</a:t>
            </a:r>
          </a:p>
          <a:p>
            <a:endParaRPr lang="fr-FR" sz="1800" dirty="0"/>
          </a:p>
          <a:p>
            <a:endParaRPr lang="fr-FR" sz="1800" dirty="0"/>
          </a:p>
          <a:p>
            <a:endParaRPr lang="fr-FR" sz="1800" dirty="0"/>
          </a:p>
          <a:p>
            <a:pPr marL="0" indent="0">
              <a:buNone/>
            </a:pPr>
            <a:endParaRPr lang="fr-FR" sz="1600"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14</a:t>
            </a:fld>
            <a:endParaRPr lang="en-US" dirty="0"/>
          </a:p>
        </p:txBody>
      </p:sp>
    </p:spTree>
    <p:extLst>
      <p:ext uri="{BB962C8B-B14F-4D97-AF65-F5344CB8AC3E}">
        <p14:creationId xmlns:p14="http://schemas.microsoft.com/office/powerpoint/2010/main" val="777080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354567" y="2247900"/>
            <a:ext cx="3504057" cy="2558250"/>
          </a:xfrm>
        </p:spPr>
        <p:txBody>
          <a:bodyPr>
            <a:normAutofit/>
          </a:bodyPr>
          <a:lstStyle/>
          <a:p>
            <a:r>
              <a:rPr lang="fr-FR" u="sng" dirty="0"/>
              <a:t>PROCESSUS DESCRIPTIF CONDUISANT A L’ARCHIVAGE DE DOCUMENTS</a:t>
            </a:r>
            <a:endParaRPr lang="fr-FR" dirty="0"/>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buNone/>
            </a:pPr>
            <a:endParaRPr lang="fr-FR" sz="1800" u="sng" dirty="0"/>
          </a:p>
          <a:p>
            <a:pPr marL="0" indent="0">
              <a:buNone/>
            </a:pPr>
            <a:endParaRPr lang="fr-FR" sz="1800" u="sng" dirty="0"/>
          </a:p>
          <a:p>
            <a:pPr marL="0" indent="0">
              <a:buNone/>
            </a:pPr>
            <a:endParaRPr lang="fr-FR" sz="1800" u="sng" dirty="0"/>
          </a:p>
          <a:p>
            <a:pPr marL="0" indent="0">
              <a:buNone/>
            </a:pPr>
            <a:endParaRPr lang="fr-FR" sz="1800" u="sng" dirty="0"/>
          </a:p>
          <a:p>
            <a:pPr marL="0" indent="0">
              <a:buNone/>
            </a:pPr>
            <a:r>
              <a:rPr lang="fr-FR" sz="1800" b="1" dirty="0"/>
              <a:t>De manière générale</a:t>
            </a:r>
            <a:r>
              <a:rPr lang="fr-FR" sz="1800" dirty="0"/>
              <a:t>:</a:t>
            </a:r>
          </a:p>
          <a:p>
            <a:pPr marL="0" indent="0">
              <a:buNone/>
            </a:pPr>
            <a:endParaRPr lang="fr-FR" sz="1800" dirty="0"/>
          </a:p>
          <a:p>
            <a:pPr marL="342900" indent="-342900">
              <a:buFont typeface="+mj-lt"/>
              <a:buAutoNum type="arabicPeriod"/>
            </a:pPr>
            <a:r>
              <a:rPr lang="fr-FR" sz="1800" dirty="0"/>
              <a:t>	les PJ créées au niveau de la DAF permettent de justifier l’utilisation du budget de l’ordonnateur</a:t>
            </a:r>
          </a:p>
          <a:p>
            <a:pPr marL="342900" indent="-342900">
              <a:buFont typeface="+mj-lt"/>
              <a:buAutoNum type="arabicPeriod"/>
            </a:pPr>
            <a:endParaRPr lang="fr-FR" sz="1800" dirty="0"/>
          </a:p>
          <a:p>
            <a:pPr marL="342900" indent="-342900">
              <a:buFont typeface="+mj-lt"/>
              <a:buAutoNum type="arabicPeriod"/>
            </a:pPr>
            <a:endParaRPr lang="fr-FR" sz="1800" dirty="0"/>
          </a:p>
          <a:p>
            <a:pPr marL="342900" indent="-342900">
              <a:buFont typeface="+mj-lt"/>
              <a:buAutoNum type="arabicPeriod"/>
            </a:pPr>
            <a:r>
              <a:rPr lang="fr-FR" sz="1800" dirty="0"/>
              <a:t>	Donc, une des approches devra consister à aller du général (Budget) au Particulier (Pièces Justificatives)</a:t>
            </a:r>
          </a:p>
          <a:p>
            <a:pPr marL="0" indent="0">
              <a:buNone/>
            </a:pPr>
            <a:endParaRPr lang="fr-FR" sz="1800" dirty="0"/>
          </a:p>
          <a:p>
            <a:pPr marL="0" indent="0">
              <a:buNone/>
            </a:pPr>
            <a:endParaRPr lang="fr-FR" sz="1600" dirty="0"/>
          </a:p>
          <a:p>
            <a:endParaRPr lang="fr-FR" sz="1800" dirty="0"/>
          </a:p>
          <a:p>
            <a:pPr marL="0" indent="0">
              <a:buNone/>
            </a:pPr>
            <a:endParaRPr lang="fr-FR" sz="1600"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15</a:t>
            </a:fld>
            <a:endParaRPr lang="en-US" dirty="0"/>
          </a:p>
        </p:txBody>
      </p:sp>
    </p:spTree>
    <p:extLst>
      <p:ext uri="{BB962C8B-B14F-4D97-AF65-F5344CB8AC3E}">
        <p14:creationId xmlns:p14="http://schemas.microsoft.com/office/powerpoint/2010/main" val="134754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354567" y="2247900"/>
            <a:ext cx="3504057" cy="2558250"/>
          </a:xfrm>
        </p:spPr>
        <p:txBody>
          <a:bodyPr>
            <a:normAutofit/>
          </a:bodyPr>
          <a:lstStyle/>
          <a:p>
            <a:r>
              <a:rPr lang="fr-FR" u="sng" dirty="0"/>
              <a:t>PROCESSUS DESCRIPTIF CONDUISANT A L’ARCHIVAGE DE DOCUMENTS</a:t>
            </a:r>
            <a:endParaRPr lang="fr-FR" dirty="0"/>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buNone/>
            </a:pPr>
            <a:endParaRPr lang="fr-FR" sz="1800" u="sng" dirty="0"/>
          </a:p>
          <a:p>
            <a:pPr marL="0" indent="0">
              <a:buNone/>
            </a:pPr>
            <a:endParaRPr lang="fr-FR" sz="1800" u="sng" dirty="0"/>
          </a:p>
          <a:p>
            <a:pPr marL="0" indent="0">
              <a:buNone/>
            </a:pPr>
            <a:r>
              <a:rPr lang="fr-FR" sz="1800" dirty="0"/>
              <a:t>Une méthode d’archivage consisterait alors de :</a:t>
            </a:r>
          </a:p>
          <a:p>
            <a:pPr marL="0" indent="0">
              <a:buNone/>
            </a:pPr>
            <a:endParaRPr lang="fr-FR" sz="1800" dirty="0"/>
          </a:p>
          <a:p>
            <a:pPr marL="342900" indent="-342900">
              <a:buFont typeface="+mj-lt"/>
              <a:buAutoNum type="arabicPeriod"/>
            </a:pPr>
            <a:r>
              <a:rPr lang="fr-FR" sz="1800" dirty="0"/>
              <a:t>	Archiver (mettre en chrono) en fonction des Titres Budgétaires: chaque Titre budgétaire devra avoir un chrono ou ensemble de chrono, organisé en fonction de la périodicité (par mois)</a:t>
            </a:r>
          </a:p>
          <a:p>
            <a:pPr marL="342900" indent="-342900">
              <a:buFont typeface="+mj-lt"/>
              <a:buAutoNum type="arabicPeriod"/>
            </a:pPr>
            <a:endParaRPr lang="fr-FR" sz="1800" dirty="0"/>
          </a:p>
          <a:p>
            <a:pPr marL="342900" indent="-342900">
              <a:buFont typeface="+mj-lt"/>
              <a:buAutoNum type="arabicPeriod"/>
            </a:pPr>
            <a:endParaRPr lang="fr-FR" sz="1800" dirty="0"/>
          </a:p>
          <a:p>
            <a:pPr marL="342900" indent="-342900">
              <a:buFont typeface="+mj-lt"/>
              <a:buAutoNum type="arabicPeriod"/>
            </a:pPr>
            <a:endParaRPr lang="fr-FR" sz="1800" dirty="0"/>
          </a:p>
          <a:p>
            <a:pPr marL="342900" indent="-342900">
              <a:buFont typeface="+mj-lt"/>
              <a:buAutoNum type="arabicPeriod"/>
            </a:pPr>
            <a:r>
              <a:rPr lang="fr-FR" sz="1800" dirty="0"/>
              <a:t>	Pour le cas des PJ nécessitant beaucoup de documentation et sujettes à répétition au cours d’une année budgétaire, par exemple le cas des contrats, il serait également envisageable d’organiser l’archivage en fonction de ces derniers. C’est également le cas de l’archivage des documents permanents.</a:t>
            </a:r>
          </a:p>
          <a:p>
            <a:pPr marL="342900" indent="-342900">
              <a:buFont typeface="+mj-lt"/>
              <a:buAutoNum type="arabicPeriod"/>
            </a:pPr>
            <a:endParaRPr lang="fr-FR" sz="1800" dirty="0"/>
          </a:p>
          <a:p>
            <a:pPr marL="342900" indent="-342900">
              <a:buFont typeface="+mj-lt"/>
              <a:buAutoNum type="arabicPeriod"/>
            </a:pPr>
            <a:endParaRPr lang="fr-FR" sz="1800" dirty="0"/>
          </a:p>
          <a:p>
            <a:pPr marL="0" indent="0">
              <a:buNone/>
            </a:pPr>
            <a:endParaRPr lang="fr-FR" sz="1800" dirty="0"/>
          </a:p>
          <a:p>
            <a:pPr marL="0" indent="0">
              <a:buNone/>
            </a:pPr>
            <a:endParaRPr lang="fr-FR" sz="1800" u="sng" dirty="0"/>
          </a:p>
          <a:p>
            <a:pPr marL="0" indent="0">
              <a:buNone/>
            </a:pPr>
            <a:endParaRPr lang="fr-FR" sz="1600" dirty="0"/>
          </a:p>
          <a:p>
            <a:endParaRPr lang="fr-FR" sz="1800" dirty="0"/>
          </a:p>
          <a:p>
            <a:pPr marL="0" indent="0">
              <a:buNone/>
            </a:pPr>
            <a:endParaRPr lang="fr-FR" sz="1600"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16</a:t>
            </a:fld>
            <a:endParaRPr lang="en-US" dirty="0"/>
          </a:p>
        </p:txBody>
      </p:sp>
    </p:spTree>
    <p:extLst>
      <p:ext uri="{BB962C8B-B14F-4D97-AF65-F5344CB8AC3E}">
        <p14:creationId xmlns:p14="http://schemas.microsoft.com/office/powerpoint/2010/main" val="939058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F0A19C07-C9F4-411C-BE77-573EF9514272}"/>
              </a:ext>
            </a:extLst>
          </p:cNvPr>
          <p:cNvSpPr>
            <a:spLocks noGrp="1"/>
          </p:cNvSpPr>
          <p:nvPr>
            <p:ph type="sldNum" sz="quarter" idx="12"/>
          </p:nvPr>
        </p:nvSpPr>
        <p:spPr/>
        <p:txBody>
          <a:bodyPr/>
          <a:lstStyle/>
          <a:p>
            <a:fld id="{4FAB73BC-B049-4115-A692-8D63A059BFB8}" type="slidenum">
              <a:rPr lang="en-US" smtClean="0"/>
              <a:t>17</a:t>
            </a:fld>
            <a:endParaRPr lang="en-US" dirty="0"/>
          </a:p>
        </p:txBody>
      </p:sp>
      <p:sp>
        <p:nvSpPr>
          <p:cNvPr id="7" name="Rectangle 6">
            <a:extLst>
              <a:ext uri="{FF2B5EF4-FFF2-40B4-BE49-F238E27FC236}">
                <a16:creationId xmlns:a16="http://schemas.microsoft.com/office/drawing/2014/main" xmlns="" id="{56EBE3D0-168D-4115-ABE7-DFCA61C9A723}"/>
              </a:ext>
            </a:extLst>
          </p:cNvPr>
          <p:cNvSpPr/>
          <p:nvPr/>
        </p:nvSpPr>
        <p:spPr>
          <a:xfrm>
            <a:off x="5476875" y="228600"/>
            <a:ext cx="1524000" cy="676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EXECUTION BUDGET</a:t>
            </a:r>
          </a:p>
        </p:txBody>
      </p:sp>
      <p:sp>
        <p:nvSpPr>
          <p:cNvPr id="8" name="Rectangle 7">
            <a:extLst>
              <a:ext uri="{FF2B5EF4-FFF2-40B4-BE49-F238E27FC236}">
                <a16:creationId xmlns:a16="http://schemas.microsoft.com/office/drawing/2014/main" xmlns="" id="{C17E3891-F36F-4D63-9D8D-AF1D4750C89E}"/>
              </a:ext>
            </a:extLst>
          </p:cNvPr>
          <p:cNvSpPr/>
          <p:nvPr/>
        </p:nvSpPr>
        <p:spPr>
          <a:xfrm>
            <a:off x="1533525" y="1504950"/>
            <a:ext cx="1343025"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0070C0"/>
                </a:solidFill>
              </a:rPr>
              <a:t>Procédure Normale</a:t>
            </a:r>
          </a:p>
        </p:txBody>
      </p:sp>
      <p:sp>
        <p:nvSpPr>
          <p:cNvPr id="9" name="Rectangle 8">
            <a:extLst>
              <a:ext uri="{FF2B5EF4-FFF2-40B4-BE49-F238E27FC236}">
                <a16:creationId xmlns:a16="http://schemas.microsoft.com/office/drawing/2014/main" xmlns="" id="{62B909E7-87CE-482F-8BE2-EDDD207157AD}"/>
              </a:ext>
            </a:extLst>
          </p:cNvPr>
          <p:cNvSpPr/>
          <p:nvPr/>
        </p:nvSpPr>
        <p:spPr>
          <a:xfrm>
            <a:off x="9163050" y="1504950"/>
            <a:ext cx="1343025"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FF00"/>
                </a:solidFill>
              </a:rPr>
              <a:t>Procédure Simplifiée</a:t>
            </a:r>
          </a:p>
        </p:txBody>
      </p:sp>
      <p:sp>
        <p:nvSpPr>
          <p:cNvPr id="10" name="TextBox 9">
            <a:extLst>
              <a:ext uri="{FF2B5EF4-FFF2-40B4-BE49-F238E27FC236}">
                <a16:creationId xmlns:a16="http://schemas.microsoft.com/office/drawing/2014/main" xmlns="" id="{12D44D01-EF9C-4198-99ED-09FF2F7051B9}"/>
              </a:ext>
            </a:extLst>
          </p:cNvPr>
          <p:cNvSpPr txBox="1"/>
          <p:nvPr/>
        </p:nvSpPr>
        <p:spPr>
          <a:xfrm>
            <a:off x="457200" y="1600200"/>
            <a:ext cx="609600" cy="369332"/>
          </a:xfrm>
          <a:prstGeom prst="rect">
            <a:avLst/>
          </a:prstGeom>
          <a:noFill/>
        </p:spPr>
        <p:txBody>
          <a:bodyPr wrap="square" rtlCol="0">
            <a:spAutoFit/>
          </a:bodyPr>
          <a:lstStyle/>
          <a:p>
            <a:r>
              <a:rPr lang="fr-FR" dirty="0">
                <a:solidFill>
                  <a:srgbClr val="0070C0"/>
                </a:solidFill>
              </a:rPr>
              <a:t>PN</a:t>
            </a:r>
          </a:p>
        </p:txBody>
      </p:sp>
      <p:sp>
        <p:nvSpPr>
          <p:cNvPr id="11" name="TextBox 10">
            <a:extLst>
              <a:ext uri="{FF2B5EF4-FFF2-40B4-BE49-F238E27FC236}">
                <a16:creationId xmlns:a16="http://schemas.microsoft.com/office/drawing/2014/main" xmlns="" id="{9163C7B0-A70C-4F27-842D-867D022F2183}"/>
              </a:ext>
            </a:extLst>
          </p:cNvPr>
          <p:cNvSpPr txBox="1"/>
          <p:nvPr/>
        </p:nvSpPr>
        <p:spPr>
          <a:xfrm>
            <a:off x="10887075" y="1634609"/>
            <a:ext cx="609600" cy="369332"/>
          </a:xfrm>
          <a:prstGeom prst="rect">
            <a:avLst/>
          </a:prstGeom>
          <a:noFill/>
        </p:spPr>
        <p:txBody>
          <a:bodyPr wrap="square" rtlCol="0">
            <a:spAutoFit/>
          </a:bodyPr>
          <a:lstStyle/>
          <a:p>
            <a:r>
              <a:rPr lang="fr-FR" dirty="0">
                <a:solidFill>
                  <a:srgbClr val="FFFF00"/>
                </a:solidFill>
              </a:rPr>
              <a:t>PS</a:t>
            </a:r>
          </a:p>
        </p:txBody>
      </p:sp>
      <p:sp>
        <p:nvSpPr>
          <p:cNvPr id="12" name="Rectangle 11">
            <a:extLst>
              <a:ext uri="{FF2B5EF4-FFF2-40B4-BE49-F238E27FC236}">
                <a16:creationId xmlns:a16="http://schemas.microsoft.com/office/drawing/2014/main" xmlns="" id="{CAD769C3-268B-489B-B2DD-7D1A7E1EA65C}"/>
              </a:ext>
            </a:extLst>
          </p:cNvPr>
          <p:cNvSpPr/>
          <p:nvPr/>
        </p:nvSpPr>
        <p:spPr>
          <a:xfrm>
            <a:off x="1528762" y="2438400"/>
            <a:ext cx="1343025"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TITRE 1</a:t>
            </a:r>
          </a:p>
        </p:txBody>
      </p:sp>
      <p:sp>
        <p:nvSpPr>
          <p:cNvPr id="13" name="TextBox 12">
            <a:extLst>
              <a:ext uri="{FF2B5EF4-FFF2-40B4-BE49-F238E27FC236}">
                <a16:creationId xmlns:a16="http://schemas.microsoft.com/office/drawing/2014/main" xmlns="" id="{9929312A-6E85-4177-AF27-69495852CD8E}"/>
              </a:ext>
            </a:extLst>
          </p:cNvPr>
          <p:cNvSpPr txBox="1"/>
          <p:nvPr/>
        </p:nvSpPr>
        <p:spPr>
          <a:xfrm>
            <a:off x="2362199" y="3332247"/>
            <a:ext cx="2924175" cy="507831"/>
          </a:xfrm>
          <a:prstGeom prst="rect">
            <a:avLst/>
          </a:prstGeom>
          <a:noFill/>
        </p:spPr>
        <p:txBody>
          <a:bodyPr wrap="square" rtlCol="0">
            <a:spAutoFit/>
          </a:bodyPr>
          <a:lstStyle/>
          <a:p>
            <a:r>
              <a:rPr lang="fr-FR" sz="900" dirty="0"/>
              <a:t>Classement Titre 1 par Ordre chronologique des engagements : ordre décroissant des numéros d’engagement (du plus récent au plus ancien)</a:t>
            </a:r>
          </a:p>
        </p:txBody>
      </p:sp>
      <p:sp>
        <p:nvSpPr>
          <p:cNvPr id="14" name="TextBox 13">
            <a:extLst>
              <a:ext uri="{FF2B5EF4-FFF2-40B4-BE49-F238E27FC236}">
                <a16:creationId xmlns:a16="http://schemas.microsoft.com/office/drawing/2014/main" xmlns="" id="{604A2B2F-E7F7-475E-8953-D3ADB247351D}"/>
              </a:ext>
            </a:extLst>
          </p:cNvPr>
          <p:cNvSpPr txBox="1"/>
          <p:nvPr/>
        </p:nvSpPr>
        <p:spPr>
          <a:xfrm>
            <a:off x="2362199" y="3840078"/>
            <a:ext cx="2924175" cy="646331"/>
          </a:xfrm>
          <a:prstGeom prst="rect">
            <a:avLst/>
          </a:prstGeom>
          <a:noFill/>
        </p:spPr>
        <p:txBody>
          <a:bodyPr wrap="square" rtlCol="0">
            <a:spAutoFit/>
          </a:bodyPr>
          <a:lstStyle/>
          <a:p>
            <a:r>
              <a:rPr lang="fr-FR" sz="900" dirty="0"/>
              <a:t>Chaque dossier d’engagement contenant tous les documents justifs: bon de </a:t>
            </a:r>
            <a:r>
              <a:rPr lang="fr-FR" sz="900" dirty="0" err="1"/>
              <a:t>commande+devis+bon</a:t>
            </a:r>
            <a:r>
              <a:rPr lang="fr-FR" sz="900" dirty="0"/>
              <a:t> </a:t>
            </a:r>
            <a:r>
              <a:rPr lang="fr-FR" sz="900" dirty="0" err="1"/>
              <a:t>liquidation+certificat</a:t>
            </a:r>
            <a:r>
              <a:rPr lang="fr-FR" sz="900" dirty="0"/>
              <a:t> service </a:t>
            </a:r>
            <a:r>
              <a:rPr lang="fr-FR" sz="900" dirty="0" err="1"/>
              <a:t>fait+mandat</a:t>
            </a:r>
            <a:r>
              <a:rPr lang="fr-FR" sz="900" dirty="0"/>
              <a:t> de </a:t>
            </a:r>
            <a:r>
              <a:rPr lang="fr-FR" sz="900" dirty="0" err="1"/>
              <a:t>paiement+etc</a:t>
            </a:r>
            <a:r>
              <a:rPr lang="fr-FR" sz="900" dirty="0"/>
              <a:t>. (selon la nomenclature des PJ</a:t>
            </a:r>
          </a:p>
        </p:txBody>
      </p:sp>
      <p:sp>
        <p:nvSpPr>
          <p:cNvPr id="15" name="Rectangle 14">
            <a:extLst>
              <a:ext uri="{FF2B5EF4-FFF2-40B4-BE49-F238E27FC236}">
                <a16:creationId xmlns:a16="http://schemas.microsoft.com/office/drawing/2014/main" xmlns="" id="{C6EC9D57-DC29-4E6A-B095-07B328811579}"/>
              </a:ext>
            </a:extLst>
          </p:cNvPr>
          <p:cNvSpPr/>
          <p:nvPr/>
        </p:nvSpPr>
        <p:spPr>
          <a:xfrm>
            <a:off x="1533525" y="4698831"/>
            <a:ext cx="1343025"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TITRE 3</a:t>
            </a:r>
          </a:p>
        </p:txBody>
      </p:sp>
      <p:sp>
        <p:nvSpPr>
          <p:cNvPr id="16" name="TextBox 15">
            <a:extLst>
              <a:ext uri="{FF2B5EF4-FFF2-40B4-BE49-F238E27FC236}">
                <a16:creationId xmlns:a16="http://schemas.microsoft.com/office/drawing/2014/main" xmlns="" id="{D7E827C7-105C-4E3B-8D55-EE8C9E9A48AE}"/>
              </a:ext>
            </a:extLst>
          </p:cNvPr>
          <p:cNvSpPr txBox="1"/>
          <p:nvPr/>
        </p:nvSpPr>
        <p:spPr>
          <a:xfrm>
            <a:off x="2476499" y="5542047"/>
            <a:ext cx="2924175" cy="230832"/>
          </a:xfrm>
          <a:prstGeom prst="rect">
            <a:avLst/>
          </a:prstGeom>
          <a:noFill/>
        </p:spPr>
        <p:txBody>
          <a:bodyPr wrap="square" rtlCol="0">
            <a:spAutoFit/>
          </a:bodyPr>
          <a:lstStyle/>
          <a:p>
            <a:r>
              <a:rPr lang="fr-FR" sz="900" dirty="0"/>
              <a:t>Idem que plus haut</a:t>
            </a:r>
          </a:p>
        </p:txBody>
      </p:sp>
      <p:sp>
        <p:nvSpPr>
          <p:cNvPr id="17" name="Rectangle 16">
            <a:extLst>
              <a:ext uri="{FF2B5EF4-FFF2-40B4-BE49-F238E27FC236}">
                <a16:creationId xmlns:a16="http://schemas.microsoft.com/office/drawing/2014/main" xmlns="" id="{4D659D57-D1C9-4EBD-8DB7-816D4B1CB794}"/>
              </a:ext>
            </a:extLst>
          </p:cNvPr>
          <p:cNvSpPr/>
          <p:nvPr/>
        </p:nvSpPr>
        <p:spPr>
          <a:xfrm>
            <a:off x="1514475" y="5918031"/>
            <a:ext cx="1343025" cy="6286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TITRE…</a:t>
            </a:r>
          </a:p>
        </p:txBody>
      </p:sp>
      <p:sp>
        <p:nvSpPr>
          <p:cNvPr id="18" name="Rectangle 17">
            <a:extLst>
              <a:ext uri="{FF2B5EF4-FFF2-40B4-BE49-F238E27FC236}">
                <a16:creationId xmlns:a16="http://schemas.microsoft.com/office/drawing/2014/main" xmlns="" id="{55F2C68E-C727-4B70-ADEF-8ED33D3D0985}"/>
              </a:ext>
            </a:extLst>
          </p:cNvPr>
          <p:cNvSpPr/>
          <p:nvPr/>
        </p:nvSpPr>
        <p:spPr>
          <a:xfrm>
            <a:off x="9020175" y="2343150"/>
            <a:ext cx="1643063"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DEPENSES DE SALAIRE</a:t>
            </a:r>
          </a:p>
        </p:txBody>
      </p:sp>
      <p:sp>
        <p:nvSpPr>
          <p:cNvPr id="19" name="TextBox 18">
            <a:extLst>
              <a:ext uri="{FF2B5EF4-FFF2-40B4-BE49-F238E27FC236}">
                <a16:creationId xmlns:a16="http://schemas.microsoft.com/office/drawing/2014/main" xmlns="" id="{68D5A320-0AD2-4CFC-96B3-59C4478F17C8}"/>
              </a:ext>
            </a:extLst>
          </p:cNvPr>
          <p:cNvSpPr txBox="1"/>
          <p:nvPr/>
        </p:nvSpPr>
        <p:spPr>
          <a:xfrm>
            <a:off x="6772274" y="3294147"/>
            <a:ext cx="2924175" cy="507831"/>
          </a:xfrm>
          <a:prstGeom prst="rect">
            <a:avLst/>
          </a:prstGeom>
          <a:noFill/>
        </p:spPr>
        <p:txBody>
          <a:bodyPr wrap="square" rtlCol="0">
            <a:spAutoFit/>
          </a:bodyPr>
          <a:lstStyle/>
          <a:p>
            <a:r>
              <a:rPr lang="fr-FR" sz="900" dirty="0"/>
              <a:t>Classement mensuel des engagements provisionnels des dépenses de salaires + régul de fin de mois</a:t>
            </a:r>
          </a:p>
        </p:txBody>
      </p:sp>
      <p:sp>
        <p:nvSpPr>
          <p:cNvPr id="20" name="TextBox 19">
            <a:extLst>
              <a:ext uri="{FF2B5EF4-FFF2-40B4-BE49-F238E27FC236}">
                <a16:creationId xmlns:a16="http://schemas.microsoft.com/office/drawing/2014/main" xmlns="" id="{13BA8A64-3E7C-45DB-80D0-24FBF120F2C8}"/>
              </a:ext>
            </a:extLst>
          </p:cNvPr>
          <p:cNvSpPr txBox="1"/>
          <p:nvPr/>
        </p:nvSpPr>
        <p:spPr>
          <a:xfrm>
            <a:off x="6772274" y="3846597"/>
            <a:ext cx="2924175" cy="507831"/>
          </a:xfrm>
          <a:prstGeom prst="rect">
            <a:avLst/>
          </a:prstGeom>
          <a:noFill/>
        </p:spPr>
        <p:txBody>
          <a:bodyPr wrap="square" rtlCol="0">
            <a:spAutoFit/>
          </a:bodyPr>
          <a:lstStyle/>
          <a:p>
            <a:r>
              <a:rPr lang="fr-FR" sz="900" dirty="0"/>
              <a:t>Tous les documents liés à ces engagements doivent être joints pour chaque mois (selon la nomenclature des PJ)</a:t>
            </a:r>
          </a:p>
        </p:txBody>
      </p:sp>
      <p:sp>
        <p:nvSpPr>
          <p:cNvPr id="21" name="Rectangle 20">
            <a:extLst>
              <a:ext uri="{FF2B5EF4-FFF2-40B4-BE49-F238E27FC236}">
                <a16:creationId xmlns:a16="http://schemas.microsoft.com/office/drawing/2014/main" xmlns="" id="{7E8040B7-9496-478E-878C-71E72D22D37E}"/>
              </a:ext>
            </a:extLst>
          </p:cNvPr>
          <p:cNvSpPr/>
          <p:nvPr/>
        </p:nvSpPr>
        <p:spPr>
          <a:xfrm>
            <a:off x="8874917" y="4479756"/>
            <a:ext cx="1643063"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LES REGIES D’AVANCE</a:t>
            </a:r>
          </a:p>
        </p:txBody>
      </p:sp>
      <p:sp>
        <p:nvSpPr>
          <p:cNvPr id="22" name="TextBox 21">
            <a:extLst>
              <a:ext uri="{FF2B5EF4-FFF2-40B4-BE49-F238E27FC236}">
                <a16:creationId xmlns:a16="http://schemas.microsoft.com/office/drawing/2014/main" xmlns="" id="{A1B3E6F7-028C-4BCA-B3D3-35DDA1FB34C5}"/>
              </a:ext>
            </a:extLst>
          </p:cNvPr>
          <p:cNvSpPr txBox="1"/>
          <p:nvPr/>
        </p:nvSpPr>
        <p:spPr>
          <a:xfrm>
            <a:off x="6772273" y="5518963"/>
            <a:ext cx="2924175" cy="784830"/>
          </a:xfrm>
          <a:prstGeom prst="rect">
            <a:avLst/>
          </a:prstGeom>
          <a:noFill/>
        </p:spPr>
        <p:txBody>
          <a:bodyPr wrap="square" rtlCol="0">
            <a:spAutoFit/>
          </a:bodyPr>
          <a:lstStyle/>
          <a:p>
            <a:r>
              <a:rPr lang="fr-FR" sz="900" dirty="0"/>
              <a:t>Classement par mois et en fonction des demandes de régies d’avance.</a:t>
            </a:r>
          </a:p>
          <a:p>
            <a:r>
              <a:rPr lang="fr-FR" sz="900" dirty="0"/>
              <a:t>Tous les documents nécessaires à la création d’une régie d’avance devront être joints : demande écrite de l’ordonnateur + arrêté de la régie + etc.</a:t>
            </a:r>
          </a:p>
        </p:txBody>
      </p:sp>
      <p:cxnSp>
        <p:nvCxnSpPr>
          <p:cNvPr id="24" name="Straight Connector 23">
            <a:extLst>
              <a:ext uri="{FF2B5EF4-FFF2-40B4-BE49-F238E27FC236}">
                <a16:creationId xmlns:a16="http://schemas.microsoft.com/office/drawing/2014/main" xmlns="" id="{808403C4-09C9-489B-ABEF-273EB77DC8A7}"/>
              </a:ext>
            </a:extLst>
          </p:cNvPr>
          <p:cNvCxnSpPr>
            <a:cxnSpLocks/>
          </p:cNvCxnSpPr>
          <p:nvPr/>
        </p:nvCxnSpPr>
        <p:spPr>
          <a:xfrm flipH="1">
            <a:off x="1857375" y="3067050"/>
            <a:ext cx="9525" cy="104286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FDD5A5E7-EFE5-4A42-810E-1F65CDA7D98F}"/>
              </a:ext>
            </a:extLst>
          </p:cNvPr>
          <p:cNvCxnSpPr>
            <a:endCxn id="13" idx="1"/>
          </p:cNvCxnSpPr>
          <p:nvPr/>
        </p:nvCxnSpPr>
        <p:spPr>
          <a:xfrm>
            <a:off x="1857375" y="3586162"/>
            <a:ext cx="5048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xmlns="" id="{CA233550-5C0D-429F-9EB3-2F0019D15AD0}"/>
              </a:ext>
            </a:extLst>
          </p:cNvPr>
          <p:cNvCxnSpPr/>
          <p:nvPr/>
        </p:nvCxnSpPr>
        <p:spPr>
          <a:xfrm>
            <a:off x="1866900" y="4109910"/>
            <a:ext cx="5048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xmlns="" id="{440A4765-A53A-488B-9886-35E833C7AC3E}"/>
              </a:ext>
            </a:extLst>
          </p:cNvPr>
          <p:cNvCxnSpPr>
            <a:cxnSpLocks/>
          </p:cNvCxnSpPr>
          <p:nvPr/>
        </p:nvCxnSpPr>
        <p:spPr>
          <a:xfrm flipH="1">
            <a:off x="2019301" y="5324475"/>
            <a:ext cx="1" cy="352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xmlns="" id="{1D3FA8BA-07D4-4426-93E5-310F4EC827E1}"/>
              </a:ext>
            </a:extLst>
          </p:cNvPr>
          <p:cNvCxnSpPr>
            <a:cxnSpLocks/>
          </p:cNvCxnSpPr>
          <p:nvPr/>
        </p:nvCxnSpPr>
        <p:spPr>
          <a:xfrm>
            <a:off x="2019300" y="5681662"/>
            <a:ext cx="504824"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xmlns="" id="{C8A66141-1E2F-4994-8566-0D1F3611A12E}"/>
              </a:ext>
            </a:extLst>
          </p:cNvPr>
          <p:cNvCxnSpPr/>
          <p:nvPr/>
        </p:nvCxnSpPr>
        <p:spPr>
          <a:xfrm>
            <a:off x="10287000" y="3200400"/>
            <a:ext cx="0" cy="8308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xmlns="" id="{E4A52705-E280-4D6F-B308-08A1FFCF033F}"/>
              </a:ext>
            </a:extLst>
          </p:cNvPr>
          <p:cNvCxnSpPr/>
          <p:nvPr/>
        </p:nvCxnSpPr>
        <p:spPr>
          <a:xfrm flipH="1">
            <a:off x="9696448" y="3429000"/>
            <a:ext cx="5905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xmlns="" id="{906C1AC9-3822-4564-AACE-A8BBD862DAAC}"/>
              </a:ext>
            </a:extLst>
          </p:cNvPr>
          <p:cNvCxnSpPr/>
          <p:nvPr/>
        </p:nvCxnSpPr>
        <p:spPr>
          <a:xfrm flipH="1">
            <a:off x="9696448" y="4019550"/>
            <a:ext cx="5905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xmlns="" id="{6BD082A4-AAB8-4831-8F20-927990ADC749}"/>
              </a:ext>
            </a:extLst>
          </p:cNvPr>
          <p:cNvCxnSpPr>
            <a:cxnSpLocks/>
          </p:cNvCxnSpPr>
          <p:nvPr/>
        </p:nvCxnSpPr>
        <p:spPr>
          <a:xfrm>
            <a:off x="10144125" y="5343525"/>
            <a:ext cx="0" cy="567853"/>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xmlns="" id="{34009A9C-8642-4D5F-90E2-982A98F8098F}"/>
              </a:ext>
            </a:extLst>
          </p:cNvPr>
          <p:cNvCxnSpPr>
            <a:cxnSpLocks/>
          </p:cNvCxnSpPr>
          <p:nvPr/>
        </p:nvCxnSpPr>
        <p:spPr>
          <a:xfrm flipH="1">
            <a:off x="9553573" y="5895975"/>
            <a:ext cx="6000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8EAD441B-5BDF-4489-8C96-4E077F317220}"/>
              </a:ext>
            </a:extLst>
          </p:cNvPr>
          <p:cNvSpPr txBox="1"/>
          <p:nvPr/>
        </p:nvSpPr>
        <p:spPr>
          <a:xfrm>
            <a:off x="457200" y="2587109"/>
            <a:ext cx="609600" cy="369332"/>
          </a:xfrm>
          <a:prstGeom prst="rect">
            <a:avLst/>
          </a:prstGeom>
          <a:noFill/>
        </p:spPr>
        <p:txBody>
          <a:bodyPr wrap="square" rtlCol="0">
            <a:spAutoFit/>
          </a:bodyPr>
          <a:lstStyle/>
          <a:p>
            <a:r>
              <a:rPr lang="fr-FR" dirty="0"/>
              <a:t>TIT.</a:t>
            </a:r>
          </a:p>
        </p:txBody>
      </p:sp>
      <p:sp>
        <p:nvSpPr>
          <p:cNvPr id="46" name="TextBox 45">
            <a:extLst>
              <a:ext uri="{FF2B5EF4-FFF2-40B4-BE49-F238E27FC236}">
                <a16:creationId xmlns:a16="http://schemas.microsoft.com/office/drawing/2014/main" xmlns="" id="{0A1BCA94-7389-47D0-8AC2-1542CFC93055}"/>
              </a:ext>
            </a:extLst>
          </p:cNvPr>
          <p:cNvSpPr txBox="1"/>
          <p:nvPr/>
        </p:nvSpPr>
        <p:spPr>
          <a:xfrm>
            <a:off x="457200" y="4955143"/>
            <a:ext cx="609600" cy="369332"/>
          </a:xfrm>
          <a:prstGeom prst="rect">
            <a:avLst/>
          </a:prstGeom>
          <a:noFill/>
        </p:spPr>
        <p:txBody>
          <a:bodyPr wrap="square" rtlCol="0">
            <a:spAutoFit/>
          </a:bodyPr>
          <a:lstStyle/>
          <a:p>
            <a:r>
              <a:rPr lang="fr-FR" dirty="0"/>
              <a:t>TIT.</a:t>
            </a:r>
          </a:p>
        </p:txBody>
      </p:sp>
      <p:cxnSp>
        <p:nvCxnSpPr>
          <p:cNvPr id="48" name="Straight Connector 47">
            <a:extLst>
              <a:ext uri="{FF2B5EF4-FFF2-40B4-BE49-F238E27FC236}">
                <a16:creationId xmlns:a16="http://schemas.microsoft.com/office/drawing/2014/main" xmlns="" id="{D8AC213A-AACE-4C44-977A-A06A7B52CBEE}"/>
              </a:ext>
            </a:extLst>
          </p:cNvPr>
          <p:cNvCxnSpPr/>
          <p:nvPr/>
        </p:nvCxnSpPr>
        <p:spPr>
          <a:xfrm>
            <a:off x="2119312" y="1171575"/>
            <a:ext cx="7577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xmlns="" id="{81F36872-E340-406B-9E68-FC8BA94A61F4}"/>
              </a:ext>
            </a:extLst>
          </p:cNvPr>
          <p:cNvCxnSpPr/>
          <p:nvPr/>
        </p:nvCxnSpPr>
        <p:spPr>
          <a:xfrm flipH="1">
            <a:off x="2109787" y="1171575"/>
            <a:ext cx="9525" cy="314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xmlns="" id="{9FE696AB-9C61-443E-8739-E05C4CF0584B}"/>
              </a:ext>
            </a:extLst>
          </p:cNvPr>
          <p:cNvCxnSpPr/>
          <p:nvPr/>
        </p:nvCxnSpPr>
        <p:spPr>
          <a:xfrm flipH="1">
            <a:off x="9691687" y="1162050"/>
            <a:ext cx="9525" cy="314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xmlns="" id="{046F700C-B620-4C1C-84A9-4C31106C3DCD}"/>
              </a:ext>
            </a:extLst>
          </p:cNvPr>
          <p:cNvCxnSpPr/>
          <p:nvPr/>
        </p:nvCxnSpPr>
        <p:spPr>
          <a:xfrm flipH="1">
            <a:off x="6281737" y="904875"/>
            <a:ext cx="9525" cy="3143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xmlns="" id="{AAB00A8F-D97D-4410-8D16-2006C0B66918}"/>
              </a:ext>
            </a:extLst>
          </p:cNvPr>
          <p:cNvCxnSpPr/>
          <p:nvPr/>
        </p:nvCxnSpPr>
        <p:spPr>
          <a:xfrm>
            <a:off x="247650" y="1819275"/>
            <a:ext cx="0" cy="4484518"/>
          </a:xfrm>
          <a:prstGeom prst="straightConnector1">
            <a:avLst/>
          </a:prstGeom>
          <a:ln w="952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5" name="Straight Arrow Connector 54">
            <a:extLst>
              <a:ext uri="{FF2B5EF4-FFF2-40B4-BE49-F238E27FC236}">
                <a16:creationId xmlns:a16="http://schemas.microsoft.com/office/drawing/2014/main" xmlns="" id="{34CE6711-4DEF-4CE9-8515-FFCDC803A251}"/>
              </a:ext>
            </a:extLst>
          </p:cNvPr>
          <p:cNvCxnSpPr/>
          <p:nvPr/>
        </p:nvCxnSpPr>
        <p:spPr>
          <a:xfrm>
            <a:off x="11382375" y="1800225"/>
            <a:ext cx="0" cy="4484518"/>
          </a:xfrm>
          <a:prstGeom prst="straightConnector1">
            <a:avLst/>
          </a:prstGeom>
          <a:ln w="9525" cap="flat" cmpd="sng" algn="ctr">
            <a:solidFill>
              <a:schemeClr val="accent4"/>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15493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354567" y="2247900"/>
            <a:ext cx="3504057" cy="2558250"/>
          </a:xfrm>
        </p:spPr>
        <p:txBody>
          <a:bodyPr>
            <a:normAutofit/>
          </a:bodyPr>
          <a:lstStyle/>
          <a:p>
            <a:r>
              <a:rPr lang="fr-FR" u="sng" dirty="0"/>
              <a:t>PROCESSUS DESCRIPTIF CONDUISANT A L’ARCHIVAGE DE DOCUMENTS</a:t>
            </a:r>
            <a:endParaRPr lang="fr-FR" dirty="0"/>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buNone/>
            </a:pPr>
            <a:endParaRPr lang="fr-FR" sz="1800" u="sng" dirty="0"/>
          </a:p>
          <a:p>
            <a:pPr marL="0" indent="0">
              <a:buNone/>
            </a:pPr>
            <a:endParaRPr lang="fr-FR" sz="1800" u="sng" dirty="0"/>
          </a:p>
          <a:p>
            <a:pPr marL="0" indent="0">
              <a:buNone/>
            </a:pPr>
            <a:r>
              <a:rPr lang="fr-FR" sz="1800" dirty="0"/>
              <a:t>	TOUTEFOIS, LORSQUE DES TRANSACTIONS NECESSITENT BEAUCOUP DE PIECES JUSTIFICATIVES, SONT REPETITIVES ET PEUVENT S’ETALER SUR PLUS D’UN EXERCICE COMPTABLE</a:t>
            </a:r>
          </a:p>
          <a:p>
            <a:pPr marL="0" indent="0">
              <a:buNone/>
            </a:pPr>
            <a:endParaRPr lang="fr-FR" sz="1800" dirty="0"/>
          </a:p>
          <a:p>
            <a:pPr marL="0" indent="0">
              <a:buNone/>
            </a:pPr>
            <a:r>
              <a:rPr lang="fr-FR" sz="1800" dirty="0"/>
              <a:t>	</a:t>
            </a:r>
          </a:p>
          <a:p>
            <a:pPr marL="0" indent="0">
              <a:buNone/>
            </a:pPr>
            <a:r>
              <a:rPr lang="fr-FR" sz="1800" dirty="0"/>
              <a:t>	ALORS IL SERAIT JUDICIEUX DE CRÉER DES CLASSEURS SEPARES INDEPENDAMMENT DU CLASSEMENT EFFECTUE SELON LES TITRES PLUS HAUT</a:t>
            </a:r>
          </a:p>
          <a:p>
            <a:pPr marL="0" indent="0">
              <a:buNone/>
            </a:pPr>
            <a:endParaRPr lang="fr-FR" sz="1800" dirty="0"/>
          </a:p>
          <a:p>
            <a:pPr marL="0" indent="0">
              <a:buNone/>
            </a:pPr>
            <a:endParaRPr lang="fr-FR" sz="1800" dirty="0"/>
          </a:p>
          <a:p>
            <a:pPr marL="0" indent="0">
              <a:buNone/>
            </a:pPr>
            <a:r>
              <a:rPr lang="fr-FR" sz="1800" dirty="0"/>
              <a:t>	C’EST SOUVENT LE CAS DU TRAITEMENT </a:t>
            </a:r>
            <a:r>
              <a:rPr lang="fr-FR" sz="1800" b="1" u="sng" dirty="0"/>
              <a:t>DES CONTRATS</a:t>
            </a:r>
            <a:r>
              <a:rPr lang="fr-FR" sz="1800" dirty="0"/>
              <a:t>.</a:t>
            </a:r>
          </a:p>
          <a:p>
            <a:pPr marL="0" indent="0">
              <a:buNone/>
            </a:pPr>
            <a:endParaRPr lang="fr-FR" sz="1800" dirty="0"/>
          </a:p>
          <a:p>
            <a:pPr marL="0" indent="0">
              <a:buNone/>
            </a:pPr>
            <a:r>
              <a:rPr lang="fr-FR" sz="1800" dirty="0"/>
              <a:t>EGALEMENT, UNE MEILLEURE PRATIQUE VOUDRAIT QUE LES CLASSEMENTS SE MATERIALISENT AVEC DES DIFFERENCES DE COULEURS POUR FACILITER LA RECHERCHE ET L’EXPLOITATION DES DOCUMENTS</a:t>
            </a:r>
          </a:p>
          <a:p>
            <a:pPr marL="342900" indent="-342900">
              <a:buFont typeface="+mj-lt"/>
              <a:buAutoNum type="arabicPeriod"/>
            </a:pPr>
            <a:endParaRPr lang="fr-FR" sz="1800" dirty="0"/>
          </a:p>
          <a:p>
            <a:pPr marL="342900" indent="-342900">
              <a:buFont typeface="+mj-lt"/>
              <a:buAutoNum type="arabicPeriod"/>
            </a:pPr>
            <a:endParaRPr lang="fr-FR" sz="1800" dirty="0"/>
          </a:p>
          <a:p>
            <a:pPr marL="0" indent="0">
              <a:buNone/>
            </a:pPr>
            <a:endParaRPr lang="fr-FR" sz="1800" dirty="0"/>
          </a:p>
          <a:p>
            <a:pPr marL="0" indent="0">
              <a:buNone/>
            </a:pPr>
            <a:endParaRPr lang="fr-FR" sz="1800" u="sng" dirty="0"/>
          </a:p>
          <a:p>
            <a:pPr marL="0" indent="0">
              <a:buNone/>
            </a:pPr>
            <a:endParaRPr lang="fr-FR" sz="1600" dirty="0"/>
          </a:p>
          <a:p>
            <a:endParaRPr lang="fr-FR" sz="1800" dirty="0"/>
          </a:p>
          <a:p>
            <a:pPr marL="0" indent="0">
              <a:buNone/>
            </a:pPr>
            <a:endParaRPr lang="fr-FR" sz="1600"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18</a:t>
            </a:fld>
            <a:endParaRPr lang="en-US" dirty="0"/>
          </a:p>
        </p:txBody>
      </p:sp>
    </p:spTree>
    <p:extLst>
      <p:ext uri="{BB962C8B-B14F-4D97-AF65-F5344CB8AC3E}">
        <p14:creationId xmlns:p14="http://schemas.microsoft.com/office/powerpoint/2010/main" val="1012945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xmlns="" id="{E2906727-DD81-42F0-A110-2824ABB3BA8A}"/>
              </a:ext>
            </a:extLst>
          </p:cNvPr>
          <p:cNvGraphicFramePr>
            <a:graphicFrameLocks noGrp="1"/>
          </p:cNvGraphicFramePr>
          <p:nvPr>
            <p:ph idx="1"/>
            <p:extLst>
              <p:ext uri="{D42A27DB-BD31-4B8C-83A1-F6EECF244321}">
                <p14:modId xmlns:p14="http://schemas.microsoft.com/office/powerpoint/2010/main" val="4073481479"/>
              </p:ext>
            </p:extLst>
          </p:nvPr>
        </p:nvGraphicFramePr>
        <p:xfrm>
          <a:off x="1069975" y="419101"/>
          <a:ext cx="10058400" cy="5753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3BF2D2F1-295C-436B-8AC5-C4F96BE5E8EE}"/>
              </a:ext>
            </a:extLst>
          </p:cNvPr>
          <p:cNvSpPr>
            <a:spLocks noGrp="1"/>
          </p:cNvSpPr>
          <p:nvPr>
            <p:ph type="sldNum" sz="quarter" idx="12"/>
          </p:nvPr>
        </p:nvSpPr>
        <p:spPr/>
        <p:txBody>
          <a:bodyPr/>
          <a:lstStyle/>
          <a:p>
            <a:fld id="{4FAB73BC-B049-4115-A692-8D63A059BFB8}" type="slidenum">
              <a:rPr lang="en-US" smtClean="0"/>
              <a:t>19</a:t>
            </a:fld>
            <a:endParaRPr lang="en-US" dirty="0"/>
          </a:p>
        </p:txBody>
      </p:sp>
      <p:cxnSp>
        <p:nvCxnSpPr>
          <p:cNvPr id="11" name="Straight Arrow Connector 10">
            <a:extLst>
              <a:ext uri="{FF2B5EF4-FFF2-40B4-BE49-F238E27FC236}">
                <a16:creationId xmlns:a16="http://schemas.microsoft.com/office/drawing/2014/main" xmlns="" id="{93DBC29B-F7F6-4A9E-AFD6-5C10A5DFF556}"/>
              </a:ext>
            </a:extLst>
          </p:cNvPr>
          <p:cNvCxnSpPr>
            <a:cxnSpLocks/>
          </p:cNvCxnSpPr>
          <p:nvPr/>
        </p:nvCxnSpPr>
        <p:spPr>
          <a:xfrm flipH="1" flipV="1">
            <a:off x="6619875" y="609600"/>
            <a:ext cx="4076701" cy="5562600"/>
          </a:xfrm>
          <a:prstGeom prst="straightConnector1">
            <a:avLst/>
          </a:prstGeom>
          <a:ln w="34925">
            <a:solidFill>
              <a:schemeClr val="tx1"/>
            </a:solidFill>
            <a:headEnd type="ova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704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2FB7A5-DA2C-4F0B-A9AF-B655E339BF8E}"/>
              </a:ext>
            </a:extLst>
          </p:cNvPr>
          <p:cNvSpPr>
            <a:spLocks noGrp="1"/>
          </p:cNvSpPr>
          <p:nvPr>
            <p:ph type="ctrTitle"/>
          </p:nvPr>
        </p:nvSpPr>
        <p:spPr/>
        <p:txBody>
          <a:bodyPr/>
          <a:lstStyle/>
          <a:p>
            <a:r>
              <a:rPr lang="fr-FR" sz="5400" dirty="0"/>
              <a:t>ATELIER DE RESTITUTION DES TRAVAUX DE L’INSPECTION D’ETAT ET RENFORCEMENT DES CAPACITES DE LA DAF EN PREPARATION AU CONTRÔLE DU TYPE ADMINISTRATIF</a:t>
            </a:r>
          </a:p>
        </p:txBody>
      </p:sp>
      <p:sp>
        <p:nvSpPr>
          <p:cNvPr id="3" name="Subtitle 2">
            <a:extLst>
              <a:ext uri="{FF2B5EF4-FFF2-40B4-BE49-F238E27FC236}">
                <a16:creationId xmlns:a16="http://schemas.microsoft.com/office/drawing/2014/main" xmlns="" id="{73C8BDBE-5E3D-4513-BC54-5F093B9F9984}"/>
              </a:ext>
            </a:extLst>
          </p:cNvPr>
          <p:cNvSpPr>
            <a:spLocks noGrp="1"/>
          </p:cNvSpPr>
          <p:nvPr>
            <p:ph type="subTitle" idx="1"/>
          </p:nvPr>
        </p:nvSpPr>
        <p:spPr>
          <a:xfrm>
            <a:off x="1051560" y="4937034"/>
            <a:ext cx="7891272" cy="1069848"/>
          </a:xfrm>
        </p:spPr>
        <p:txBody>
          <a:bodyPr/>
          <a:lstStyle/>
          <a:p>
            <a:endParaRPr lang="fr-FR"/>
          </a:p>
        </p:txBody>
      </p:sp>
      <p:sp>
        <p:nvSpPr>
          <p:cNvPr id="4" name="Slide Number Placeholder 3">
            <a:extLst>
              <a:ext uri="{FF2B5EF4-FFF2-40B4-BE49-F238E27FC236}">
                <a16:creationId xmlns:a16="http://schemas.microsoft.com/office/drawing/2014/main" xmlns="" id="{4DA623A8-5F12-4C36-8E8B-326CED74F54C}"/>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46049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5D8602-FC91-4A15-BA9D-5D5746A40FDD}"/>
              </a:ext>
            </a:extLst>
          </p:cNvPr>
          <p:cNvSpPr>
            <a:spLocks noGrp="1"/>
          </p:cNvSpPr>
          <p:nvPr>
            <p:ph type="ctrTitle"/>
          </p:nvPr>
        </p:nvSpPr>
        <p:spPr/>
        <p:txBody>
          <a:bodyPr/>
          <a:lstStyle/>
          <a:p>
            <a:r>
              <a:rPr lang="fr-FR" sz="7200" dirty="0"/>
              <a:t>ETAPES HABITUELLES DE CONTRÔLE EFFECTUE PAR L’INSPECTION D’ETAT</a:t>
            </a:r>
          </a:p>
        </p:txBody>
      </p:sp>
      <p:sp>
        <p:nvSpPr>
          <p:cNvPr id="3" name="Subtitle 2">
            <a:extLst>
              <a:ext uri="{FF2B5EF4-FFF2-40B4-BE49-F238E27FC236}">
                <a16:creationId xmlns:a16="http://schemas.microsoft.com/office/drawing/2014/main" xmlns="" id="{D50D9A33-0943-497C-BD5D-F8726C1A9FE3}"/>
              </a:ext>
            </a:extLst>
          </p:cNvPr>
          <p:cNvSpPr>
            <a:spLocks noGrp="1"/>
          </p:cNvSpPr>
          <p:nvPr>
            <p:ph type="subTitle" idx="1"/>
          </p:nvPr>
        </p:nvSpPr>
        <p:spPr/>
        <p:txBody>
          <a:bodyPr/>
          <a:lstStyle/>
          <a:p>
            <a:endParaRPr lang="fr-FR" dirty="0"/>
          </a:p>
        </p:txBody>
      </p:sp>
      <p:sp>
        <p:nvSpPr>
          <p:cNvPr id="4" name="Slide Number Placeholder 3">
            <a:extLst>
              <a:ext uri="{FF2B5EF4-FFF2-40B4-BE49-F238E27FC236}">
                <a16:creationId xmlns:a16="http://schemas.microsoft.com/office/drawing/2014/main" xmlns="" id="{22B0E230-88D9-4CBD-B07B-92188251572B}"/>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2730364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4636D90-77FB-4C74-B093-219BD8A6FB76}"/>
              </a:ext>
            </a:extLst>
          </p:cNvPr>
          <p:cNvSpPr>
            <a:spLocks noGrp="1"/>
          </p:cNvSpPr>
          <p:nvPr>
            <p:ph idx="1"/>
          </p:nvPr>
        </p:nvSpPr>
        <p:spPr>
          <a:xfrm>
            <a:off x="1069848" y="828675"/>
            <a:ext cx="10058400" cy="5343525"/>
          </a:xfrm>
        </p:spPr>
        <p:txBody>
          <a:bodyPr/>
          <a:lstStyle/>
          <a:p>
            <a:pPr marL="0" indent="0">
              <a:buNone/>
            </a:pPr>
            <a:endParaRPr lang="fr-FR" dirty="0"/>
          </a:p>
          <a:p>
            <a:pPr marL="0" indent="0">
              <a:buNone/>
            </a:pPr>
            <a:endParaRPr lang="fr-FR" dirty="0"/>
          </a:p>
          <a:p>
            <a:pPr marL="0" indent="0">
              <a:buNone/>
            </a:pPr>
            <a:endParaRPr lang="fr-FR" dirty="0"/>
          </a:p>
          <a:p>
            <a:pPr marL="0" indent="0">
              <a:buNone/>
            </a:pPr>
            <a:r>
              <a:rPr lang="fr-FR" dirty="0"/>
              <a:t>L’inspection d’Etat, au même titre que l’inspection générale des Finances, intervient pour uniquement s’assurer de la bonne utilisation des fonds publics mis à la disposition des différents ordonnateurs</a:t>
            </a:r>
          </a:p>
          <a:p>
            <a:pPr marL="0" indent="0">
              <a:buNone/>
            </a:pPr>
            <a:endParaRPr lang="fr-FR" dirty="0"/>
          </a:p>
          <a:p>
            <a:pPr marL="0" indent="0">
              <a:buNone/>
            </a:pPr>
            <a:r>
              <a:rPr lang="fr-FR" dirty="0"/>
              <a:t>Dans la forme, elle diffère de l’inspection générale des Finances du fait qu’elle émane de la volonté de la Présidence à effectuer ces contrôles.</a:t>
            </a:r>
          </a:p>
          <a:p>
            <a:pPr marL="0" indent="0">
              <a:buNone/>
            </a:pPr>
            <a:endParaRPr lang="fr-FR" dirty="0"/>
          </a:p>
          <a:p>
            <a:pPr marL="0" indent="0">
              <a:buNone/>
            </a:pPr>
            <a:r>
              <a:rPr lang="fr-FR" dirty="0"/>
              <a:t>Sinon, ce sont les mêmes techniques de contrôle qui sont utilisées par les deux organes.</a:t>
            </a:r>
          </a:p>
        </p:txBody>
      </p:sp>
      <p:sp>
        <p:nvSpPr>
          <p:cNvPr id="4" name="Slide Number Placeholder 3">
            <a:extLst>
              <a:ext uri="{FF2B5EF4-FFF2-40B4-BE49-F238E27FC236}">
                <a16:creationId xmlns:a16="http://schemas.microsoft.com/office/drawing/2014/main" xmlns="" id="{E5A571C7-20F4-438D-B535-F9CD67DB2050}"/>
              </a:ext>
            </a:extLst>
          </p:cNvPr>
          <p:cNvSpPr>
            <a:spLocks noGrp="1"/>
          </p:cNvSpPr>
          <p:nvPr>
            <p:ph type="sldNum" sz="quarter" idx="12"/>
          </p:nvPr>
        </p:nvSpPr>
        <p:spPr/>
        <p:txBody>
          <a:bodyPr/>
          <a:lstStyle/>
          <a:p>
            <a:fld id="{4FAB73BC-B049-4115-A692-8D63A059BFB8}" type="slidenum">
              <a:rPr lang="en-US" smtClean="0"/>
              <a:t>4</a:t>
            </a:fld>
            <a:endParaRPr lang="en-US" dirty="0"/>
          </a:p>
        </p:txBody>
      </p:sp>
    </p:spTree>
    <p:extLst>
      <p:ext uri="{BB962C8B-B14F-4D97-AF65-F5344CB8AC3E}">
        <p14:creationId xmlns:p14="http://schemas.microsoft.com/office/powerpoint/2010/main" val="3943088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12033D-4B4D-4173-BEC3-47C3DF9743CB}"/>
              </a:ext>
            </a:extLst>
          </p:cNvPr>
          <p:cNvSpPr>
            <a:spLocks noGrp="1"/>
          </p:cNvSpPr>
          <p:nvPr>
            <p:ph type="title"/>
          </p:nvPr>
        </p:nvSpPr>
        <p:spPr>
          <a:xfrm>
            <a:off x="1069848" y="484632"/>
            <a:ext cx="10058400" cy="572643"/>
          </a:xfrm>
        </p:spPr>
        <p:txBody>
          <a:bodyPr>
            <a:normAutofit fontScale="90000"/>
          </a:bodyPr>
          <a:lstStyle/>
          <a:p>
            <a:pPr algn="ctr"/>
            <a:r>
              <a:rPr lang="fr-FR" dirty="0"/>
              <a:t>Procédure de contrôle</a:t>
            </a:r>
          </a:p>
        </p:txBody>
      </p:sp>
      <p:sp>
        <p:nvSpPr>
          <p:cNvPr id="3" name="Content Placeholder 2">
            <a:extLst>
              <a:ext uri="{FF2B5EF4-FFF2-40B4-BE49-F238E27FC236}">
                <a16:creationId xmlns:a16="http://schemas.microsoft.com/office/drawing/2014/main" xmlns="" id="{E175A9B1-6E01-4A93-890C-2A1106B3D0FA}"/>
              </a:ext>
            </a:extLst>
          </p:cNvPr>
          <p:cNvSpPr>
            <a:spLocks noGrp="1"/>
          </p:cNvSpPr>
          <p:nvPr>
            <p:ph idx="1"/>
          </p:nvPr>
        </p:nvSpPr>
        <p:spPr>
          <a:xfrm>
            <a:off x="1069848" y="1257300"/>
            <a:ext cx="10380382" cy="4914900"/>
          </a:xfrm>
        </p:spPr>
        <p:txBody>
          <a:bodyPr/>
          <a:lstStyle/>
          <a:p>
            <a:pPr marL="0" indent="0">
              <a:buNone/>
            </a:pPr>
            <a:endParaRPr lang="fr-FR" dirty="0"/>
          </a:p>
          <a:p>
            <a:pPr marL="0" indent="0">
              <a:buNone/>
            </a:pPr>
            <a:endParaRPr lang="fr-FR" dirty="0"/>
          </a:p>
        </p:txBody>
      </p:sp>
      <p:sp>
        <p:nvSpPr>
          <p:cNvPr id="4" name="Slide Number Placeholder 3">
            <a:extLst>
              <a:ext uri="{FF2B5EF4-FFF2-40B4-BE49-F238E27FC236}">
                <a16:creationId xmlns:a16="http://schemas.microsoft.com/office/drawing/2014/main" xmlns="" id="{7E222CFD-4A7C-4B46-BBA8-401419DF824C}"/>
              </a:ext>
            </a:extLst>
          </p:cNvPr>
          <p:cNvSpPr>
            <a:spLocks noGrp="1"/>
          </p:cNvSpPr>
          <p:nvPr>
            <p:ph type="sldNum" sz="quarter" idx="12"/>
          </p:nvPr>
        </p:nvSpPr>
        <p:spPr/>
        <p:txBody>
          <a:bodyPr/>
          <a:lstStyle/>
          <a:p>
            <a:fld id="{4FAB73BC-B049-4115-A692-8D63A059BFB8}" type="slidenum">
              <a:rPr lang="en-US" smtClean="0"/>
              <a:t>5</a:t>
            </a:fld>
            <a:endParaRPr lang="en-US" dirty="0"/>
          </a:p>
        </p:txBody>
      </p:sp>
      <p:graphicFrame>
        <p:nvGraphicFramePr>
          <p:cNvPr id="5" name="Diagram 4">
            <a:extLst>
              <a:ext uri="{FF2B5EF4-FFF2-40B4-BE49-F238E27FC236}">
                <a16:creationId xmlns:a16="http://schemas.microsoft.com/office/drawing/2014/main" xmlns="" id="{23856094-A07F-4086-B412-529549B4F78A}"/>
              </a:ext>
            </a:extLst>
          </p:cNvPr>
          <p:cNvGraphicFramePr/>
          <p:nvPr>
            <p:extLst>
              <p:ext uri="{D42A27DB-BD31-4B8C-83A1-F6EECF244321}">
                <p14:modId xmlns:p14="http://schemas.microsoft.com/office/powerpoint/2010/main" val="1345130106"/>
              </p:ext>
            </p:extLst>
          </p:nvPr>
        </p:nvGraphicFramePr>
        <p:xfrm>
          <a:off x="373132" y="1120115"/>
          <a:ext cx="1084731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690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3161AC-3352-4BC1-B9A6-CB836BFCA00C}"/>
              </a:ext>
            </a:extLst>
          </p:cNvPr>
          <p:cNvSpPr>
            <a:spLocks noGrp="1"/>
          </p:cNvSpPr>
          <p:nvPr>
            <p:ph type="title"/>
          </p:nvPr>
        </p:nvSpPr>
        <p:spPr>
          <a:xfrm>
            <a:off x="1069848" y="484632"/>
            <a:ext cx="10058400" cy="445952"/>
          </a:xfrm>
        </p:spPr>
        <p:txBody>
          <a:bodyPr>
            <a:noAutofit/>
          </a:bodyPr>
          <a:lstStyle/>
          <a:p>
            <a:pPr algn="ctr"/>
            <a:r>
              <a:rPr lang="fr-FR" sz="2800" dirty="0"/>
              <a:t>PYRAMIDE des risques D’IRREGULARITES DANS L’EXECUTION BUDGETAIRE au niveau du ministère de la sante</a:t>
            </a:r>
          </a:p>
        </p:txBody>
      </p:sp>
      <p:graphicFrame>
        <p:nvGraphicFramePr>
          <p:cNvPr id="5" name="Content Placeholder 4">
            <a:extLst>
              <a:ext uri="{FF2B5EF4-FFF2-40B4-BE49-F238E27FC236}">
                <a16:creationId xmlns:a16="http://schemas.microsoft.com/office/drawing/2014/main" xmlns="" id="{2D8F2553-CD8F-4353-B993-EE54AF3F9A41}"/>
              </a:ext>
            </a:extLst>
          </p:cNvPr>
          <p:cNvGraphicFramePr>
            <a:graphicFrameLocks noGrp="1"/>
          </p:cNvGraphicFramePr>
          <p:nvPr>
            <p:ph idx="1"/>
            <p:extLst>
              <p:ext uri="{D42A27DB-BD31-4B8C-83A1-F6EECF244321}">
                <p14:modId xmlns:p14="http://schemas.microsoft.com/office/powerpoint/2010/main" val="1456288911"/>
              </p:ext>
            </p:extLst>
          </p:nvPr>
        </p:nvGraphicFramePr>
        <p:xfrm>
          <a:off x="240792" y="930584"/>
          <a:ext cx="11385550" cy="5405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xmlns="" id="{4E1A485A-2681-467D-A4DC-9099A787E7E5}"/>
              </a:ext>
            </a:extLst>
          </p:cNvPr>
          <p:cNvSpPr>
            <a:spLocks noGrp="1"/>
          </p:cNvSpPr>
          <p:nvPr>
            <p:ph type="sldNum" sz="quarter" idx="12"/>
          </p:nvPr>
        </p:nvSpPr>
        <p:spPr/>
        <p:txBody>
          <a:bodyPr/>
          <a:lstStyle/>
          <a:p>
            <a:fld id="{4FAB73BC-B049-4115-A692-8D63A059BFB8}" type="slidenum">
              <a:rPr lang="en-US" smtClean="0"/>
              <a:t>6</a:t>
            </a:fld>
            <a:endParaRPr lang="en-US" dirty="0"/>
          </a:p>
        </p:txBody>
      </p:sp>
    </p:spTree>
    <p:extLst>
      <p:ext uri="{BB962C8B-B14F-4D97-AF65-F5344CB8AC3E}">
        <p14:creationId xmlns:p14="http://schemas.microsoft.com/office/powerpoint/2010/main" val="160315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p:txBody>
          <a:bodyPr/>
          <a:lstStyle/>
          <a:p>
            <a:r>
              <a:rPr lang="fr-FR" dirty="0"/>
              <a:t>PREPARATION AU CONTRÔLE BUDGETAIRE</a:t>
            </a:r>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240791" y="314325"/>
            <a:ext cx="7750683" cy="6323584"/>
          </a:xfrm>
        </p:spPr>
        <p:txBody>
          <a:bodyPr>
            <a:normAutofit/>
          </a:bodyPr>
          <a:lstStyle/>
          <a:p>
            <a:pPr marL="0" indent="0" algn="just">
              <a:buNone/>
            </a:pPr>
            <a:endParaRPr lang="fr-FR" sz="3600" dirty="0"/>
          </a:p>
          <a:p>
            <a:pPr marL="0" indent="0" algn="just">
              <a:buNone/>
            </a:pPr>
            <a:endParaRPr lang="fr-FR" sz="3600" dirty="0"/>
          </a:p>
          <a:p>
            <a:pPr marL="0" indent="0" algn="just">
              <a:buNone/>
            </a:pPr>
            <a:endParaRPr lang="fr-FR" sz="3600" dirty="0"/>
          </a:p>
          <a:p>
            <a:pPr marL="0" indent="0" algn="just">
              <a:buNone/>
            </a:pPr>
            <a:endParaRPr lang="fr-FR" sz="3600" dirty="0"/>
          </a:p>
          <a:p>
            <a:pPr marL="0" indent="0" algn="just">
              <a:buNone/>
            </a:pPr>
            <a:r>
              <a:rPr lang="fr-FR" sz="3600" dirty="0"/>
              <a:t>Une bonne préparation à un contrôle budgétaire commence par l’analyse des risques de contrôle.</a:t>
            </a:r>
          </a:p>
        </p:txBody>
      </p:sp>
      <p:sp>
        <p:nvSpPr>
          <p:cNvPr id="4" name="Text Placeholder 3">
            <a:extLst>
              <a:ext uri="{FF2B5EF4-FFF2-40B4-BE49-F238E27FC236}">
                <a16:creationId xmlns:a16="http://schemas.microsoft.com/office/drawing/2014/main" xmlns="" id="{F5647BE3-AB61-46B0-A99C-B374B4D0EBCA}"/>
              </a:ext>
            </a:extLst>
          </p:cNvPr>
          <p:cNvSpPr>
            <a:spLocks noGrp="1"/>
          </p:cNvSpPr>
          <p:nvPr>
            <p:ph type="body" sz="half" idx="2"/>
          </p:nvPr>
        </p:nvSpPr>
        <p:spPr/>
        <p:txBody>
          <a:bodyPr/>
          <a:lstStyle/>
          <a:p>
            <a:endParaRPr lang="fr-FR"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7</a:t>
            </a:fld>
            <a:endParaRPr lang="en-US" dirty="0"/>
          </a:p>
        </p:txBody>
      </p:sp>
    </p:spTree>
    <p:extLst>
      <p:ext uri="{BB962C8B-B14F-4D97-AF65-F5344CB8AC3E}">
        <p14:creationId xmlns:p14="http://schemas.microsoft.com/office/powerpoint/2010/main" val="137780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430768" y="2124075"/>
            <a:ext cx="3200400" cy="1737360"/>
          </a:xfrm>
        </p:spPr>
        <p:txBody>
          <a:bodyPr>
            <a:normAutofit fontScale="90000"/>
          </a:bodyPr>
          <a:lstStyle/>
          <a:p>
            <a:r>
              <a:rPr lang="fr-FR" u="sng" dirty="0"/>
              <a:t>Matrice des risques au niveau de la DAF</a:t>
            </a:r>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lgn="ctr">
              <a:buNone/>
            </a:pPr>
            <a:r>
              <a:rPr lang="fr-FR" sz="3200" u="sng" dirty="0"/>
              <a:t>MATRICE DES RISQUES CLES</a:t>
            </a:r>
          </a:p>
          <a:p>
            <a:pPr marL="0" indent="0">
              <a:buNone/>
            </a:pPr>
            <a:endParaRPr lang="fr-FR" sz="3200" u="sng"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8</a:t>
            </a:fld>
            <a:endParaRPr lang="en-US" dirty="0"/>
          </a:p>
        </p:txBody>
      </p:sp>
      <p:graphicFrame>
        <p:nvGraphicFramePr>
          <p:cNvPr id="6" name="Table 5">
            <a:extLst>
              <a:ext uri="{FF2B5EF4-FFF2-40B4-BE49-F238E27FC236}">
                <a16:creationId xmlns:a16="http://schemas.microsoft.com/office/drawing/2014/main" xmlns="" id="{14BEF45F-87CD-49FE-937A-9B93C46CDA1B}"/>
              </a:ext>
            </a:extLst>
          </p:cNvPr>
          <p:cNvGraphicFramePr>
            <a:graphicFrameLocks noGrp="1"/>
          </p:cNvGraphicFramePr>
          <p:nvPr>
            <p:extLst>
              <p:ext uri="{D42A27DB-BD31-4B8C-83A1-F6EECF244321}">
                <p14:modId xmlns:p14="http://schemas.microsoft.com/office/powerpoint/2010/main" val="2066987538"/>
              </p:ext>
            </p:extLst>
          </p:nvPr>
        </p:nvGraphicFramePr>
        <p:xfrm>
          <a:off x="130175" y="795866"/>
          <a:ext cx="8128000" cy="5842043"/>
        </p:xfrm>
        <a:graphic>
          <a:graphicData uri="http://schemas.openxmlformats.org/drawingml/2006/table">
            <a:tbl>
              <a:tblPr firstRow="1" bandRow="1">
                <a:tableStyleId>{5C22544A-7EE6-4342-B048-85BDC9FD1C3A}</a:tableStyleId>
              </a:tblPr>
              <a:tblGrid>
                <a:gridCol w="1079500">
                  <a:extLst>
                    <a:ext uri="{9D8B030D-6E8A-4147-A177-3AD203B41FA5}">
                      <a16:colId xmlns:a16="http://schemas.microsoft.com/office/drawing/2014/main" xmlns="" val="3639502486"/>
                    </a:ext>
                  </a:extLst>
                </a:gridCol>
                <a:gridCol w="1866900">
                  <a:extLst>
                    <a:ext uri="{9D8B030D-6E8A-4147-A177-3AD203B41FA5}">
                      <a16:colId xmlns:a16="http://schemas.microsoft.com/office/drawing/2014/main" xmlns="" val="3500378792"/>
                    </a:ext>
                  </a:extLst>
                </a:gridCol>
                <a:gridCol w="2676525">
                  <a:extLst>
                    <a:ext uri="{9D8B030D-6E8A-4147-A177-3AD203B41FA5}">
                      <a16:colId xmlns:a16="http://schemas.microsoft.com/office/drawing/2014/main" xmlns="" val="3417006478"/>
                    </a:ext>
                  </a:extLst>
                </a:gridCol>
                <a:gridCol w="2505075">
                  <a:extLst>
                    <a:ext uri="{9D8B030D-6E8A-4147-A177-3AD203B41FA5}">
                      <a16:colId xmlns:a16="http://schemas.microsoft.com/office/drawing/2014/main" xmlns="" val="257691798"/>
                    </a:ext>
                  </a:extLst>
                </a:gridCol>
              </a:tblGrid>
              <a:tr h="779088">
                <a:tc>
                  <a:txBody>
                    <a:bodyPr/>
                    <a:lstStyle/>
                    <a:p>
                      <a:r>
                        <a:rPr lang="fr-FR" dirty="0"/>
                        <a:t>ETAPES</a:t>
                      </a:r>
                    </a:p>
                  </a:txBody>
                  <a:tcPr/>
                </a:tc>
                <a:tc>
                  <a:txBody>
                    <a:bodyPr/>
                    <a:lstStyle/>
                    <a:p>
                      <a:r>
                        <a:rPr lang="fr-FR" dirty="0"/>
                        <a:t>SOUS-ETAPES</a:t>
                      </a:r>
                    </a:p>
                  </a:txBody>
                  <a:tcPr/>
                </a:tc>
                <a:tc>
                  <a:txBody>
                    <a:bodyPr/>
                    <a:lstStyle/>
                    <a:p>
                      <a:r>
                        <a:rPr lang="fr-FR" dirty="0"/>
                        <a:t>RISQUES CLES</a:t>
                      </a:r>
                    </a:p>
                  </a:txBody>
                  <a:tcPr/>
                </a:tc>
                <a:tc>
                  <a:txBody>
                    <a:bodyPr/>
                    <a:lstStyle/>
                    <a:p>
                      <a:r>
                        <a:rPr lang="fr-FR" dirty="0"/>
                        <a:t>RECOMMANDATIONS</a:t>
                      </a:r>
                    </a:p>
                  </a:txBody>
                  <a:tcPr/>
                </a:tc>
                <a:extLst>
                  <a:ext uri="{0D108BD9-81ED-4DB2-BD59-A6C34878D82A}">
                    <a16:rowId xmlns:a16="http://schemas.microsoft.com/office/drawing/2014/main" xmlns="" val="2917598081"/>
                  </a:ext>
                </a:extLst>
              </a:tr>
              <a:tr h="2094999">
                <a:tc rowSpan="2">
                  <a:txBody>
                    <a:bodyPr/>
                    <a:lstStyle/>
                    <a:p>
                      <a:pPr algn="ctr"/>
                      <a:endParaRPr lang="fr-FR" sz="1200" b="1" dirty="0"/>
                    </a:p>
                    <a:p>
                      <a:pPr algn="ctr"/>
                      <a:r>
                        <a:rPr lang="fr-FR" sz="1200" b="1" dirty="0"/>
                        <a:t>IDENTIFICATION DES BESOINS ET LANCEMENT DE LA PROCEDURE DE CONSULTATION DES PRESTATAIRES</a:t>
                      </a:r>
                    </a:p>
                  </a:txBody>
                  <a:tcPr vert="vert270"/>
                </a:tc>
                <a:tc>
                  <a:txBody>
                    <a:bodyPr/>
                    <a:lstStyle/>
                    <a:p>
                      <a:pPr marL="342900" indent="-342900" algn="just">
                        <a:buFont typeface="+mj-lt"/>
                        <a:buAutoNum type="arabicPeriod"/>
                      </a:pPr>
                      <a:r>
                        <a:rPr lang="fr-FR" sz="1400" dirty="0"/>
                        <a:t>Choix de la méthode de passation</a:t>
                      </a:r>
                    </a:p>
                  </a:txBody>
                  <a:tcPr/>
                </a:tc>
                <a:tc>
                  <a:txBody>
                    <a:bodyPr/>
                    <a:lstStyle/>
                    <a:p>
                      <a:pPr marL="285750" indent="-285750" algn="just">
                        <a:buFont typeface="Arial" panose="020B0604020202020204" pitchFamily="34" charset="0"/>
                        <a:buChar char="•"/>
                      </a:pPr>
                      <a:r>
                        <a:rPr lang="fr-FR" sz="1400" dirty="0"/>
                        <a:t>Risque de sanction administrative lorsque des marchés d’un certain seuil ne sont passés à la direction des marchés publics</a:t>
                      </a:r>
                    </a:p>
                  </a:txBody>
                  <a:tcPr/>
                </a:tc>
                <a:tc>
                  <a:txBody>
                    <a:bodyPr/>
                    <a:lstStyle/>
                    <a:p>
                      <a:r>
                        <a:rPr lang="fr-FR" sz="1100" b="1" i="1" dirty="0"/>
                        <a:t>S’ASSURER QUE LES SEUILS DE PASSATION SONT RESPECTES: LES DEMANDES DE COTATION SONT EFFECTUEES SELON LES SEUILS REGLEMENTAIRES ET/OU LES MARCHES NE SONT PAS FRACTIONNES EN LOT POUR ECHAPER AU CONTROLE</a:t>
                      </a:r>
                    </a:p>
                  </a:txBody>
                  <a:tcPr/>
                </a:tc>
                <a:extLst>
                  <a:ext uri="{0D108BD9-81ED-4DB2-BD59-A6C34878D82A}">
                    <a16:rowId xmlns:a16="http://schemas.microsoft.com/office/drawing/2014/main" xmlns="" val="3879688607"/>
                  </a:ext>
                </a:extLst>
              </a:tr>
              <a:tr h="2967956">
                <a:tc vMerge="1">
                  <a:txBody>
                    <a:bodyPr/>
                    <a:lstStyle/>
                    <a:p>
                      <a:endParaRPr lang="fr-FR" dirty="0"/>
                    </a:p>
                  </a:txBody>
                  <a:tcPr/>
                </a:tc>
                <a:tc>
                  <a:txBody>
                    <a:bodyPr/>
                    <a:lstStyle/>
                    <a:p>
                      <a:pPr marL="342900" indent="-342900" algn="just">
                        <a:buFont typeface="+mj-lt"/>
                        <a:buAutoNum type="arabicPeriod" startAt="2"/>
                      </a:pPr>
                      <a:r>
                        <a:rPr lang="fr-FR" sz="1400" dirty="0"/>
                        <a:t>Critères d’évaluation et mode de sélection des prestataires de biens et services</a:t>
                      </a:r>
                    </a:p>
                    <a:p>
                      <a:pPr marL="0" indent="0" algn="just">
                        <a:buFont typeface="+mj-lt"/>
                        <a:buNone/>
                      </a:pPr>
                      <a:endParaRPr lang="fr-FR" sz="1400" dirty="0"/>
                    </a:p>
                  </a:txBody>
                  <a:tcPr/>
                </a:tc>
                <a:tc>
                  <a:txBody>
                    <a:bodyPr/>
                    <a:lstStyle/>
                    <a:p>
                      <a:pPr marL="285750" indent="-285750" algn="just">
                        <a:buFont typeface="Arial" panose="020B0604020202020204" pitchFamily="34" charset="0"/>
                        <a:buChar char="•"/>
                      </a:pPr>
                      <a:r>
                        <a:rPr lang="fr-FR" sz="1400" dirty="0"/>
                        <a:t>Liste restreinte des fournisseurs à contacter</a:t>
                      </a:r>
                    </a:p>
                    <a:p>
                      <a:pPr marL="285750" indent="-285750" algn="just">
                        <a:buFont typeface="Arial" panose="020B0604020202020204" pitchFamily="34" charset="0"/>
                        <a:buChar char="•"/>
                      </a:pPr>
                      <a:r>
                        <a:rPr lang="fr-FR" sz="1400" dirty="0"/>
                        <a:t>Surfacturation</a:t>
                      </a:r>
                    </a:p>
                    <a:p>
                      <a:pPr marL="285750" indent="-285750" algn="just">
                        <a:buFont typeface="Arial" panose="020B0604020202020204" pitchFamily="34" charset="0"/>
                        <a:buChar char="•"/>
                      </a:pPr>
                      <a:r>
                        <a:rPr lang="fr-FR" sz="1400" dirty="0"/>
                        <a:t>Collusion et conflit d’intérêts</a:t>
                      </a:r>
                    </a:p>
                    <a:p>
                      <a:pPr marL="285750" indent="-285750" algn="just">
                        <a:buFont typeface="Arial" panose="020B0604020202020204" pitchFamily="34" charset="0"/>
                        <a:buChar char="•"/>
                      </a:pPr>
                      <a:r>
                        <a:rPr lang="fr-FR" sz="1400" dirty="0"/>
                        <a:t>Plainte portée par des potentiels candidats exclus de la commande publique</a:t>
                      </a:r>
                    </a:p>
                    <a:p>
                      <a:pPr marL="285750" indent="-285750" algn="just">
                        <a:buFont typeface="Arial" panose="020B0604020202020204" pitchFamily="34" charset="0"/>
                        <a:buChar char="•"/>
                      </a:pPr>
                      <a:r>
                        <a:rPr lang="fr-FR" sz="1400" dirty="0"/>
                        <a:t>Qualité des services médiocre</a:t>
                      </a:r>
                    </a:p>
                    <a:p>
                      <a:pPr marL="285750" indent="-285750" algn="just">
                        <a:buFont typeface="Arial" panose="020B0604020202020204" pitchFamily="34" charset="0"/>
                        <a:buChar char="•"/>
                      </a:pPr>
                      <a:r>
                        <a:rPr lang="fr-FR" sz="1400" dirty="0"/>
                        <a:t>Etc.</a:t>
                      </a:r>
                    </a:p>
                    <a:p>
                      <a:pPr marL="285750" indent="-285750" algn="just">
                        <a:buFont typeface="Arial" panose="020B0604020202020204" pitchFamily="34" charset="0"/>
                        <a:buChar char="•"/>
                      </a:pPr>
                      <a:endParaRPr lang="fr-FR" sz="1400" dirty="0"/>
                    </a:p>
                  </a:txBody>
                  <a:tcPr/>
                </a:tc>
                <a:tc>
                  <a:txBody>
                    <a:bodyPr/>
                    <a:lstStyle/>
                    <a:p>
                      <a:pPr marL="285750" indent="-285750">
                        <a:buFont typeface="Arial" panose="020B0604020202020204" pitchFamily="34" charset="0"/>
                        <a:buChar char="•"/>
                      </a:pPr>
                      <a:r>
                        <a:rPr lang="fr-FR" sz="1100" b="1" i="1" kern="1200" dirty="0">
                          <a:solidFill>
                            <a:schemeClr val="dk1"/>
                          </a:solidFill>
                          <a:latin typeface="+mn-lt"/>
                          <a:ea typeface="+mn-ea"/>
                          <a:cs typeface="+mn-cs"/>
                        </a:rPr>
                        <a:t>S’ASSURER QUE LA LISTE DES FOURNISSEURS EST MISE A JOUR REGULIEREMENT ET LES FOURNISSEURS ;</a:t>
                      </a:r>
                    </a:p>
                    <a:p>
                      <a:pPr marL="285750" indent="-285750">
                        <a:buFont typeface="Arial" panose="020B0604020202020204" pitchFamily="34" charset="0"/>
                        <a:buChar char="•"/>
                      </a:pPr>
                      <a:r>
                        <a:rPr lang="fr-FR" sz="1100" b="1" i="1" kern="1200" dirty="0">
                          <a:solidFill>
                            <a:schemeClr val="dk1"/>
                          </a:solidFill>
                          <a:latin typeface="+mn-lt"/>
                          <a:ea typeface="+mn-ea"/>
                          <a:cs typeface="+mn-cs"/>
                        </a:rPr>
                        <a:t>S’ASSURER QUE LES DEMANDES DE COTATION SE FONT DE FACON TRANSPARENTE, NOTAMMENT QUE LES OUVERTURES DES PLIS SONT CONFORMES A LA LEGISLATION</a:t>
                      </a:r>
                    </a:p>
                    <a:p>
                      <a:pPr marL="285750" indent="-285750">
                        <a:buFont typeface="Arial" panose="020B0604020202020204" pitchFamily="34" charset="0"/>
                        <a:buChar char="•"/>
                      </a:pPr>
                      <a:r>
                        <a:rPr lang="fr-FR" sz="1100" b="1" i="1" kern="1200" dirty="0">
                          <a:solidFill>
                            <a:schemeClr val="dk1"/>
                          </a:solidFill>
                          <a:latin typeface="+mn-lt"/>
                          <a:ea typeface="+mn-ea"/>
                          <a:cs typeface="+mn-cs"/>
                        </a:rPr>
                        <a:t>S’ASSURER DE LA QUALITE DES BIENS ET SERVICES COMMANDES</a:t>
                      </a:r>
                    </a:p>
                    <a:p>
                      <a:pPr marL="285750" indent="-285750">
                        <a:buFont typeface="Arial" panose="020B0604020202020204" pitchFamily="34" charset="0"/>
                        <a:buChar char="•"/>
                      </a:pPr>
                      <a:endParaRPr lang="fr-FR" sz="1400" dirty="0"/>
                    </a:p>
                  </a:txBody>
                  <a:tcPr/>
                </a:tc>
                <a:extLst>
                  <a:ext uri="{0D108BD9-81ED-4DB2-BD59-A6C34878D82A}">
                    <a16:rowId xmlns:a16="http://schemas.microsoft.com/office/drawing/2014/main" xmlns="" val="64354439"/>
                  </a:ext>
                </a:extLst>
              </a:tr>
            </a:tbl>
          </a:graphicData>
        </a:graphic>
      </p:graphicFrame>
    </p:spTree>
    <p:extLst>
      <p:ext uri="{BB962C8B-B14F-4D97-AF65-F5344CB8AC3E}">
        <p14:creationId xmlns:p14="http://schemas.microsoft.com/office/powerpoint/2010/main" val="1032691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6E1A56-AF7A-4E7D-86D0-FEF9BE32B503}"/>
              </a:ext>
            </a:extLst>
          </p:cNvPr>
          <p:cNvSpPr>
            <a:spLocks noGrp="1"/>
          </p:cNvSpPr>
          <p:nvPr>
            <p:ph type="title"/>
          </p:nvPr>
        </p:nvSpPr>
        <p:spPr>
          <a:xfrm>
            <a:off x="8530590" y="2390775"/>
            <a:ext cx="3200400" cy="1737360"/>
          </a:xfrm>
        </p:spPr>
        <p:txBody>
          <a:bodyPr>
            <a:normAutofit fontScale="90000"/>
          </a:bodyPr>
          <a:lstStyle/>
          <a:p>
            <a:r>
              <a:rPr lang="fr-FR" u="sng" dirty="0"/>
              <a:t>Matrice des risques au niveau de la DAF</a:t>
            </a:r>
            <a:br>
              <a:rPr lang="fr-FR" u="sng" dirty="0"/>
            </a:br>
            <a:endParaRPr lang="fr-FR" dirty="0"/>
          </a:p>
        </p:txBody>
      </p:sp>
      <p:sp>
        <p:nvSpPr>
          <p:cNvPr id="3" name="Content Placeholder 2">
            <a:extLst>
              <a:ext uri="{FF2B5EF4-FFF2-40B4-BE49-F238E27FC236}">
                <a16:creationId xmlns:a16="http://schemas.microsoft.com/office/drawing/2014/main" xmlns="" id="{14759B43-6B76-462E-867D-CB0C72CFBF71}"/>
              </a:ext>
            </a:extLst>
          </p:cNvPr>
          <p:cNvSpPr>
            <a:spLocks noGrp="1"/>
          </p:cNvSpPr>
          <p:nvPr>
            <p:ph idx="1"/>
          </p:nvPr>
        </p:nvSpPr>
        <p:spPr>
          <a:xfrm>
            <a:off x="0" y="142874"/>
            <a:ext cx="8258175" cy="6715125"/>
          </a:xfrm>
        </p:spPr>
        <p:txBody>
          <a:bodyPr>
            <a:normAutofit/>
          </a:bodyPr>
          <a:lstStyle/>
          <a:p>
            <a:pPr marL="0" indent="0" algn="ctr">
              <a:buNone/>
            </a:pPr>
            <a:r>
              <a:rPr lang="fr-FR" sz="3200" u="sng" dirty="0"/>
              <a:t>MATRICE DES RISQUES CLES (suite)</a:t>
            </a:r>
          </a:p>
          <a:p>
            <a:pPr marL="0" indent="0">
              <a:buNone/>
            </a:pPr>
            <a:endParaRPr lang="fr-FR" sz="3200" u="sng" dirty="0"/>
          </a:p>
        </p:txBody>
      </p:sp>
      <p:sp>
        <p:nvSpPr>
          <p:cNvPr id="5" name="Slide Number Placeholder 4">
            <a:extLst>
              <a:ext uri="{FF2B5EF4-FFF2-40B4-BE49-F238E27FC236}">
                <a16:creationId xmlns:a16="http://schemas.microsoft.com/office/drawing/2014/main" xmlns="" id="{0F50D536-1328-4507-AF0F-C00BBC9B6CC3}"/>
              </a:ext>
            </a:extLst>
          </p:cNvPr>
          <p:cNvSpPr>
            <a:spLocks noGrp="1"/>
          </p:cNvSpPr>
          <p:nvPr>
            <p:ph type="sldNum" sz="quarter" idx="12"/>
          </p:nvPr>
        </p:nvSpPr>
        <p:spPr/>
        <p:txBody>
          <a:bodyPr/>
          <a:lstStyle/>
          <a:p>
            <a:fld id="{4FAB73BC-B049-4115-A692-8D63A059BFB8}" type="slidenum">
              <a:rPr lang="en-US" smtClean="0"/>
              <a:t>9</a:t>
            </a:fld>
            <a:endParaRPr lang="en-US" dirty="0"/>
          </a:p>
        </p:txBody>
      </p:sp>
      <p:graphicFrame>
        <p:nvGraphicFramePr>
          <p:cNvPr id="6" name="Table 5">
            <a:extLst>
              <a:ext uri="{FF2B5EF4-FFF2-40B4-BE49-F238E27FC236}">
                <a16:creationId xmlns:a16="http://schemas.microsoft.com/office/drawing/2014/main" xmlns="" id="{14BEF45F-87CD-49FE-937A-9B93C46CDA1B}"/>
              </a:ext>
            </a:extLst>
          </p:cNvPr>
          <p:cNvGraphicFramePr>
            <a:graphicFrameLocks noGrp="1"/>
          </p:cNvGraphicFramePr>
          <p:nvPr>
            <p:extLst>
              <p:ext uri="{D42A27DB-BD31-4B8C-83A1-F6EECF244321}">
                <p14:modId xmlns:p14="http://schemas.microsoft.com/office/powerpoint/2010/main" val="2058942526"/>
              </p:ext>
            </p:extLst>
          </p:nvPr>
        </p:nvGraphicFramePr>
        <p:xfrm>
          <a:off x="65087" y="647878"/>
          <a:ext cx="8128000" cy="6210122"/>
        </p:xfrm>
        <a:graphic>
          <a:graphicData uri="http://schemas.openxmlformats.org/drawingml/2006/table">
            <a:tbl>
              <a:tblPr firstRow="1" bandRow="1">
                <a:tableStyleId>{5C22544A-7EE6-4342-B048-85BDC9FD1C3A}</a:tableStyleId>
              </a:tblPr>
              <a:tblGrid>
                <a:gridCol w="1079500">
                  <a:extLst>
                    <a:ext uri="{9D8B030D-6E8A-4147-A177-3AD203B41FA5}">
                      <a16:colId xmlns:a16="http://schemas.microsoft.com/office/drawing/2014/main" xmlns="" val="3639502486"/>
                    </a:ext>
                  </a:extLst>
                </a:gridCol>
                <a:gridCol w="1495425">
                  <a:extLst>
                    <a:ext uri="{9D8B030D-6E8A-4147-A177-3AD203B41FA5}">
                      <a16:colId xmlns:a16="http://schemas.microsoft.com/office/drawing/2014/main" xmlns="" val="3500378792"/>
                    </a:ext>
                  </a:extLst>
                </a:gridCol>
                <a:gridCol w="3362325">
                  <a:extLst>
                    <a:ext uri="{9D8B030D-6E8A-4147-A177-3AD203B41FA5}">
                      <a16:colId xmlns:a16="http://schemas.microsoft.com/office/drawing/2014/main" xmlns="" val="3417006478"/>
                    </a:ext>
                  </a:extLst>
                </a:gridCol>
                <a:gridCol w="2190750">
                  <a:extLst>
                    <a:ext uri="{9D8B030D-6E8A-4147-A177-3AD203B41FA5}">
                      <a16:colId xmlns:a16="http://schemas.microsoft.com/office/drawing/2014/main" xmlns="" val="257691798"/>
                    </a:ext>
                  </a:extLst>
                </a:gridCol>
              </a:tblGrid>
              <a:tr h="651133">
                <a:tc>
                  <a:txBody>
                    <a:bodyPr/>
                    <a:lstStyle/>
                    <a:p>
                      <a:r>
                        <a:rPr lang="fr-FR" dirty="0"/>
                        <a:t>ETAPES</a:t>
                      </a:r>
                    </a:p>
                  </a:txBody>
                  <a:tcPr/>
                </a:tc>
                <a:tc>
                  <a:txBody>
                    <a:bodyPr/>
                    <a:lstStyle/>
                    <a:p>
                      <a:r>
                        <a:rPr lang="fr-FR" dirty="0"/>
                        <a:t>SOUS-ETAPES</a:t>
                      </a:r>
                    </a:p>
                  </a:txBody>
                  <a:tcPr/>
                </a:tc>
                <a:tc>
                  <a:txBody>
                    <a:bodyPr/>
                    <a:lstStyle/>
                    <a:p>
                      <a:r>
                        <a:rPr lang="fr-FR" dirty="0"/>
                        <a:t>RISQUES CLES</a:t>
                      </a:r>
                    </a:p>
                  </a:txBody>
                  <a:tcPr/>
                </a:tc>
                <a:tc>
                  <a:txBody>
                    <a:bodyPr/>
                    <a:lstStyle/>
                    <a:p>
                      <a:r>
                        <a:rPr lang="fr-FR" dirty="0"/>
                        <a:t>RECOMMANDATIONS</a:t>
                      </a:r>
                    </a:p>
                  </a:txBody>
                  <a:tcPr/>
                </a:tc>
                <a:extLst>
                  <a:ext uri="{0D108BD9-81ED-4DB2-BD59-A6C34878D82A}">
                    <a16:rowId xmlns:a16="http://schemas.microsoft.com/office/drawing/2014/main" xmlns="" val="2917598081"/>
                  </a:ext>
                </a:extLst>
              </a:tr>
              <a:tr h="2930488">
                <a:tc rowSpan="2">
                  <a:txBody>
                    <a:bodyPr/>
                    <a:lstStyle/>
                    <a:p>
                      <a:pPr algn="ctr"/>
                      <a:endParaRPr lang="fr-FR" sz="1200" b="1" dirty="0"/>
                    </a:p>
                    <a:p>
                      <a:pPr algn="ctr"/>
                      <a:r>
                        <a:rPr lang="fr-FR" sz="1200" b="1" dirty="0"/>
                        <a:t>EXECUTION DE LA DEPENSE PUBLIQUE</a:t>
                      </a:r>
                    </a:p>
                  </a:txBody>
                  <a:tcPr vert="vert270"/>
                </a:tc>
                <a:tc>
                  <a:txBody>
                    <a:bodyPr/>
                    <a:lstStyle/>
                    <a:p>
                      <a:pPr marL="342900" indent="-342900" algn="just">
                        <a:buFont typeface="+mj-lt"/>
                        <a:buAutoNum type="arabicPeriod"/>
                      </a:pPr>
                      <a:r>
                        <a:rPr lang="fr-FR" sz="1400" dirty="0"/>
                        <a:t>Procédure d’exécution budgétaire (ELOP)</a:t>
                      </a:r>
                    </a:p>
                  </a:txBody>
                  <a:tcPr/>
                </a:tc>
                <a:tc>
                  <a:txBody>
                    <a:bodyPr/>
                    <a:lstStyle/>
                    <a:p>
                      <a:pPr marL="285750" indent="-285750" algn="just">
                        <a:buFont typeface="Arial" panose="020B0604020202020204" pitchFamily="34" charset="0"/>
                        <a:buChar char="•"/>
                      </a:pPr>
                      <a:r>
                        <a:rPr lang="fr-FR" sz="1400" dirty="0"/>
                        <a:t>Le choix de la procédure d’exécution budgétaire (normale ou sans ordonnancement)</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t>Risque que l’exécution budgétaire ne se fasse pas dans l’ordre chronologique des étapes comme prescrit par les textes de finances publiques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t>Risque de mauvaise imputation budgétaire des lignes de dépenses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t>Risque de non livraison des biens et services comme prévus dans l’engagement (en quantité et en qualité)</a:t>
                      </a:r>
                    </a:p>
                  </a:txBody>
                  <a:tcPr/>
                </a:tc>
                <a:tc>
                  <a:txBody>
                    <a:bodyPr/>
                    <a:lstStyle/>
                    <a:p>
                      <a:pPr marL="285750" indent="-285750">
                        <a:buFont typeface="Arial" panose="020B0604020202020204" pitchFamily="34" charset="0"/>
                        <a:buChar char="•"/>
                      </a:pPr>
                      <a:r>
                        <a:rPr lang="fr-FR" sz="1100" b="1" i="1" kern="1200" dirty="0">
                          <a:solidFill>
                            <a:schemeClr val="dk1"/>
                          </a:solidFill>
                          <a:latin typeface="+mn-lt"/>
                          <a:ea typeface="+mn-ea"/>
                          <a:cs typeface="+mn-cs"/>
                        </a:rPr>
                        <a:t>S’ASSURER QUE LES PROCEDURES SIMPLIFIEES D’EXECUTION DES DEPENSES PUBLIQUES SOIENT CORRECTEMENT DOCUMENTEES ET JUSTIFIEES</a:t>
                      </a:r>
                    </a:p>
                    <a:p>
                      <a:pPr marL="285750" indent="-285750">
                        <a:buFont typeface="Arial" panose="020B0604020202020204" pitchFamily="34" charset="0"/>
                        <a:buChar char="•"/>
                      </a:pPr>
                      <a:r>
                        <a:rPr lang="fr-FR" sz="1100" b="1" i="1" kern="1200" dirty="0">
                          <a:solidFill>
                            <a:schemeClr val="dk1"/>
                          </a:solidFill>
                          <a:latin typeface="+mn-lt"/>
                          <a:ea typeface="+mn-ea"/>
                          <a:cs typeface="+mn-cs"/>
                        </a:rPr>
                        <a:t>S’ASSURER QU’UNE DEPENSE N’EST PAS ORDONNANCEE SANS ETRE CORRECTEMENT ENGAGEE ET LIQUIDEE</a:t>
                      </a:r>
                    </a:p>
                  </a:txBody>
                  <a:tcPr/>
                </a:tc>
                <a:extLst>
                  <a:ext uri="{0D108BD9-81ED-4DB2-BD59-A6C34878D82A}">
                    <a16:rowId xmlns:a16="http://schemas.microsoft.com/office/drawing/2014/main" xmlns="" val="3879688607"/>
                  </a:ext>
                </a:extLst>
              </a:tr>
              <a:tr h="2480509">
                <a:tc vMerge="1">
                  <a:txBody>
                    <a:bodyPr/>
                    <a:lstStyle/>
                    <a:p>
                      <a:endParaRPr lang="fr-FR" dirty="0"/>
                    </a:p>
                  </a:txBody>
                  <a:tcPr/>
                </a:tc>
                <a:tc>
                  <a:txBody>
                    <a:bodyPr/>
                    <a:lstStyle/>
                    <a:p>
                      <a:pPr marL="342900" indent="-342900" algn="just">
                        <a:buFont typeface="+mj-lt"/>
                        <a:buAutoNum type="arabicPeriod" startAt="2"/>
                      </a:pPr>
                      <a:r>
                        <a:rPr lang="fr-FR" sz="1400" dirty="0"/>
                        <a:t>Gestion du patrimoine public </a:t>
                      </a:r>
                    </a:p>
                    <a:p>
                      <a:pPr marL="0" indent="0" algn="just">
                        <a:buFont typeface="+mj-lt"/>
                        <a:buNone/>
                      </a:pPr>
                      <a:endParaRPr lang="fr-FR" sz="1400" dirty="0"/>
                    </a:p>
                  </a:txBody>
                  <a:tcPr/>
                </a:tc>
                <a:tc>
                  <a:txBody>
                    <a:bodyPr/>
                    <a:lstStyle/>
                    <a:p>
                      <a:pPr marL="285750" indent="-285750" algn="just">
                        <a:buFont typeface="Arial" panose="020B0604020202020204" pitchFamily="34" charset="0"/>
                        <a:buChar char="•"/>
                      </a:pPr>
                      <a:r>
                        <a:rPr lang="fr-FR" sz="1400" dirty="0"/>
                        <a:t>Risque que les biens inscrits dans le patrimoine de l’ordonnateur soient détériorés par faute d’entretien adéquat</a:t>
                      </a:r>
                    </a:p>
                    <a:p>
                      <a:pPr marL="285750" indent="-285750" algn="just">
                        <a:buFont typeface="Arial" panose="020B0604020202020204" pitchFamily="34" charset="0"/>
                        <a:buChar char="•"/>
                      </a:pPr>
                      <a:r>
                        <a:rPr lang="fr-FR" sz="1400" dirty="0"/>
                        <a:t>Risque que les biens inscrits dans le patrimoine ne soient utilisés à d’autres fins que pour lesquels ils ont été acquis</a:t>
                      </a:r>
                    </a:p>
                    <a:p>
                      <a:pPr marL="285750" indent="-285750" algn="just">
                        <a:buFont typeface="Arial" panose="020B0604020202020204" pitchFamily="34" charset="0"/>
                        <a:buChar char="•"/>
                      </a:pPr>
                      <a:r>
                        <a:rPr lang="fr-FR" sz="1400" dirty="0"/>
                        <a:t>Risque de vol</a:t>
                      </a:r>
                    </a:p>
                    <a:p>
                      <a:pPr marL="285750" indent="-285750" algn="just">
                        <a:buFont typeface="Arial" panose="020B0604020202020204" pitchFamily="34" charset="0"/>
                        <a:buChar char="•"/>
                      </a:pPr>
                      <a:r>
                        <a:rPr lang="fr-FR" sz="1400" dirty="0"/>
                        <a:t>Etc.</a:t>
                      </a:r>
                    </a:p>
                  </a:txBody>
                  <a:tcPr/>
                </a:tc>
                <a:tc>
                  <a:txBody>
                    <a:bodyPr/>
                    <a:lstStyle/>
                    <a:p>
                      <a:pPr marL="171450" indent="-171450">
                        <a:buFont typeface="Arial" panose="020B0604020202020204" pitchFamily="34" charset="0"/>
                        <a:buChar char="•"/>
                      </a:pPr>
                      <a:r>
                        <a:rPr lang="fr-FR" sz="1100" b="1" i="1" kern="1200" dirty="0">
                          <a:solidFill>
                            <a:schemeClr val="dk1"/>
                          </a:solidFill>
                          <a:latin typeface="+mn-lt"/>
                          <a:ea typeface="+mn-ea"/>
                          <a:cs typeface="+mn-cs"/>
                        </a:rPr>
                        <a:t>S’ASSURER DE LA BONNE TENUE DES BIENS ACHETES PAR LE MS</a:t>
                      </a:r>
                    </a:p>
                    <a:p>
                      <a:pPr marL="171450" indent="-171450">
                        <a:buFont typeface="Arial" panose="020B0604020202020204" pitchFamily="34" charset="0"/>
                        <a:buChar char="•"/>
                      </a:pPr>
                      <a:r>
                        <a:rPr lang="fr-FR" sz="1100" b="1" i="1" kern="1200" dirty="0">
                          <a:solidFill>
                            <a:schemeClr val="dk1"/>
                          </a:solidFill>
                          <a:latin typeface="+mn-lt"/>
                          <a:ea typeface="+mn-ea"/>
                          <a:cs typeface="+mn-cs"/>
                        </a:rPr>
                        <a:t>S’ASSURER QU’UN INVENTAIRE PERMANENT EST EFFECTUE ET QUE LES EVENTUELS ECARTS SONT REPORTES DIRECTEMENT A L’ORDONNATEUR AVEC ACCUSE DE RECEPTION</a:t>
                      </a:r>
                    </a:p>
                  </a:txBody>
                  <a:tcPr/>
                </a:tc>
                <a:extLst>
                  <a:ext uri="{0D108BD9-81ED-4DB2-BD59-A6C34878D82A}">
                    <a16:rowId xmlns:a16="http://schemas.microsoft.com/office/drawing/2014/main" xmlns="" val="64354439"/>
                  </a:ext>
                </a:extLst>
              </a:tr>
            </a:tbl>
          </a:graphicData>
        </a:graphic>
      </p:graphicFrame>
    </p:spTree>
    <p:extLst>
      <p:ext uri="{BB962C8B-B14F-4D97-AF65-F5344CB8AC3E}">
        <p14:creationId xmlns:p14="http://schemas.microsoft.com/office/powerpoint/2010/main" val="12698027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8926</TotalTime>
  <Words>1139</Words>
  <Application>Microsoft Office PowerPoint</Application>
  <PresentationFormat>Widescreen</PresentationFormat>
  <Paragraphs>221</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Rockwell</vt:lpstr>
      <vt:lpstr>Rockwell Condensed</vt:lpstr>
      <vt:lpstr>Rockwell Extra Bold</vt:lpstr>
      <vt:lpstr>Wingdings</vt:lpstr>
      <vt:lpstr>Wood Type</vt:lpstr>
      <vt:lpstr>Document</vt:lpstr>
      <vt:lpstr> PROJET DE RENFORCEMENT DES CAPACITES EN GESTION FINANCIERE POUR LE COMPTE DE LA DIVISION DES AFFAIRES FINANCIERES DU MINISTERE DE LA SANTE PUBLIQUE</vt:lpstr>
      <vt:lpstr>ATELIER DE RESTITUTION DES TRAVAUX DE L’INSPECTION D’ETAT ET RENFORCEMENT DES CAPACITES DE LA DAF EN PREPARATION AU CONTRÔLE DU TYPE ADMINISTRATIF</vt:lpstr>
      <vt:lpstr>ETAPES HABITUELLES DE CONTRÔLE EFFECTUE PAR L’INSPECTION D’ETAT</vt:lpstr>
      <vt:lpstr>PowerPoint Presentation</vt:lpstr>
      <vt:lpstr>Procédure de contrôle</vt:lpstr>
      <vt:lpstr>PYRAMIDE des risques D’IRREGULARITES DANS L’EXECUTION BUDGETAIRE au niveau du ministère de la sante</vt:lpstr>
      <vt:lpstr>PREPARATION AU CONTRÔLE BUDGETAIRE</vt:lpstr>
      <vt:lpstr>Matrice des risques au niveau de la DAF</vt:lpstr>
      <vt:lpstr>Matrice des risques au niveau de la DAF </vt:lpstr>
      <vt:lpstr>Matrice des risques au niveau de la DAF</vt:lpstr>
      <vt:lpstr>Insert LA NOMENCLATURE DES PIECES JUSTIFICATIVES</vt:lpstr>
      <vt:lpstr>ARCHIVAGE DE DOSSIERS</vt:lpstr>
      <vt:lpstr>STRUCTURATION DE LA DOCUMENTATION</vt:lpstr>
      <vt:lpstr>PROCESSUS DESCRIPTIF CONDUISANT A L’ARCHIVAGE DE DOCUMENTS</vt:lpstr>
      <vt:lpstr>PROCESSUS DESCRIPTIF CONDUISANT A L’ARCHIVAGE DE DOCUMENTS</vt:lpstr>
      <vt:lpstr>PROCESSUS DESCRIPTIF CONDUISANT A L’ARCHIVAGE DE DOCUMENTS</vt:lpstr>
      <vt:lpstr>PowerPoint Presentation</vt:lpstr>
      <vt:lpstr>PROCESSUS DESCRIPTIF CONDUISANT A L’ARCHIVAGE DE DOCUMENTS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DE RENFORCEMENT DES CAPACITES EN GESTION FINANCIERE PUBLIQUE AU COMPTE DU MINISTERE DE LA SANTE PUBLIQUE</dc:title>
  <dc:creator>Alpha Yaya SOUARE</dc:creator>
  <cp:lastModifiedBy>Jean Butera</cp:lastModifiedBy>
  <cp:revision>195</cp:revision>
  <dcterms:created xsi:type="dcterms:W3CDTF">2017-12-11T17:11:46Z</dcterms:created>
  <dcterms:modified xsi:type="dcterms:W3CDTF">2018-06-07T10:45:06Z</dcterms:modified>
</cp:coreProperties>
</file>