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1" r:id="rId3"/>
    <p:sldId id="272" r:id="rId4"/>
    <p:sldId id="273" r:id="rId5"/>
    <p:sldId id="274" r:id="rId6"/>
    <p:sldId id="275" r:id="rId7"/>
    <p:sldId id="276" r:id="rId8"/>
    <p:sldId id="268" r:id="rId9"/>
    <p:sldId id="267" r:id="rId10"/>
    <p:sldId id="257" r:id="rId11"/>
    <p:sldId id="258" r:id="rId12"/>
    <p:sldId id="259" r:id="rId13"/>
    <p:sldId id="260" r:id="rId14"/>
    <p:sldId id="265" r:id="rId15"/>
    <p:sldId id="266"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894" autoAdjust="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EB6D59-EC17-4A7D-B34C-76127587C80B}" type="datetimeFigureOut">
              <a:rPr lang="en-US" smtClean="0"/>
              <a:t>4/7/2017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7DA61-41FB-4980-80E4-139A36F099F4}" type="slidenum">
              <a:rPr lang="en-US" smtClean="0"/>
              <a:t>‹N°›</a:t>
            </a:fld>
            <a:endParaRPr lang="en-US"/>
          </a:p>
        </p:txBody>
      </p:sp>
    </p:spTree>
    <p:extLst>
      <p:ext uri="{BB962C8B-B14F-4D97-AF65-F5344CB8AC3E}">
        <p14:creationId xmlns:p14="http://schemas.microsoft.com/office/powerpoint/2010/main" val="1679693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ED235586-3251-4D75-8A8A-D58A209984CC}" type="datetime1">
              <a:rPr lang="en-US" smtClean="0"/>
              <a:t>4/7/2017</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28853D67-F73C-4601-AF84-D40F5221F9F2}" type="slidenum">
              <a:rPr lang="en-US" smtClean="0"/>
              <a:t>‹N°›</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D0E5554-D379-4158-9BFD-B7A3F0DF246A}" type="datetime1">
              <a:rPr lang="en-US" smtClean="0"/>
              <a:t>4/7/2017</a:t>
            </a:fld>
            <a:endParaRPr lang="en-US"/>
          </a:p>
        </p:txBody>
      </p:sp>
      <p:sp>
        <p:nvSpPr>
          <p:cNvPr id="14" name="Slide Number Placeholder 13"/>
          <p:cNvSpPr>
            <a:spLocks noGrp="1"/>
          </p:cNvSpPr>
          <p:nvPr>
            <p:ph type="sldNum" sz="quarter" idx="11"/>
          </p:nvPr>
        </p:nvSpPr>
        <p:spPr/>
        <p:txBody>
          <a:bodyPr/>
          <a:lstStyle/>
          <a:p>
            <a:fld id="{28853D67-F73C-4601-AF84-D40F5221F9F2}" type="slidenum">
              <a:rPr lang="en-US" smtClean="0"/>
              <a:t>‹N°›</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216952A-9768-44CE-BA39-8FF6BCBDD2C4}" type="datetime1">
              <a:rPr lang="en-US" smtClean="0"/>
              <a:t>4/7/2017</a:t>
            </a:fld>
            <a:endParaRPr lang="en-US"/>
          </a:p>
        </p:txBody>
      </p:sp>
      <p:sp>
        <p:nvSpPr>
          <p:cNvPr id="14" name="Slide Number Placeholder 13"/>
          <p:cNvSpPr>
            <a:spLocks noGrp="1"/>
          </p:cNvSpPr>
          <p:nvPr>
            <p:ph type="sldNum" sz="quarter" idx="11"/>
          </p:nvPr>
        </p:nvSpPr>
        <p:spPr/>
        <p:txBody>
          <a:bodyPr/>
          <a:lstStyle/>
          <a:p>
            <a:fld id="{28853D67-F73C-4601-AF84-D40F5221F9F2}" type="slidenum">
              <a:rPr lang="en-US" smtClean="0"/>
              <a:t>‹N°›</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0B0F3CE5-9C45-4043-BF20-211220E5C7B7}" type="datetime1">
              <a:rPr lang="en-US" smtClean="0"/>
              <a:t>4/7/2017</a:t>
            </a:fld>
            <a:endParaRPr lang="en-US"/>
          </a:p>
        </p:txBody>
      </p:sp>
      <p:sp>
        <p:nvSpPr>
          <p:cNvPr id="11" name="Slide Number Placeholder 10"/>
          <p:cNvSpPr>
            <a:spLocks noGrp="1"/>
          </p:cNvSpPr>
          <p:nvPr>
            <p:ph type="sldNum" sz="quarter" idx="11"/>
          </p:nvPr>
        </p:nvSpPr>
        <p:spPr/>
        <p:txBody>
          <a:bodyPr/>
          <a:lstStyle/>
          <a:p>
            <a:fld id="{28853D67-F73C-4601-AF84-D40F5221F9F2}" type="slidenum">
              <a:rPr lang="en-US" smtClean="0"/>
              <a:t>‹N°›</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C2505028-048D-475E-ABB5-4CC05FAA4DB5}" type="datetime1">
              <a:rPr lang="en-US" smtClean="0"/>
              <a:t>4/7/2017</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28853D67-F73C-4601-AF84-D40F5221F9F2}" type="slidenum">
              <a:rPr lang="en-US" smtClean="0"/>
              <a:t>‹N°›</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7F760664-E1D2-43F7-9F91-52F6201A9D13}" type="datetime1">
              <a:rPr lang="en-US" smtClean="0"/>
              <a:t>4/7/2017</a:t>
            </a:fld>
            <a:endParaRPr lang="en-US"/>
          </a:p>
        </p:txBody>
      </p:sp>
      <p:sp>
        <p:nvSpPr>
          <p:cNvPr id="13" name="Slide Number Placeholder 12"/>
          <p:cNvSpPr>
            <a:spLocks noGrp="1"/>
          </p:cNvSpPr>
          <p:nvPr>
            <p:ph type="sldNum" sz="quarter" idx="11"/>
          </p:nvPr>
        </p:nvSpPr>
        <p:spPr/>
        <p:txBody>
          <a:bodyPr/>
          <a:lstStyle/>
          <a:p>
            <a:fld id="{28853D67-F73C-4601-AF84-D40F5221F9F2}" type="slidenum">
              <a:rPr lang="en-US" smtClean="0"/>
              <a:t>‹N°›</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694EE86B-CE40-4A68-A9AD-76E6BA034E69}" type="datetime1">
              <a:rPr lang="en-US" smtClean="0"/>
              <a:t>4/7/2017</a:t>
            </a:fld>
            <a:endParaRPr lang="en-US"/>
          </a:p>
        </p:txBody>
      </p:sp>
      <p:sp>
        <p:nvSpPr>
          <p:cNvPr id="14" name="Slide Number Placeholder 13"/>
          <p:cNvSpPr>
            <a:spLocks noGrp="1"/>
          </p:cNvSpPr>
          <p:nvPr>
            <p:ph type="sldNum" sz="quarter" idx="11"/>
          </p:nvPr>
        </p:nvSpPr>
        <p:spPr/>
        <p:txBody>
          <a:bodyPr/>
          <a:lstStyle/>
          <a:p>
            <a:fld id="{28853D67-F73C-4601-AF84-D40F5221F9F2}" type="slidenum">
              <a:rPr lang="en-US" smtClean="0"/>
              <a:t>‹N°›</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4777FEE6-9F59-4944-8910-BA223545E8DB}" type="datetime1">
              <a:rPr lang="en-US" smtClean="0"/>
              <a:t>4/7/2017</a:t>
            </a:fld>
            <a:endParaRPr lang="en-US"/>
          </a:p>
        </p:txBody>
      </p:sp>
      <p:sp>
        <p:nvSpPr>
          <p:cNvPr id="10" name="Slide Number Placeholder 9"/>
          <p:cNvSpPr>
            <a:spLocks noGrp="1"/>
          </p:cNvSpPr>
          <p:nvPr>
            <p:ph type="sldNum" sz="quarter" idx="11"/>
          </p:nvPr>
        </p:nvSpPr>
        <p:spPr/>
        <p:txBody>
          <a:bodyPr/>
          <a:lstStyle/>
          <a:p>
            <a:fld id="{28853D67-F73C-4601-AF84-D40F5221F9F2}" type="slidenum">
              <a:rPr lang="en-US" smtClean="0"/>
              <a:t>‹N°›</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DE08F0-8C77-48D5-BC2E-3285C6EACA60}" type="datetime1">
              <a:rPr lang="en-US" smtClean="0"/>
              <a:t>4/7/2017</a:t>
            </a:fld>
            <a:endParaRPr lang="en-US"/>
          </a:p>
        </p:txBody>
      </p:sp>
      <p:sp>
        <p:nvSpPr>
          <p:cNvPr id="9" name="Slide Number Placeholder 8"/>
          <p:cNvSpPr>
            <a:spLocks noGrp="1"/>
          </p:cNvSpPr>
          <p:nvPr>
            <p:ph type="sldNum" sz="quarter" idx="11"/>
          </p:nvPr>
        </p:nvSpPr>
        <p:spPr/>
        <p:txBody>
          <a:bodyPr/>
          <a:lstStyle/>
          <a:p>
            <a:fld id="{28853D67-F73C-4601-AF84-D40F5221F9F2}" type="slidenum">
              <a:rPr lang="en-US" smtClean="0"/>
              <a:t>‹N°›</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B047084-ED7B-47F7-BA2B-5865D7BCA818}" type="datetime1">
              <a:rPr lang="en-US" smtClean="0"/>
              <a:t>4/7/2017</a:t>
            </a:fld>
            <a:endParaRPr lang="en-US"/>
          </a:p>
        </p:txBody>
      </p:sp>
      <p:sp>
        <p:nvSpPr>
          <p:cNvPr id="16" name="Slide Number Placeholder 15"/>
          <p:cNvSpPr>
            <a:spLocks noGrp="1"/>
          </p:cNvSpPr>
          <p:nvPr>
            <p:ph type="sldNum" sz="quarter" idx="11"/>
          </p:nvPr>
        </p:nvSpPr>
        <p:spPr/>
        <p:txBody>
          <a:bodyPr/>
          <a:lstStyle/>
          <a:p>
            <a:fld id="{28853D67-F73C-4601-AF84-D40F5221F9F2}" type="slidenum">
              <a:rPr lang="en-US" smtClean="0"/>
              <a:t>‹N°›</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C00FE216-0366-4A33-B019-C2F902CC38EA}" type="datetime1">
              <a:rPr lang="en-US" smtClean="0"/>
              <a:t>4/7/2017</a:t>
            </a:fld>
            <a:endParaRPr lang="en-US"/>
          </a:p>
        </p:txBody>
      </p:sp>
      <p:sp>
        <p:nvSpPr>
          <p:cNvPr id="17" name="Slide Number Placeholder 16"/>
          <p:cNvSpPr>
            <a:spLocks noGrp="1"/>
          </p:cNvSpPr>
          <p:nvPr>
            <p:ph type="sldNum" sz="quarter" idx="11"/>
          </p:nvPr>
        </p:nvSpPr>
        <p:spPr/>
        <p:txBody>
          <a:bodyPr/>
          <a:lstStyle/>
          <a:p>
            <a:fld id="{28853D67-F73C-4601-AF84-D40F5221F9F2}" type="slidenum">
              <a:rPr lang="en-US" smtClean="0"/>
              <a:t>‹N°›</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28853D67-F73C-4601-AF84-D40F5221F9F2}" type="slidenum">
              <a:rPr lang="en-US" smtClean="0"/>
              <a:t>‹N°›</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346D7024-F111-47C5-B328-8562C7FD55B2}" type="datetime1">
              <a:rPr lang="en-US" smtClean="0"/>
              <a:t>4/7/2017</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743200"/>
            <a:ext cx="6477000" cy="2133600"/>
          </a:xfr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a:noAutofit/>
          </a:bodyPr>
          <a:lstStyle/>
          <a:p>
            <a:pPr algn="ctr"/>
            <a:r>
              <a:rPr lang="en-US" sz="5400" b="1" dirty="0" err="1" smtClean="0"/>
              <a:t>Groupe</a:t>
            </a:r>
            <a:r>
              <a:rPr lang="en-US" sz="5400" b="1" dirty="0"/>
              <a:t> </a:t>
            </a:r>
            <a:r>
              <a:rPr lang="en-US" sz="5400" b="1" dirty="0" err="1" smtClean="0"/>
              <a:t>Thématique</a:t>
            </a:r>
            <a:r>
              <a:rPr lang="en-US" sz="5400" b="1" dirty="0" smtClean="0"/>
              <a:t> I: </a:t>
            </a:r>
            <a:r>
              <a:rPr lang="en-US"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Surveillance, Riposte   </a:t>
            </a:r>
            <a:endParaRPr lang="en-US" sz="5400" b="1" dirty="0"/>
          </a:p>
        </p:txBody>
      </p:sp>
      <p:sp>
        <p:nvSpPr>
          <p:cNvPr id="4" name="Footer Placeholder 3"/>
          <p:cNvSpPr>
            <a:spLocks noGrp="1"/>
          </p:cNvSpPr>
          <p:nvPr>
            <p:ph type="ftr" sz="quarter" idx="12"/>
          </p:nvPr>
        </p:nvSpPr>
        <p:spPr>
          <a:xfrm>
            <a:off x="3581400" y="6248400"/>
            <a:ext cx="2820987" cy="152400"/>
          </a:xfrm>
        </p:spPr>
        <p:txBody>
          <a:bodyPr/>
          <a:lstStyle/>
          <a:p>
            <a:r>
              <a:rPr lang="en-US" sz="1600" b="1" dirty="0" smtClean="0"/>
              <a:t>1</a:t>
            </a:r>
            <a:endParaRPr lang="en-US" sz="1600" b="1" dirty="0"/>
          </a:p>
        </p:txBody>
      </p:sp>
    </p:spTree>
    <p:extLst>
      <p:ext uri="{BB962C8B-B14F-4D97-AF65-F5344CB8AC3E}">
        <p14:creationId xmlns:p14="http://schemas.microsoft.com/office/powerpoint/2010/main" val="765529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2022403"/>
              </p:ext>
            </p:extLst>
          </p:nvPr>
        </p:nvGraphicFramePr>
        <p:xfrm>
          <a:off x="76202" y="152401"/>
          <a:ext cx="8915399" cy="6506844"/>
        </p:xfrm>
        <a:graphic>
          <a:graphicData uri="http://schemas.openxmlformats.org/drawingml/2006/table">
            <a:tbl>
              <a:tblPr firstRow="1" bandRow="1">
                <a:tableStyleId>{21E4AEA4-8DFA-4A89-87EB-49C32662AFE0}</a:tableStyleId>
              </a:tblPr>
              <a:tblGrid>
                <a:gridCol w="1427696"/>
                <a:gridCol w="3014022"/>
                <a:gridCol w="1665644"/>
                <a:gridCol w="916190"/>
                <a:gridCol w="1891847"/>
              </a:tblGrid>
              <a:tr h="410561">
                <a:tc>
                  <a:txBody>
                    <a:bodyPr/>
                    <a:lstStyle/>
                    <a:p>
                      <a:pPr marL="0" marR="0" algn="ctr">
                        <a:lnSpc>
                          <a:spcPct val="107000"/>
                        </a:lnSpc>
                        <a:spcBef>
                          <a:spcPts val="0"/>
                        </a:spcBef>
                        <a:spcAft>
                          <a:spcPts val="0"/>
                        </a:spcAft>
                      </a:pPr>
                      <a:r>
                        <a:rPr lang="fr-FR" sz="1400" b="1" dirty="0">
                          <a:solidFill>
                            <a:schemeClr val="tx1"/>
                          </a:solidFill>
                          <a:effectLst/>
                        </a:rPr>
                        <a:t>DEPARTEMENTS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FORTS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FAIBLES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MENACES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OPPORTUNITES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r>
              <a:tr h="1431560">
                <a:tc rowSpan="5">
                  <a:txBody>
                    <a:bodyPr/>
                    <a:lstStyle/>
                    <a:p>
                      <a:pPr marL="0" marR="0" algn="ctr">
                        <a:lnSpc>
                          <a:spcPct val="107000"/>
                        </a:lnSpc>
                        <a:spcBef>
                          <a:spcPts val="0"/>
                        </a:spcBef>
                        <a:spcAft>
                          <a:spcPts val="0"/>
                        </a:spcAft>
                      </a:pPr>
                      <a:r>
                        <a:rPr lang="fr-FR" sz="1800" b="1" dirty="0">
                          <a:effectLst/>
                        </a:rPr>
                        <a:t>SANTE HUMAINE</a:t>
                      </a: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just">
                        <a:lnSpc>
                          <a:spcPct val="107000"/>
                        </a:lnSpc>
                        <a:spcBef>
                          <a:spcPts val="0"/>
                        </a:spcBef>
                        <a:spcAft>
                          <a:spcPts val="0"/>
                        </a:spcAft>
                      </a:pPr>
                      <a:r>
                        <a:rPr lang="fr-FR" sz="1400" b="1" dirty="0">
                          <a:effectLst/>
                        </a:rPr>
                        <a:t>Augmentation progressive de la proportion des ressources allouée au secteur de la sante dans le budget total de l’Etat</a:t>
                      </a:r>
                      <a:r>
                        <a:rPr lang="fr-FR" sz="1400" b="1" dirty="0" smtClean="0">
                          <a:effectLst/>
                        </a:rPr>
                        <a:t>,</a:t>
                      </a:r>
                      <a:endParaRPr lang="en-US" sz="1200" b="1" dirty="0">
                        <a:effectLst/>
                      </a:endParaRPr>
                    </a:p>
                  </a:txBody>
                  <a:tcPr marL="68580" marR="68580" marT="0" marB="0"/>
                </a:tc>
                <a:tc>
                  <a:txBody>
                    <a:bodyPr/>
                    <a:lstStyle/>
                    <a:p>
                      <a:pPr marL="0" marR="0" algn="just">
                        <a:lnSpc>
                          <a:spcPct val="107000"/>
                        </a:lnSpc>
                        <a:spcBef>
                          <a:spcPts val="0"/>
                        </a:spcBef>
                        <a:spcAft>
                          <a:spcPts val="0"/>
                        </a:spcAft>
                      </a:pPr>
                      <a:r>
                        <a:rPr lang="fr-FR" sz="1400" b="1" dirty="0">
                          <a:effectLst/>
                        </a:rPr>
                        <a:t>Insuffisance de la culture de </a:t>
                      </a:r>
                      <a:r>
                        <a:rPr lang="fr-FR" sz="1400" b="1" dirty="0" err="1">
                          <a:effectLst/>
                        </a:rPr>
                        <a:t>redevabilité</a:t>
                      </a:r>
                      <a:r>
                        <a:rPr lang="fr-FR" sz="1400" b="1" dirty="0">
                          <a:effectLst/>
                        </a:rPr>
                        <a:t> vis-à-vis des acteurs</a:t>
                      </a:r>
                      <a:endParaRPr lang="en-US" sz="1200" b="1" dirty="0">
                        <a:effectLst/>
                      </a:endParaRPr>
                    </a:p>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rPr>
                        <a:t>Instabilité socio politique </a:t>
                      </a:r>
                      <a:endParaRPr lang="en-US" sz="1200" b="1" dirty="0">
                        <a:effectLst/>
                        <a:latin typeface="Calibri"/>
                        <a:ea typeface="Calibri"/>
                        <a:cs typeface="Times New Roman"/>
                      </a:endParaRPr>
                    </a:p>
                  </a:txBody>
                  <a:tcPr marL="68580" marR="68580" marT="0" marB="0"/>
                </a:tc>
                <a:tc>
                  <a:txBody>
                    <a:bodyPr/>
                    <a:lstStyle/>
                    <a:p>
                      <a:pPr marL="0" marR="0" lvl="0" indent="0" algn="just">
                        <a:lnSpc>
                          <a:spcPct val="107000"/>
                        </a:lnSpc>
                        <a:spcBef>
                          <a:spcPts val="0"/>
                        </a:spcBef>
                        <a:spcAft>
                          <a:spcPts val="0"/>
                        </a:spcAft>
                        <a:buFont typeface="Symbol"/>
                        <a:buNone/>
                      </a:pPr>
                      <a:r>
                        <a:rPr lang="fr-FR" sz="1400" b="1" dirty="0">
                          <a:effectLst/>
                        </a:rPr>
                        <a:t>Reprise de la confiance des bailleurs, vu la diminution sensible des cas de MVE,</a:t>
                      </a:r>
                      <a:endParaRPr lang="en-US" sz="1200" b="1" dirty="0">
                        <a:effectLst/>
                      </a:endParaRPr>
                    </a:p>
                    <a:p>
                      <a:pPr marL="0" marR="0" algn="just">
                        <a:lnSpc>
                          <a:spcPct val="107000"/>
                        </a:lnSpc>
                        <a:spcBef>
                          <a:spcPts val="0"/>
                        </a:spcBef>
                        <a:spcAft>
                          <a:spcPts val="0"/>
                        </a:spcAft>
                      </a:pPr>
                      <a:r>
                        <a:rPr lang="fr-FR" sz="1400" b="1" dirty="0">
                          <a:effectLst/>
                        </a:rPr>
                        <a:t> </a:t>
                      </a:r>
                      <a:endParaRPr lang="en-US" sz="1200" b="1" dirty="0">
                        <a:effectLst/>
                      </a:endParaRPr>
                    </a:p>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r>
              <a:tr h="941549">
                <a:tc vMerge="1">
                  <a:txBody>
                    <a:bodyPr/>
                    <a:lstStyle/>
                    <a:p>
                      <a:endParaRPr lang="en-US"/>
                    </a:p>
                  </a:txBody>
                  <a:tcPr/>
                </a:tc>
                <a:tc>
                  <a:txBody>
                    <a:bodyPr/>
                    <a:lstStyle/>
                    <a:p>
                      <a:pPr marL="0" marR="0" algn="just">
                        <a:lnSpc>
                          <a:spcPct val="107000"/>
                        </a:lnSpc>
                        <a:spcBef>
                          <a:spcPts val="0"/>
                        </a:spcBef>
                        <a:spcAft>
                          <a:spcPts val="0"/>
                        </a:spcAft>
                      </a:pPr>
                      <a:r>
                        <a:rPr lang="fr-FR" sz="1400" b="1" dirty="0">
                          <a:effectLst/>
                        </a:rPr>
                        <a:t>Mise en place d’une Agence Nationale de Sécurité Sanitaire</a:t>
                      </a:r>
                      <a:endParaRPr lang="en-US" sz="1200" b="1" dirty="0">
                        <a:effectLst/>
                      </a:endParaRPr>
                    </a:p>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rPr>
                        <a:t>Faiblesse de notification du système de surveillance</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fr-FR" sz="1400" b="1" dirty="0">
                          <a:effectLst/>
                        </a:rPr>
                        <a:t>Financement effectif du plan de relance par les bailleurs (Banque Mondiale et UE) </a:t>
                      </a:r>
                      <a:endParaRPr lang="en-US" sz="1200" b="1" dirty="0">
                        <a:effectLst/>
                      </a:endParaRPr>
                    </a:p>
                  </a:txBody>
                  <a:tcPr marL="68580" marR="68580" marT="0" marB="0"/>
                </a:tc>
              </a:tr>
              <a:tr h="1851405">
                <a:tc vMerge="1">
                  <a:txBody>
                    <a:bodyPr/>
                    <a:lstStyle/>
                    <a:p>
                      <a:endParaRPr lang="en-US"/>
                    </a:p>
                  </a:txBody>
                  <a:tcPr/>
                </a:tc>
                <a:tc>
                  <a:txBody>
                    <a:bodyPr/>
                    <a:lstStyle/>
                    <a:p>
                      <a:pPr marL="0" marR="0" algn="just">
                        <a:lnSpc>
                          <a:spcPct val="107000"/>
                        </a:lnSpc>
                        <a:spcBef>
                          <a:spcPts val="0"/>
                        </a:spcBef>
                        <a:spcAft>
                          <a:spcPts val="0"/>
                        </a:spcAft>
                      </a:pPr>
                      <a:r>
                        <a:rPr lang="fr-FR" sz="1400" b="1" dirty="0">
                          <a:effectLst/>
                        </a:rPr>
                        <a:t>Renforcement du système national de santé grâce aux acquis de la gestion de l’épidémie en termes de patrimoine logistique et des mécanismes de partenariat impliquant les communautés à la base, </a:t>
                      </a:r>
                      <a:endParaRPr lang="en-US" sz="1200" b="1" dirty="0">
                        <a:effectLst/>
                      </a:endParaRPr>
                    </a:p>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rPr>
                        <a:t>Faible financement du secteur de la santé par l’Etat(8% du BND)</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fr-FR" sz="1400" b="1">
                          <a:effectLst/>
                        </a:rPr>
                        <a:t> </a:t>
                      </a:r>
                      <a:endParaRPr lang="en-US" sz="1200" b="1">
                        <a:effectLst/>
                        <a:latin typeface="Calibri"/>
                        <a:ea typeface="Calibri"/>
                        <a:cs typeface="Times New Roman"/>
                      </a:endParaRPr>
                    </a:p>
                  </a:txBody>
                  <a:tcPr marL="68580" marR="68580" marT="0" marB="0"/>
                </a:tc>
              </a:tr>
              <a:tr h="801794">
                <a:tc vMerge="1">
                  <a:txBody>
                    <a:bodyPr/>
                    <a:lstStyle/>
                    <a:p>
                      <a:endParaRPr lang="en-US"/>
                    </a:p>
                  </a:txBody>
                  <a:tcPr/>
                </a:tc>
                <a:tc>
                  <a:txBody>
                    <a:bodyPr/>
                    <a:lstStyle/>
                    <a:p>
                      <a:pPr marL="0" marR="0" algn="just">
                        <a:lnSpc>
                          <a:spcPct val="107000"/>
                        </a:lnSpc>
                        <a:spcBef>
                          <a:spcPts val="0"/>
                        </a:spcBef>
                        <a:spcAft>
                          <a:spcPts val="0"/>
                        </a:spcAft>
                      </a:pPr>
                      <a:r>
                        <a:rPr lang="fr-FR" sz="1400" b="1" dirty="0">
                          <a:effectLst/>
                        </a:rPr>
                        <a:t>Existence de documents de politique de santé(PNDS, Plan de Relance et de résilience</a:t>
                      </a:r>
                      <a:r>
                        <a:rPr lang="fr-FR" sz="1400" b="1" dirty="0" smtClean="0">
                          <a:effectLst/>
                        </a:rPr>
                        <a:t>…)</a:t>
                      </a:r>
                      <a:endParaRPr lang="en-US" sz="1200" b="1" dirty="0">
                        <a:effectLst/>
                      </a:endParaRPr>
                    </a:p>
                  </a:txBody>
                  <a:tcPr marL="68580" marR="68580" marT="0" marB="0"/>
                </a:tc>
                <a:tc>
                  <a:txBody>
                    <a:bodyPr/>
                    <a:lstStyle/>
                    <a:p>
                      <a:pPr marL="0" marR="0" algn="l">
                        <a:lnSpc>
                          <a:spcPct val="107000"/>
                        </a:lnSpc>
                        <a:spcBef>
                          <a:spcPts val="0"/>
                        </a:spcBef>
                        <a:spcAft>
                          <a:spcPts val="0"/>
                        </a:spcAft>
                      </a:pPr>
                      <a:r>
                        <a:rPr lang="fr-FR" sz="1200" b="1" dirty="0">
                          <a:effectLst/>
                        </a:rPr>
                        <a:t>Relâchement des mesures d’hygiène et d’assainissement dans les lieux publics</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fr-FR" sz="1200" b="1" dirty="0">
                          <a:effectLst/>
                        </a:rPr>
                        <a:t> </a:t>
                      </a:r>
                      <a:endParaRPr lang="en-US" sz="1200" b="1" dirty="0">
                        <a:effectLst/>
                        <a:latin typeface="Calibri"/>
                        <a:ea typeface="Calibri"/>
                        <a:cs typeface="Times New Roman"/>
                      </a:endParaRPr>
                    </a:p>
                  </a:txBody>
                  <a:tcPr marL="68580" marR="68580" marT="0" marB="0"/>
                </a:tc>
              </a:tr>
              <a:tr h="1040131">
                <a:tc vMerge="1">
                  <a:txBody>
                    <a:bodyPr/>
                    <a:lstStyle/>
                    <a:p>
                      <a:endParaRPr lang="en-US" dirty="0"/>
                    </a:p>
                  </a:txBody>
                  <a:tcPr/>
                </a:tc>
                <a:tc>
                  <a:txBody>
                    <a:bodyPr/>
                    <a:lstStyle/>
                    <a:p>
                      <a:endParaRPr lang="en-US" sz="2000" b="1" dirty="0"/>
                    </a:p>
                  </a:txBody>
                  <a:tcPr/>
                </a:tc>
                <a:tc>
                  <a:txBody>
                    <a:bodyPr/>
                    <a:lstStyle/>
                    <a:p>
                      <a:pPr marL="0" marR="0" algn="l" defTabSz="914400" rtl="0" eaLnBrk="1" latinLnBrk="0" hangingPunct="1">
                        <a:lnSpc>
                          <a:spcPct val="107000"/>
                        </a:lnSpc>
                        <a:spcBef>
                          <a:spcPts val="0"/>
                        </a:spcBef>
                        <a:spcAft>
                          <a:spcPts val="0"/>
                        </a:spcAft>
                      </a:pPr>
                      <a:r>
                        <a:rPr lang="fr-FR" sz="1200" b="1" kern="1200" dirty="0" smtClean="0">
                          <a:solidFill>
                            <a:schemeClr val="dk1"/>
                          </a:solidFill>
                          <a:effectLst/>
                          <a:latin typeface="+mn-lt"/>
                          <a:ea typeface="+mn-ea"/>
                          <a:cs typeface="+mn-cs"/>
                        </a:rPr>
                        <a:t>Relâchement du suivi et de supervision des mesures d’hygiène et d’assainissement dans les lieux publics</a:t>
                      </a:r>
                      <a:endParaRPr lang="en-US" sz="1200" b="1" kern="1200" dirty="0">
                        <a:solidFill>
                          <a:schemeClr val="dk1"/>
                        </a:solidFill>
                        <a:effectLst/>
                        <a:latin typeface="+mn-lt"/>
                        <a:ea typeface="+mn-ea"/>
                        <a:cs typeface="+mn-cs"/>
                      </a:endParaRPr>
                    </a:p>
                  </a:txBody>
                  <a:tcPr/>
                </a:tc>
                <a:tc>
                  <a:txBody>
                    <a:bodyPr/>
                    <a:lstStyle/>
                    <a:p>
                      <a:endParaRPr lang="en-US" sz="2000" b="1" dirty="0"/>
                    </a:p>
                  </a:txBody>
                  <a:tcPr/>
                </a:tc>
                <a:tc>
                  <a:txBody>
                    <a:bodyPr/>
                    <a:lstStyle/>
                    <a:p>
                      <a:endParaRPr lang="en-US" sz="2000" b="1" dirty="0"/>
                    </a:p>
                  </a:txBody>
                  <a:tcPr/>
                </a:tc>
              </a:tr>
            </a:tbl>
          </a:graphicData>
        </a:graphic>
      </p:graphicFrame>
    </p:spTree>
    <p:extLst>
      <p:ext uri="{BB962C8B-B14F-4D97-AF65-F5344CB8AC3E}">
        <p14:creationId xmlns:p14="http://schemas.microsoft.com/office/powerpoint/2010/main" val="794634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77704708"/>
              </p:ext>
            </p:extLst>
          </p:nvPr>
        </p:nvGraphicFramePr>
        <p:xfrm>
          <a:off x="58994" y="152400"/>
          <a:ext cx="8763000" cy="6512385"/>
        </p:xfrm>
        <a:graphic>
          <a:graphicData uri="http://schemas.openxmlformats.org/drawingml/2006/table">
            <a:tbl>
              <a:tblPr firstRow="1" bandRow="1">
                <a:tableStyleId>{21E4AEA4-8DFA-4A89-87EB-49C32662AFE0}</a:tableStyleId>
              </a:tblPr>
              <a:tblGrid>
                <a:gridCol w="1388806"/>
                <a:gridCol w="2053801"/>
                <a:gridCol w="2899199"/>
                <a:gridCol w="1066800"/>
                <a:gridCol w="1354394"/>
              </a:tblGrid>
              <a:tr h="460609">
                <a:tc>
                  <a:txBody>
                    <a:bodyPr/>
                    <a:lstStyle/>
                    <a:p>
                      <a:pPr marL="0" marR="0" algn="ctr">
                        <a:lnSpc>
                          <a:spcPct val="107000"/>
                        </a:lnSpc>
                        <a:spcBef>
                          <a:spcPts val="0"/>
                        </a:spcBef>
                        <a:spcAft>
                          <a:spcPts val="0"/>
                        </a:spcAft>
                      </a:pPr>
                      <a:r>
                        <a:rPr lang="fr-FR" sz="1400" b="1" dirty="0">
                          <a:solidFill>
                            <a:schemeClr val="tx1"/>
                          </a:solidFill>
                          <a:effectLst/>
                        </a:rPr>
                        <a:t>DEPARTEMENTS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FORTS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FAIBLES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MENACES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OPPORTUNITES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r>
              <a:tr h="484954">
                <a:tc rowSpan="8">
                  <a:txBody>
                    <a:bodyPr/>
                    <a:lstStyle/>
                    <a:p>
                      <a:pPr marL="0" marR="0" algn="ctr">
                        <a:lnSpc>
                          <a:spcPct val="107000"/>
                        </a:lnSpc>
                        <a:spcBef>
                          <a:spcPts val="0"/>
                        </a:spcBef>
                        <a:spcAft>
                          <a:spcPts val="0"/>
                        </a:spcAft>
                      </a:pPr>
                      <a:r>
                        <a:rPr lang="fr-FR" sz="1800" b="1" dirty="0">
                          <a:effectLst/>
                        </a:rPr>
                        <a:t>SANTE HUMAINE</a:t>
                      </a: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Insuffisance des mesures d’EHA</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a:p>
                  </a:txBody>
                  <a:tcPr marL="68580" marR="68580" marT="0" marB="0"/>
                </a:tc>
              </a:tr>
              <a:tr h="899449">
                <a:tc vMerge="1">
                  <a:txBody>
                    <a:bodyPr/>
                    <a:lstStyle/>
                    <a:p>
                      <a:endParaRPr lang="en-US"/>
                    </a:p>
                  </a:txBody>
                  <a:tcPr/>
                </a:tc>
                <a:tc>
                  <a:txBody>
                    <a:bodyPr/>
                    <a:lstStyle/>
                    <a:p>
                      <a:endParaRPr lang="en-US" sz="2000" b="1" dirty="0"/>
                    </a:p>
                  </a:txBody>
                  <a:tcPr marL="68580" marR="68580" marT="0" marB="0"/>
                </a:tc>
                <a:tc>
                  <a:txBody>
                    <a:bodyPr/>
                    <a:lstStyle/>
                    <a:p>
                      <a:pPr marL="0" marR="0" algn="just">
                        <a:lnSpc>
                          <a:spcPct val="107000"/>
                        </a:lnSpc>
                        <a:spcBef>
                          <a:spcPts val="0"/>
                        </a:spcBef>
                        <a:spcAft>
                          <a:spcPts val="0"/>
                        </a:spcAft>
                      </a:pPr>
                      <a:r>
                        <a:rPr lang="fr-FR" sz="1400" b="1" dirty="0">
                          <a:effectLst/>
                          <a:latin typeface="Calibri"/>
                          <a:ea typeface="Calibri"/>
                          <a:cs typeface="Times New Roman"/>
                        </a:rPr>
                        <a:t>Faible adhésion des communautés, de la société civile, des parlementaires, etc.</a:t>
                      </a:r>
                      <a:endParaRPr lang="en-US" sz="1200" b="1" dirty="0">
                        <a:effectLst/>
                        <a:latin typeface="Calibri"/>
                        <a:ea typeface="Calibri"/>
                        <a:cs typeface="Times New Roman"/>
                      </a:endParaRPr>
                    </a:p>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844401">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Insuffisance de communication pour le changement de comportement et pour le développement</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402610">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Faible implication des structures privées</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844401">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Insuffisance de mesures sécuritaires et de protection du personnel de surveillance et de riposte</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696450">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Faible capacité de gestion des déchets bio médicaux dans les structures sanitaires y compris les incinérateurs</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943150">
                <a:tc vMerge="1">
                  <a:txBody>
                    <a:bodyPr/>
                    <a:lstStyle/>
                    <a:p>
                      <a:pPr marL="0" marR="0" algn="ctr">
                        <a:lnSpc>
                          <a:spcPct val="107000"/>
                        </a:lnSpc>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r>
                        <a:rPr lang="fr-FR" sz="1200" b="1" dirty="0">
                          <a:effectLst/>
                          <a:latin typeface="Calibri"/>
                          <a:ea typeface="Calibri"/>
                          <a:cs typeface="Times New Roman"/>
                        </a:rPr>
                        <a:t>Existence d’un réseau  d’</a:t>
                      </a:r>
                      <a:r>
                        <a:rPr lang="fr-FR" sz="1200" b="1" dirty="0" err="1">
                          <a:effectLst/>
                          <a:latin typeface="Calibri"/>
                          <a:ea typeface="Calibri"/>
                          <a:cs typeface="Times New Roman"/>
                        </a:rPr>
                        <a:t>épidémio</a:t>
                      </a:r>
                      <a:r>
                        <a:rPr lang="fr-FR" sz="1200" b="1" dirty="0">
                          <a:effectLst/>
                          <a:latin typeface="Calibri"/>
                          <a:ea typeface="Calibri"/>
                          <a:cs typeface="Times New Roman"/>
                        </a:rPr>
                        <a:t> surveillance (ACSA, CDS, AEF, AS Chefs de poste et veto privés)</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Manque de financement des activités de surveillance des maladies animales</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Conflits récurrent entre agriculteurs et éleveurs </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txBody>
                  <a:tcPr marL="68580" marR="68580" marT="0" marB="0"/>
                </a:tc>
              </a:tr>
              <a:tr h="900976">
                <a:tc vMerge="1">
                  <a:txBody>
                    <a:bodyPr/>
                    <a:lstStyle/>
                    <a:p>
                      <a:pPr marL="0" marR="0" algn="ctr">
                        <a:lnSpc>
                          <a:spcPct val="107000"/>
                        </a:lnSpc>
                        <a:spcBef>
                          <a:spcPts val="0"/>
                        </a:spcBef>
                        <a:spcAft>
                          <a:spcPts val="0"/>
                        </a:spcAft>
                      </a:pP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l">
                        <a:lnSpc>
                          <a:spcPct val="107000"/>
                        </a:lnSpc>
                        <a:spcBef>
                          <a:spcPts val="0"/>
                        </a:spcBef>
                        <a:spcAft>
                          <a:spcPts val="0"/>
                        </a:spcAft>
                      </a:pPr>
                      <a:r>
                        <a:rPr lang="fr-FR" sz="1200" b="1" dirty="0">
                          <a:effectLst/>
                          <a:latin typeface="Calibri"/>
                          <a:ea typeface="Calibri"/>
                          <a:cs typeface="Times New Roman"/>
                        </a:rPr>
                        <a:t>Formation de certains agents impliques dans la surveillance</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Faible équipements en matériels de prélèvements, d analyse au niveau des agents du terrain et des laboratoires</a:t>
                      </a:r>
                      <a:endParaRPr lang="en-US" sz="1200" b="1" dirty="0">
                        <a:effectLst/>
                        <a:latin typeface="Calibri"/>
                        <a:ea typeface="Calibri"/>
                        <a:cs typeface="Times New Roman"/>
                      </a:endParaRPr>
                    </a:p>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txBody>
                  <a:tcPr marL="68580" marR="68580" marT="0" marB="0"/>
                </a:tc>
              </a:tr>
            </a:tbl>
          </a:graphicData>
        </a:graphic>
      </p:graphicFrame>
      <p:sp>
        <p:nvSpPr>
          <p:cNvPr id="5" name="Footer Placeholder 4"/>
          <p:cNvSpPr>
            <a:spLocks noGrp="1"/>
          </p:cNvSpPr>
          <p:nvPr>
            <p:ph type="ftr" sz="quarter" idx="12"/>
          </p:nvPr>
        </p:nvSpPr>
        <p:spPr>
          <a:xfrm>
            <a:off x="3657600" y="6019800"/>
            <a:ext cx="2820987" cy="152400"/>
          </a:xfrm>
        </p:spPr>
        <p:txBody>
          <a:bodyPr/>
          <a:lstStyle/>
          <a:p>
            <a:pPr algn="ctr"/>
            <a:r>
              <a:rPr lang="en-US" sz="1600" dirty="0" smtClean="0">
                <a:solidFill>
                  <a:srgbClr val="002060"/>
                </a:solidFill>
              </a:rPr>
              <a:t>3</a:t>
            </a:r>
            <a:endParaRPr lang="en-US" sz="1600" dirty="0">
              <a:solidFill>
                <a:srgbClr val="002060"/>
              </a:solidFill>
            </a:endParaRPr>
          </a:p>
        </p:txBody>
      </p:sp>
    </p:spTree>
    <p:extLst>
      <p:ext uri="{BB962C8B-B14F-4D97-AF65-F5344CB8AC3E}">
        <p14:creationId xmlns:p14="http://schemas.microsoft.com/office/powerpoint/2010/main" val="295484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78071071"/>
              </p:ext>
            </p:extLst>
          </p:nvPr>
        </p:nvGraphicFramePr>
        <p:xfrm>
          <a:off x="17206" y="225594"/>
          <a:ext cx="8839200" cy="6251524"/>
        </p:xfrm>
        <a:graphic>
          <a:graphicData uri="http://schemas.openxmlformats.org/drawingml/2006/table">
            <a:tbl>
              <a:tblPr firstRow="1" bandRow="1">
                <a:tableStyleId>{21E4AEA4-8DFA-4A89-87EB-49C32662AFE0}</a:tableStyleId>
              </a:tblPr>
              <a:tblGrid>
                <a:gridCol w="1354394"/>
                <a:gridCol w="2402266"/>
                <a:gridCol w="2504440"/>
                <a:gridCol w="1265494"/>
                <a:gridCol w="1312606"/>
              </a:tblGrid>
              <a:tr h="397088">
                <a:tc>
                  <a:txBody>
                    <a:bodyPr/>
                    <a:lstStyle/>
                    <a:p>
                      <a:pPr marL="0" marR="0" algn="ctr">
                        <a:lnSpc>
                          <a:spcPct val="107000"/>
                        </a:lnSpc>
                        <a:spcBef>
                          <a:spcPts val="0"/>
                        </a:spcBef>
                        <a:spcAft>
                          <a:spcPts val="0"/>
                        </a:spcAft>
                      </a:pPr>
                      <a:r>
                        <a:rPr lang="fr-FR" sz="1400" b="1" dirty="0">
                          <a:solidFill>
                            <a:schemeClr val="tx1"/>
                          </a:solidFill>
                          <a:effectLst/>
                        </a:rPr>
                        <a:t>DEPARTEMENTS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FORTS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FAIBLES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MENACES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OPPORTUNITES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r>
              <a:tr h="560887">
                <a:tc rowSpan="8">
                  <a:txBody>
                    <a:bodyPr/>
                    <a:lstStyle/>
                    <a:p>
                      <a:pPr marL="0" marR="0" algn="ctr">
                        <a:lnSpc>
                          <a:spcPct val="107000"/>
                        </a:lnSpc>
                        <a:spcBef>
                          <a:spcPts val="0"/>
                        </a:spcBef>
                        <a:spcAft>
                          <a:spcPts val="0"/>
                        </a:spcAft>
                      </a:pPr>
                      <a:r>
                        <a:rPr lang="fr-FR" sz="1800" b="1" dirty="0">
                          <a:effectLst/>
                        </a:rPr>
                        <a:t>SANTE </a:t>
                      </a:r>
                      <a:r>
                        <a:rPr lang="fr-FR" sz="1800" b="1" dirty="0" smtClean="0">
                          <a:effectLst/>
                        </a:rPr>
                        <a:t>ANIMALE</a:t>
                      </a: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l">
                        <a:lnSpc>
                          <a:spcPct val="107000"/>
                        </a:lnSpc>
                        <a:spcBef>
                          <a:spcPts val="0"/>
                        </a:spcBef>
                        <a:spcAft>
                          <a:spcPts val="0"/>
                        </a:spcAft>
                      </a:pPr>
                      <a:r>
                        <a:rPr lang="fr-FR" sz="1200" b="1">
                          <a:effectLst/>
                          <a:latin typeface="Calibri"/>
                          <a:ea typeface="Calibri"/>
                          <a:cs typeface="Times New Roman"/>
                        </a:rPr>
                        <a:t>Existence d’un réseau  d’épidémio surveillance (ACSA, CDS, AEF, AS Chefs de poste et veto privés)</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Manque de financement des activités de surveillance des maladies animales</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Conflits récurrent entre agriculteurs et éleveurs </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r>
              <a:tr h="934811">
                <a:tc vMerge="1">
                  <a:txBody>
                    <a:bodyPr/>
                    <a:lstStyle/>
                    <a:p>
                      <a:endParaRPr lang="en-US"/>
                    </a:p>
                  </a:txBody>
                  <a:tcPr/>
                </a:tc>
                <a:tc>
                  <a:txBody>
                    <a:bodyPr/>
                    <a:lstStyle/>
                    <a:p>
                      <a:pPr marL="0" marR="0" algn="l">
                        <a:lnSpc>
                          <a:spcPct val="107000"/>
                        </a:lnSpc>
                        <a:spcBef>
                          <a:spcPts val="0"/>
                        </a:spcBef>
                        <a:spcAft>
                          <a:spcPts val="0"/>
                        </a:spcAft>
                      </a:pPr>
                      <a:r>
                        <a:rPr lang="fr-FR" sz="1200" b="1">
                          <a:effectLst/>
                          <a:latin typeface="Calibri"/>
                          <a:ea typeface="Calibri"/>
                          <a:cs typeface="Times New Roman"/>
                        </a:rPr>
                        <a:t>Formation de certains agents impliques dans la surveillance</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Faible équipements en matériels de prélèvements, d analyse au niveau des agents du terrain et des laboratoires</a:t>
                      </a:r>
                      <a:endParaRPr lang="en-US" sz="1200" b="1" dirty="0">
                        <a:effectLst/>
                        <a:latin typeface="Calibri"/>
                        <a:ea typeface="Calibri"/>
                        <a:cs typeface="Times New Roman"/>
                      </a:endParaRPr>
                    </a:p>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p>
                      <a:pPr marL="0" marR="0" algn="l">
                        <a:lnSpc>
                          <a:spcPct val="107000"/>
                        </a:lnSpc>
                        <a:spcBef>
                          <a:spcPts val="0"/>
                        </a:spcBef>
                        <a:spcAft>
                          <a:spcPts val="0"/>
                        </a:spcAft>
                      </a:pPr>
                      <a:r>
                        <a:rPr lang="fr-FR" sz="1200" b="1" dirty="0">
                          <a:effectLst/>
                          <a:latin typeface="Calibri"/>
                          <a:ea typeface="Calibri"/>
                          <a:cs typeface="Times New Roman"/>
                        </a:rPr>
                        <a:t> </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 </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r>
              <a:tr h="670116">
                <a:tc vMerge="1">
                  <a:txBody>
                    <a:bodyPr/>
                    <a:lstStyle/>
                    <a:p>
                      <a:endParaRPr lang="en-US"/>
                    </a:p>
                  </a:txBody>
                  <a:tcPr/>
                </a:tc>
                <a:tc>
                  <a:txBody>
                    <a:bodyPr/>
                    <a:lstStyle/>
                    <a:p>
                      <a:pPr marL="0" marR="0" algn="l">
                        <a:lnSpc>
                          <a:spcPct val="107000"/>
                        </a:lnSpc>
                        <a:spcBef>
                          <a:spcPts val="0"/>
                        </a:spcBef>
                        <a:spcAft>
                          <a:spcPts val="0"/>
                        </a:spcAft>
                      </a:pPr>
                      <a:r>
                        <a:rPr lang="fr-FR" sz="1200" b="1" dirty="0">
                          <a:effectLst/>
                          <a:latin typeface="Calibri"/>
                          <a:ea typeface="Calibri"/>
                          <a:cs typeface="Times New Roman"/>
                        </a:rPr>
                        <a:t>Implication des agents du développement rural dans l’information et la sensibilisation sur la MVE et autres maladies</a:t>
                      </a:r>
                      <a:endParaRPr lang="en-US" sz="1200" b="1" dirty="0">
                        <a:effectLst/>
                        <a:latin typeface="Calibri"/>
                        <a:ea typeface="Calibri"/>
                        <a:cs typeface="Times New Roman"/>
                      </a:endParaRPr>
                    </a:p>
                  </a:txBody>
                  <a:tcPr marL="68580" marR="68580" marT="0" marB="0"/>
                </a:tc>
                <a:tc>
                  <a:txBody>
                    <a:bodyPr/>
                    <a:lstStyle/>
                    <a:p>
                      <a:pPr marL="0" marR="0" algn="l" defTabSz="914400" rtl="0" eaLnBrk="1" latinLnBrk="0" hangingPunct="1">
                        <a:lnSpc>
                          <a:spcPct val="107000"/>
                        </a:lnSpc>
                        <a:spcBef>
                          <a:spcPts val="0"/>
                        </a:spcBef>
                        <a:spcAft>
                          <a:spcPts val="0"/>
                        </a:spcAft>
                      </a:pPr>
                      <a:r>
                        <a:rPr lang="fr-FR" sz="1200" b="1" kern="1200" dirty="0">
                          <a:solidFill>
                            <a:schemeClr val="dk1"/>
                          </a:solidFill>
                          <a:effectLst/>
                          <a:latin typeface="Calibri"/>
                          <a:ea typeface="Calibri"/>
                          <a:cs typeface="Times New Roman"/>
                        </a:rPr>
                        <a:t>Insuffisance des ressources humaines </a:t>
                      </a:r>
                      <a:endParaRPr lang="en-US" sz="1200" b="1" kern="1200" dirty="0">
                        <a:solidFill>
                          <a:schemeClr val="dk1"/>
                        </a:solidFill>
                        <a:effectLst/>
                        <a:latin typeface="Calibri"/>
                        <a:ea typeface="Calibri"/>
                        <a:cs typeface="Times New Roman"/>
                      </a:endParaRPr>
                    </a:p>
                  </a:txBody>
                  <a:tcPr marL="68580" marR="68580" marT="0" marB="0">
                    <a:solidFill>
                      <a:schemeClr val="accent2">
                        <a:lumMod val="20000"/>
                        <a:lumOff val="80000"/>
                      </a:schemeClr>
                    </a:solidFill>
                  </a:tcPr>
                </a:tc>
                <a:tc>
                  <a:txBody>
                    <a:bodyPr/>
                    <a:lstStyle/>
                    <a:p>
                      <a:endParaRPr lang="en-US" sz="2000" b="1" dirty="0"/>
                    </a:p>
                  </a:txBody>
                  <a:tcPr marL="68580" marR="68580" marT="0" marB="0"/>
                </a:tc>
                <a:tc>
                  <a:txBody>
                    <a:bodyPr/>
                    <a:lstStyle/>
                    <a:p>
                      <a:endParaRPr lang="en-US" sz="2000" b="1"/>
                    </a:p>
                  </a:txBody>
                  <a:tcPr marL="68580" marR="68580" marT="0" marB="0"/>
                </a:tc>
              </a:tr>
              <a:tr h="670116">
                <a:tc vMerge="1">
                  <a:txBody>
                    <a:bodyPr/>
                    <a:lstStyle/>
                    <a:p>
                      <a:endParaRPr lang="en-US"/>
                    </a:p>
                  </a:txBody>
                  <a:tcPr/>
                </a:tc>
                <a:tc>
                  <a:txBody>
                    <a:bodyPr/>
                    <a:lstStyle/>
                    <a:p>
                      <a:pPr marL="0" marR="0" algn="l">
                        <a:lnSpc>
                          <a:spcPct val="107000"/>
                        </a:lnSpc>
                        <a:spcBef>
                          <a:spcPts val="0"/>
                        </a:spcBef>
                        <a:spcAft>
                          <a:spcPts val="0"/>
                        </a:spcAft>
                      </a:pPr>
                      <a:r>
                        <a:rPr lang="fr-FR" sz="1200" b="1">
                          <a:effectLst/>
                          <a:latin typeface="Calibri"/>
                          <a:ea typeface="Calibri"/>
                          <a:cs typeface="Times New Roman"/>
                        </a:rPr>
                        <a:t>Existence des unités mobiles de santé animale</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Insuffisance  d’agents de surveillance formés</a:t>
                      </a:r>
                      <a:endParaRPr lang="en-US" sz="1200" b="1" dirty="0">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a:p>
                  </a:txBody>
                  <a:tcPr marL="68580" marR="68580" marT="0" marB="0"/>
                </a:tc>
              </a:tr>
              <a:tr h="747849">
                <a:tc vMerge="1">
                  <a:txBody>
                    <a:bodyPr/>
                    <a:lstStyle/>
                    <a:p>
                      <a:endParaRPr lang="en-US"/>
                    </a:p>
                  </a:txBody>
                  <a:tcPr/>
                </a:tc>
                <a:tc>
                  <a:txBody>
                    <a:bodyPr/>
                    <a:lstStyle/>
                    <a:p>
                      <a:pPr marL="0" marR="0" algn="l">
                        <a:lnSpc>
                          <a:spcPct val="107000"/>
                        </a:lnSpc>
                        <a:spcBef>
                          <a:spcPts val="0"/>
                        </a:spcBef>
                        <a:spcAft>
                          <a:spcPts val="0"/>
                        </a:spcAft>
                      </a:pPr>
                      <a:r>
                        <a:rPr lang="fr-FR" sz="1200" b="1">
                          <a:effectLst/>
                          <a:latin typeface="Calibri"/>
                          <a:ea typeface="Calibri"/>
                          <a:cs typeface="Times New Roman"/>
                        </a:rPr>
                        <a:t>Existence d’une équipe fonctionnelle chargée de mener des enquêtes sur les hôtes du virus Ebola  (chauve-souris) et autres maladies</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Faible capacité de supervision des activités de surveillance</a:t>
                      </a:r>
                      <a:endParaRPr lang="en-US" sz="1200" b="1" dirty="0">
                        <a:effectLst/>
                        <a:latin typeface="Calibri"/>
                        <a:ea typeface="Calibri"/>
                        <a:cs typeface="Times New Roman"/>
                      </a:endParaRPr>
                    </a:p>
                  </a:txBody>
                  <a:tcPr marL="68580" marR="68580" marT="0" marB="0"/>
                </a:tc>
                <a:tc>
                  <a:txBody>
                    <a:bodyPr/>
                    <a:lstStyle/>
                    <a:p>
                      <a:endParaRPr lang="en-US" sz="2000" b="1"/>
                    </a:p>
                  </a:txBody>
                  <a:tcPr marL="68580" marR="68580" marT="0" marB="0"/>
                </a:tc>
                <a:tc>
                  <a:txBody>
                    <a:bodyPr/>
                    <a:lstStyle/>
                    <a:p>
                      <a:endParaRPr lang="en-US" sz="2000" b="1" dirty="0"/>
                    </a:p>
                  </a:txBody>
                  <a:tcPr marL="68580" marR="68580" marT="0" marB="0"/>
                </a:tc>
              </a:tr>
              <a:tr h="478418">
                <a:tc vMerge="1">
                  <a:txBody>
                    <a:bodyPr/>
                    <a:lstStyle/>
                    <a:p>
                      <a:pPr marL="0" marR="0" algn="ctr">
                        <a:lnSpc>
                          <a:spcPct val="107000"/>
                        </a:lnSpc>
                        <a:spcBef>
                          <a:spcPts val="0"/>
                        </a:spcBef>
                        <a:spcAft>
                          <a:spcPts val="0"/>
                        </a:spcAft>
                      </a:pP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l">
                        <a:lnSpc>
                          <a:spcPct val="107000"/>
                        </a:lnSpc>
                        <a:spcBef>
                          <a:spcPts val="0"/>
                        </a:spcBef>
                        <a:spcAft>
                          <a:spcPts val="0"/>
                        </a:spcAft>
                      </a:pPr>
                      <a:r>
                        <a:rPr lang="fr-FR" sz="1200" b="1">
                          <a:effectLst/>
                          <a:latin typeface="Calibri"/>
                          <a:ea typeface="Calibri"/>
                          <a:cs typeface="Times New Roman"/>
                        </a:rPr>
                        <a:t> </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Manque de déconcentration/ décentralisation des équipes mobiles</a:t>
                      </a:r>
                      <a:endParaRPr lang="en-US" sz="12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 </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r>
              <a:tr h="591588">
                <a:tc vMerge="1">
                  <a:txBody>
                    <a:bodyPr/>
                    <a:lstStyle/>
                    <a:p>
                      <a:pPr marL="0" marR="0" algn="ctr">
                        <a:lnSpc>
                          <a:spcPct val="107000"/>
                        </a:lnSpc>
                        <a:spcBef>
                          <a:spcPts val="0"/>
                        </a:spcBef>
                        <a:spcAft>
                          <a:spcPts val="0"/>
                        </a:spcAft>
                      </a:pP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l">
                        <a:lnSpc>
                          <a:spcPct val="107000"/>
                        </a:lnSpc>
                        <a:spcBef>
                          <a:spcPts val="0"/>
                        </a:spcBef>
                        <a:spcAft>
                          <a:spcPts val="0"/>
                        </a:spcAft>
                      </a:pPr>
                      <a:r>
                        <a:rPr lang="fr-FR" sz="1200" b="1">
                          <a:effectLst/>
                          <a:latin typeface="Calibri"/>
                          <a:ea typeface="Calibri"/>
                          <a:cs typeface="Times New Roman"/>
                        </a:rPr>
                        <a:t>Existence du document d’évaluation des performances des services vétérinaires (PVS de l’OIE)</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Manque de moyens logistiques niveau national ; régional ; préfectoral (véhicules ; motos ; vélos)</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a:p>
                  </a:txBody>
                  <a:tcPr marL="68580" marR="68580" marT="0" marB="0"/>
                </a:tc>
              </a:tr>
              <a:tr h="591588">
                <a:tc vMerge="1">
                  <a:txBody>
                    <a:bodyPr/>
                    <a:lstStyle/>
                    <a:p>
                      <a:pPr marL="0" marR="0" algn="ctr">
                        <a:lnSpc>
                          <a:spcPct val="107000"/>
                        </a:lnSpc>
                        <a:spcBef>
                          <a:spcPts val="0"/>
                        </a:spcBef>
                        <a:spcAft>
                          <a:spcPts val="0"/>
                        </a:spcAft>
                      </a:pP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l">
                        <a:lnSpc>
                          <a:spcPct val="107000"/>
                        </a:lnSpc>
                        <a:spcBef>
                          <a:spcPts val="0"/>
                        </a:spcBef>
                        <a:spcAft>
                          <a:spcPts val="0"/>
                        </a:spcAft>
                      </a:pPr>
                      <a:r>
                        <a:rPr lang="fr-FR" sz="1200" b="1">
                          <a:effectLst/>
                          <a:latin typeface="Calibri"/>
                          <a:ea typeface="Calibri"/>
                          <a:cs typeface="Times New Roman"/>
                        </a:rPr>
                        <a:t>Existence de la fiche de notification des maladies </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Faiblesse du système de notification</a:t>
                      </a:r>
                      <a:endParaRPr lang="en-US" sz="1200" b="1">
                        <a:effectLst/>
                        <a:latin typeface="Calibri"/>
                        <a:ea typeface="Calibri"/>
                        <a:cs typeface="Times New Roman"/>
                      </a:endParaRPr>
                    </a:p>
                  </a:txBody>
                  <a:tcPr marL="68580" marR="68580" marT="0" marB="0"/>
                </a:tc>
                <a:tc>
                  <a:txBody>
                    <a:bodyPr/>
                    <a:lstStyle/>
                    <a:p>
                      <a:endParaRPr lang="en-US" sz="2000" b="1"/>
                    </a:p>
                  </a:txBody>
                  <a:tcPr marL="68580" marR="68580" marT="0" marB="0"/>
                </a:tc>
                <a:tc>
                  <a:txBody>
                    <a:bodyPr/>
                    <a:lstStyle/>
                    <a:p>
                      <a:endParaRPr lang="en-US" sz="2000" b="1" dirty="0"/>
                    </a:p>
                  </a:txBody>
                  <a:tcPr marL="68580" marR="68580" marT="0" marB="0"/>
                </a:tc>
              </a:tr>
            </a:tbl>
          </a:graphicData>
        </a:graphic>
      </p:graphicFrame>
    </p:spTree>
    <p:extLst>
      <p:ext uri="{BB962C8B-B14F-4D97-AF65-F5344CB8AC3E}">
        <p14:creationId xmlns:p14="http://schemas.microsoft.com/office/powerpoint/2010/main" val="709562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84102653"/>
              </p:ext>
            </p:extLst>
          </p:nvPr>
        </p:nvGraphicFramePr>
        <p:xfrm>
          <a:off x="152400" y="152400"/>
          <a:ext cx="8686801" cy="6492877"/>
        </p:xfrm>
        <a:graphic>
          <a:graphicData uri="http://schemas.openxmlformats.org/drawingml/2006/table">
            <a:tbl>
              <a:tblPr firstRow="1" bandRow="1">
                <a:tableStyleId>{21E4AEA4-8DFA-4A89-87EB-49C32662AFE0}</a:tableStyleId>
              </a:tblPr>
              <a:tblGrid>
                <a:gridCol w="1386968"/>
                <a:gridCol w="1432432"/>
                <a:gridCol w="2995731"/>
                <a:gridCol w="1849693"/>
                <a:gridCol w="1021977"/>
              </a:tblGrid>
              <a:tr h="445481">
                <a:tc>
                  <a:txBody>
                    <a:bodyPr/>
                    <a:lstStyle/>
                    <a:p>
                      <a:pPr marL="0" marR="0" algn="ctr">
                        <a:lnSpc>
                          <a:spcPct val="107000"/>
                        </a:lnSpc>
                        <a:spcBef>
                          <a:spcPts val="0"/>
                        </a:spcBef>
                        <a:spcAft>
                          <a:spcPts val="0"/>
                        </a:spcAft>
                      </a:pPr>
                      <a:r>
                        <a:rPr lang="fr-FR" sz="1400" b="1" dirty="0">
                          <a:solidFill>
                            <a:schemeClr val="tx1"/>
                          </a:solidFill>
                          <a:effectLst/>
                        </a:rPr>
                        <a:t>DEPARTEMENTS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FORTS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POINTS FAIBLES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MENACES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b="1" dirty="0">
                          <a:solidFill>
                            <a:schemeClr val="tx1"/>
                          </a:solidFill>
                          <a:effectLst/>
                        </a:rPr>
                        <a:t>OPPORTUNITES</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r>
              <a:tr h="389817">
                <a:tc rowSpan="10">
                  <a:txBody>
                    <a:bodyPr/>
                    <a:lstStyle/>
                    <a:p>
                      <a:pPr marL="0" marR="0" algn="ctr">
                        <a:lnSpc>
                          <a:spcPct val="107000"/>
                        </a:lnSpc>
                        <a:spcBef>
                          <a:spcPts val="0"/>
                        </a:spcBef>
                        <a:spcAft>
                          <a:spcPts val="0"/>
                        </a:spcAft>
                      </a:pPr>
                      <a:r>
                        <a:rPr lang="fr-FR" sz="1800" b="1" dirty="0">
                          <a:effectLst/>
                        </a:rPr>
                        <a:t>SANTE </a:t>
                      </a:r>
                      <a:r>
                        <a:rPr lang="fr-FR" sz="1800" b="1" dirty="0" smtClean="0">
                          <a:effectLst/>
                        </a:rPr>
                        <a:t>ANIMALE</a:t>
                      </a:r>
                      <a:endParaRPr lang="en-US" sz="1200" b="1" dirty="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Manque d’équipements des ACSA et CDS</a:t>
                      </a:r>
                      <a:endParaRPr lang="en-US" sz="1200" b="1" dirty="0">
                        <a:effectLst/>
                        <a:latin typeface="Calibri"/>
                        <a:ea typeface="Calibri"/>
                        <a:cs typeface="Times New Roman"/>
                      </a:endParaRPr>
                    </a:p>
                  </a:txBody>
                  <a:tcPr marL="68580" marR="68580" marT="0" marB="0"/>
                </a:tc>
                <a:tc>
                  <a:txBody>
                    <a:bodyPr/>
                    <a:lstStyle/>
                    <a:p>
                      <a:endParaRPr lang="en-US" sz="2000" b="1"/>
                    </a:p>
                  </a:txBody>
                  <a:tcPr marL="68580" marR="68580" marT="0" marB="0"/>
                </a:tc>
                <a:tc>
                  <a:txBody>
                    <a:bodyPr/>
                    <a:lstStyle/>
                    <a:p>
                      <a:endParaRPr lang="en-US" sz="2000" b="1"/>
                    </a:p>
                  </a:txBody>
                  <a:tcPr marL="68580" marR="68580" marT="0" marB="0"/>
                </a:tc>
              </a:tr>
              <a:tr h="319349">
                <a:tc vMerge="1">
                  <a:txBody>
                    <a:bodyPr/>
                    <a:lstStyle/>
                    <a:p>
                      <a:endParaRPr lang="en-US"/>
                    </a:p>
                  </a:txBody>
                  <a:tcPr/>
                </a:tc>
                <a:tc>
                  <a:txBody>
                    <a:bodyPr/>
                    <a:lstStyle/>
                    <a:p>
                      <a:endParaRPr lang="en-US" sz="2000" b="1"/>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Faible vulgarisation du document PVS</a:t>
                      </a:r>
                      <a:endParaRPr lang="en-US" sz="1200" b="1">
                        <a:effectLst/>
                        <a:latin typeface="Calibri"/>
                        <a:ea typeface="Calibri"/>
                        <a:cs typeface="Times New Roman"/>
                      </a:endParaRPr>
                    </a:p>
                  </a:txBody>
                  <a:tcPr marL="68580" marR="68580" marT="0" marB="0"/>
                </a:tc>
                <a:tc>
                  <a:txBody>
                    <a:bodyPr/>
                    <a:lstStyle/>
                    <a:p>
                      <a:endParaRPr lang="en-US" sz="2000" b="1"/>
                    </a:p>
                  </a:txBody>
                  <a:tcPr marL="68580" marR="68580" marT="0" marB="0"/>
                </a:tc>
                <a:tc>
                  <a:txBody>
                    <a:bodyPr/>
                    <a:lstStyle/>
                    <a:p>
                      <a:endParaRPr lang="en-US" sz="2000" b="1"/>
                    </a:p>
                  </a:txBody>
                  <a:tcPr marL="68580" marR="68580" marT="0" marB="0"/>
                </a:tc>
              </a:tr>
              <a:tr h="324985">
                <a:tc vMerge="1">
                  <a:txBody>
                    <a:bodyPr/>
                    <a:lstStyle/>
                    <a:p>
                      <a:endParaRPr lang="en-US"/>
                    </a:p>
                  </a:txBody>
                  <a:tcPr/>
                </a:tc>
                <a:tc>
                  <a:txBody>
                    <a:bodyPr/>
                    <a:lstStyle/>
                    <a:p>
                      <a:endParaRPr lang="en-US" sz="2000" b="1"/>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Insuffisance des ressources humaine </a:t>
                      </a:r>
                      <a:endParaRPr lang="en-US" sz="1200" b="1">
                        <a:effectLst/>
                        <a:latin typeface="Calibri"/>
                        <a:ea typeface="Calibri"/>
                        <a:cs typeface="Times New Roman"/>
                      </a:endParaRPr>
                    </a:p>
                  </a:txBody>
                  <a:tcPr marL="68580" marR="68580" marT="0" marB="0"/>
                </a:tc>
                <a:tc>
                  <a:txBody>
                    <a:bodyPr/>
                    <a:lstStyle/>
                    <a:p>
                      <a:endParaRPr lang="en-US" sz="2000" b="1"/>
                    </a:p>
                  </a:txBody>
                  <a:tcPr marL="68580" marR="68580" marT="0" marB="0"/>
                </a:tc>
                <a:tc>
                  <a:txBody>
                    <a:bodyPr/>
                    <a:lstStyle/>
                    <a:p>
                      <a:endParaRPr lang="en-US" sz="2000" b="1" dirty="0"/>
                    </a:p>
                  </a:txBody>
                  <a:tcPr marL="68580" marR="68580" marT="0" marB="0"/>
                </a:tc>
              </a:tr>
              <a:tr h="1851836">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Forte incidence de prévalence de plusieurs maladies infectieuses zoonotiques et non zoonotique</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800"/>
                        </a:spcAft>
                      </a:pPr>
                      <a:r>
                        <a:rPr lang="fr-FR" sz="1200" b="1" dirty="0">
                          <a:effectLst/>
                          <a:latin typeface="Calibri"/>
                          <a:ea typeface="Calibri"/>
                          <a:cs typeface="Times New Roman"/>
                        </a:rPr>
                        <a:t>Introduction transfrontalières de nouvelles pathologies venant des pays voisins.</a:t>
                      </a:r>
                      <a:endParaRPr lang="en-US" sz="1200" b="1" dirty="0">
                        <a:effectLst/>
                        <a:latin typeface="Calibri"/>
                        <a:ea typeface="Calibri"/>
                        <a:cs typeface="Times New Roman"/>
                      </a:endParaRPr>
                    </a:p>
                    <a:p>
                      <a:pPr marL="0" marR="0" algn="l">
                        <a:lnSpc>
                          <a:spcPct val="107000"/>
                        </a:lnSpc>
                        <a:spcBef>
                          <a:spcPts val="0"/>
                        </a:spcBef>
                        <a:spcAft>
                          <a:spcPts val="800"/>
                        </a:spcAft>
                      </a:pPr>
                      <a:r>
                        <a:rPr lang="fr-FR" sz="1200" b="1" dirty="0">
                          <a:effectLst/>
                          <a:latin typeface="Calibri"/>
                          <a:ea typeface="Calibri"/>
                          <a:cs typeface="Times New Roman"/>
                        </a:rPr>
                        <a:t>Grippe Aviaire</a:t>
                      </a:r>
                      <a:endParaRPr lang="en-US" sz="1200" b="1" dirty="0">
                        <a:effectLst/>
                        <a:latin typeface="Calibri"/>
                        <a:ea typeface="Calibri"/>
                        <a:cs typeface="Times New Roman"/>
                      </a:endParaRPr>
                    </a:p>
                    <a:p>
                      <a:pPr marL="0" marR="0" algn="l">
                        <a:lnSpc>
                          <a:spcPct val="107000"/>
                        </a:lnSpc>
                        <a:spcBef>
                          <a:spcPts val="0"/>
                        </a:spcBef>
                        <a:spcAft>
                          <a:spcPts val="800"/>
                        </a:spcAft>
                      </a:pPr>
                      <a:r>
                        <a:rPr lang="fr-FR" sz="1200" b="1" dirty="0">
                          <a:effectLst/>
                          <a:latin typeface="Calibri"/>
                          <a:ea typeface="Calibri"/>
                          <a:cs typeface="Times New Roman"/>
                        </a:rPr>
                        <a:t>La peste porcine Africaine</a:t>
                      </a:r>
                      <a:endParaRPr lang="en-US" sz="1200" b="1" dirty="0">
                        <a:effectLst/>
                        <a:latin typeface="Calibri"/>
                        <a:ea typeface="Calibri"/>
                        <a:cs typeface="Times New Roman"/>
                      </a:endParaRPr>
                    </a:p>
                    <a:p>
                      <a:pPr marL="0" marR="0" algn="l">
                        <a:lnSpc>
                          <a:spcPct val="107000"/>
                        </a:lnSpc>
                        <a:spcBef>
                          <a:spcPts val="0"/>
                        </a:spcBef>
                        <a:spcAft>
                          <a:spcPts val="800"/>
                        </a:spcAft>
                      </a:pPr>
                      <a:r>
                        <a:rPr lang="fr-FR" sz="1200" b="1" dirty="0">
                          <a:effectLst/>
                          <a:latin typeface="Calibri"/>
                          <a:ea typeface="Calibri"/>
                          <a:cs typeface="Times New Roman"/>
                        </a:rPr>
                        <a:t>PPCB</a:t>
                      </a:r>
                      <a:endParaRPr lang="en-US" sz="1200" b="1" dirty="0">
                        <a:effectLst/>
                        <a:latin typeface="Calibri"/>
                        <a:ea typeface="Calibri"/>
                        <a:cs typeface="Times New Roman"/>
                      </a:endParaRPr>
                    </a:p>
                  </a:txBody>
                  <a:tcPr marL="89535" marR="89535" marT="0" marB="0"/>
                </a:tc>
                <a:tc>
                  <a:txBody>
                    <a:bodyPr/>
                    <a:lstStyle/>
                    <a:p>
                      <a:endParaRPr lang="en-US" sz="2000" b="1" dirty="0"/>
                    </a:p>
                  </a:txBody>
                  <a:tcPr marL="68580" marR="68580" marT="0" marB="0"/>
                </a:tc>
              </a:tr>
              <a:tr h="389817">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Manque de chaine de froids et du matériel de vaccination</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389817">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Insuffisance d’approvisionnement en médicaments et vaccins </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389817">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Manque de kits informatique et de communication</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389817">
                <a:tc vMerge="1">
                  <a:txBody>
                    <a:bodyPr/>
                    <a:lstStyle/>
                    <a:p>
                      <a:endParaRPr lang="en-US"/>
                    </a:p>
                  </a:txBody>
                  <a:tcPr/>
                </a:tc>
                <a:tc>
                  <a:txBody>
                    <a:bodyPr/>
                    <a:lstStyle/>
                    <a:p>
                      <a:endParaRPr lang="en-US" sz="2000" b="1" dirty="0"/>
                    </a:p>
                  </a:txBody>
                  <a:tcPr marL="68580" marR="68580" marT="0" marB="0"/>
                </a:tc>
                <a:tc>
                  <a:txBody>
                    <a:bodyPr/>
                    <a:lstStyle/>
                    <a:p>
                      <a:pPr marL="0" marR="0" algn="l">
                        <a:lnSpc>
                          <a:spcPct val="107000"/>
                        </a:lnSpc>
                        <a:spcBef>
                          <a:spcPts val="0"/>
                        </a:spcBef>
                        <a:spcAft>
                          <a:spcPts val="0"/>
                        </a:spcAft>
                      </a:pPr>
                      <a:r>
                        <a:rPr lang="fr-FR" sz="1200" b="1">
                          <a:effectLst/>
                          <a:latin typeface="Calibri"/>
                          <a:ea typeface="Calibri"/>
                          <a:cs typeface="Times New Roman"/>
                        </a:rPr>
                        <a:t>Absence notoire de décharges aménagées </a:t>
                      </a:r>
                      <a:endParaRPr lang="en-US" sz="1200" b="1">
                        <a:effectLst/>
                        <a:latin typeface="Calibri"/>
                        <a:ea typeface="Calibri"/>
                        <a:cs typeface="Times New Roman"/>
                      </a:endParaRPr>
                    </a:p>
                  </a:txBody>
                  <a:tcPr marL="68580" marR="68580" marT="0" marB="0"/>
                </a:tc>
                <a:tc>
                  <a:txBody>
                    <a:bodyPr/>
                    <a:lstStyle/>
                    <a:p>
                      <a:endParaRPr lang="en-US" sz="2000" b="1" dirty="0"/>
                    </a:p>
                  </a:txBody>
                  <a:tcPr marL="68580" marR="68580" marT="0" marB="0"/>
                </a:tc>
                <a:tc>
                  <a:txBody>
                    <a:bodyPr/>
                    <a:lstStyle/>
                    <a:p>
                      <a:endParaRPr lang="en-US" sz="2000" b="1" dirty="0"/>
                    </a:p>
                  </a:txBody>
                  <a:tcPr marL="68580" marR="68580" marT="0" marB="0"/>
                </a:tc>
              </a:tr>
              <a:tr h="399186">
                <a:tc vMerge="1">
                  <a:txBody>
                    <a:bodyPr/>
                    <a:lstStyle/>
                    <a:p>
                      <a:endParaRPr lang="en-US" dirty="0"/>
                    </a:p>
                  </a:txBody>
                  <a:tcPr/>
                </a:tc>
                <a:tc>
                  <a:txBody>
                    <a:bodyPr/>
                    <a:lstStyle/>
                    <a:p>
                      <a:endParaRPr lang="en-US" sz="2000" b="1" dirty="0"/>
                    </a:p>
                  </a:txBody>
                  <a:tcPr/>
                </a:tc>
                <a:tc>
                  <a:txBody>
                    <a:bodyPr/>
                    <a:lstStyle/>
                    <a:p>
                      <a:pPr marL="0" marR="0" algn="l">
                        <a:lnSpc>
                          <a:spcPct val="107000"/>
                        </a:lnSpc>
                        <a:spcBef>
                          <a:spcPts val="0"/>
                        </a:spcBef>
                        <a:spcAft>
                          <a:spcPts val="0"/>
                        </a:spcAft>
                      </a:pPr>
                      <a:r>
                        <a:rPr lang="fr-FR" sz="1200" b="1" dirty="0">
                          <a:effectLst/>
                          <a:latin typeface="Calibri"/>
                          <a:ea typeface="Calibri"/>
                          <a:cs typeface="Times New Roman"/>
                        </a:rPr>
                        <a:t>Guide de surveillance non actualise</a:t>
                      </a:r>
                      <a:endParaRPr lang="en-US" sz="1200" b="1" dirty="0">
                        <a:effectLst/>
                        <a:latin typeface="Calibri"/>
                        <a:ea typeface="Calibri"/>
                        <a:cs typeface="Times New Roman"/>
                      </a:endParaRPr>
                    </a:p>
                  </a:txBody>
                  <a:tcPr marL="68580" marR="68580" marT="0" marB="0"/>
                </a:tc>
                <a:tc>
                  <a:txBody>
                    <a:bodyPr/>
                    <a:lstStyle/>
                    <a:p>
                      <a:endParaRPr lang="en-US" sz="2000" b="1" dirty="0"/>
                    </a:p>
                  </a:txBody>
                  <a:tcPr/>
                </a:tc>
                <a:tc>
                  <a:txBody>
                    <a:bodyPr/>
                    <a:lstStyle/>
                    <a:p>
                      <a:endParaRPr lang="en-US" sz="2000" b="1" dirty="0"/>
                    </a:p>
                  </a:txBody>
                  <a:tcPr/>
                </a:tc>
              </a:tr>
              <a:tr h="1187080">
                <a:tc vMerge="1">
                  <a:txBody>
                    <a:bodyPr/>
                    <a:lstStyle/>
                    <a:p>
                      <a:pPr marL="0" marR="0" algn="ctr">
                        <a:lnSpc>
                          <a:spcPct val="107000"/>
                        </a:lnSpc>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r>
                        <a:rPr lang="fr-FR" sz="1200" b="1">
                          <a:effectLst/>
                          <a:latin typeface="Calibri"/>
                          <a:ea typeface="Calibri"/>
                          <a:cs typeface="Times New Roman"/>
                        </a:rPr>
                        <a:t>Identification de 5 zones de  construction de postes d’inspection frontaliers</a:t>
                      </a:r>
                      <a:endParaRPr lang="en-US" sz="12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200" b="1" dirty="0">
                          <a:effectLst/>
                          <a:latin typeface="Calibri"/>
                          <a:ea typeface="Calibri"/>
                          <a:cs typeface="Times New Roman"/>
                        </a:rPr>
                        <a:t>Manque de construction des postes d’inspection frontaliers</a:t>
                      </a:r>
                      <a:endParaRPr lang="en-US" sz="1200" b="1" dirty="0">
                        <a:effectLst/>
                        <a:latin typeface="Calibri"/>
                        <a:ea typeface="Calibri"/>
                        <a:cs typeface="Times New Roman"/>
                      </a:endParaRPr>
                    </a:p>
                  </a:txBody>
                  <a:tcPr marL="68580" marR="68580" marT="0" marB="0"/>
                </a:tc>
                <a:tc>
                  <a:txBody>
                    <a:bodyPr/>
                    <a:lstStyle/>
                    <a:p>
                      <a:endParaRPr lang="en-US" sz="2000" b="1" dirty="0"/>
                    </a:p>
                  </a:txBody>
                  <a:tcPr/>
                </a:tc>
                <a:tc>
                  <a:txBody>
                    <a:bodyPr/>
                    <a:lstStyle/>
                    <a:p>
                      <a:endParaRPr lang="en-US" sz="2000" b="1" dirty="0"/>
                    </a:p>
                  </a:txBody>
                  <a:tcPr/>
                </a:tc>
              </a:tr>
            </a:tbl>
          </a:graphicData>
        </a:graphic>
      </p:graphicFrame>
    </p:spTree>
    <p:extLst>
      <p:ext uri="{BB962C8B-B14F-4D97-AF65-F5344CB8AC3E}">
        <p14:creationId xmlns:p14="http://schemas.microsoft.com/office/powerpoint/2010/main" val="3056050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13302092"/>
              </p:ext>
            </p:extLst>
          </p:nvPr>
        </p:nvGraphicFramePr>
        <p:xfrm>
          <a:off x="0" y="228600"/>
          <a:ext cx="8915400" cy="6511776"/>
        </p:xfrm>
        <a:graphic>
          <a:graphicData uri="http://schemas.openxmlformats.org/drawingml/2006/table">
            <a:tbl>
              <a:tblPr firstRow="1" bandRow="1">
                <a:tableStyleId>{21E4AEA4-8DFA-4A89-87EB-49C32662AFE0}</a:tableStyleId>
              </a:tblPr>
              <a:tblGrid>
                <a:gridCol w="1705555"/>
                <a:gridCol w="2055860"/>
                <a:gridCol w="2791785"/>
                <a:gridCol w="1044271"/>
                <a:gridCol w="1317929"/>
              </a:tblGrid>
              <a:tr h="735486">
                <a:tc>
                  <a:txBody>
                    <a:bodyPr/>
                    <a:lstStyle/>
                    <a:p>
                      <a:pPr marL="0" marR="0" algn="ctr">
                        <a:lnSpc>
                          <a:spcPct val="107000"/>
                        </a:lnSpc>
                        <a:spcBef>
                          <a:spcPts val="0"/>
                        </a:spcBef>
                        <a:spcAft>
                          <a:spcPts val="0"/>
                        </a:spcAft>
                      </a:pPr>
                      <a:r>
                        <a:rPr lang="fr-FR" sz="1600" b="1" dirty="0">
                          <a:solidFill>
                            <a:schemeClr val="tx1"/>
                          </a:solidFill>
                          <a:effectLst/>
                        </a:rPr>
                        <a:t>DEPARTEMENTS</a:t>
                      </a:r>
                      <a:endParaRPr lang="en-US" sz="16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600" b="1" dirty="0">
                          <a:solidFill>
                            <a:schemeClr val="tx1"/>
                          </a:solidFill>
                          <a:effectLst/>
                        </a:rPr>
                        <a:t>POINTS FORTS</a:t>
                      </a:r>
                      <a:endParaRPr lang="en-US" sz="16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endParaRPr lang="fr-FR" sz="1600" b="1" dirty="0" smtClean="0">
                        <a:solidFill>
                          <a:schemeClr val="tx1"/>
                        </a:solidFill>
                        <a:effectLst/>
                      </a:endParaRPr>
                    </a:p>
                    <a:p>
                      <a:pPr marL="0" marR="0" algn="ctr">
                        <a:lnSpc>
                          <a:spcPct val="107000"/>
                        </a:lnSpc>
                        <a:spcBef>
                          <a:spcPts val="0"/>
                        </a:spcBef>
                        <a:spcAft>
                          <a:spcPts val="0"/>
                        </a:spcAft>
                      </a:pPr>
                      <a:r>
                        <a:rPr lang="fr-FR" sz="1600" b="1" dirty="0" smtClean="0">
                          <a:solidFill>
                            <a:schemeClr val="tx1"/>
                          </a:solidFill>
                          <a:effectLst/>
                        </a:rPr>
                        <a:t>POINTS FAIBLES</a:t>
                      </a:r>
                    </a:p>
                    <a:p>
                      <a:pPr marL="0" marR="0" algn="ctr">
                        <a:lnSpc>
                          <a:spcPct val="107000"/>
                        </a:lnSpc>
                        <a:spcBef>
                          <a:spcPts val="0"/>
                        </a:spcBef>
                        <a:spcAft>
                          <a:spcPts val="0"/>
                        </a:spcAft>
                      </a:pPr>
                      <a:endParaRPr lang="en-US" sz="16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600" b="1" dirty="0">
                          <a:solidFill>
                            <a:schemeClr val="tx1"/>
                          </a:solidFill>
                          <a:effectLst/>
                        </a:rPr>
                        <a:t>MENACES</a:t>
                      </a:r>
                      <a:endParaRPr lang="en-US" sz="16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600" b="1" dirty="0">
                          <a:solidFill>
                            <a:schemeClr val="tx1"/>
                          </a:solidFill>
                          <a:effectLst/>
                        </a:rPr>
                        <a:t>OPPORTUNITES</a:t>
                      </a:r>
                      <a:endParaRPr lang="en-US" sz="16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r>
              <a:tr h="643483">
                <a:tc rowSpan="8">
                  <a:txBody>
                    <a:bodyPr/>
                    <a:lstStyle/>
                    <a:p>
                      <a:pPr marL="0" marR="0" algn="ctr">
                        <a:lnSpc>
                          <a:spcPct val="107000"/>
                        </a:lnSpc>
                        <a:spcBef>
                          <a:spcPts val="0"/>
                        </a:spcBef>
                        <a:spcAft>
                          <a:spcPts val="0"/>
                        </a:spcAft>
                      </a:pPr>
                      <a:r>
                        <a:rPr lang="fr-FR" sz="2000" b="1" dirty="0">
                          <a:solidFill>
                            <a:schemeClr val="tx1"/>
                          </a:solidFill>
                          <a:effectLst/>
                        </a:rPr>
                        <a:t>SANTE </a:t>
                      </a:r>
                      <a:r>
                        <a:rPr lang="fr-FR" sz="2000" b="1" dirty="0" smtClean="0">
                          <a:solidFill>
                            <a:schemeClr val="tx1"/>
                          </a:solidFill>
                          <a:effectLst/>
                        </a:rPr>
                        <a:t>ENVIRONMENTALE</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l">
                        <a:lnSpc>
                          <a:spcPct val="107000"/>
                        </a:lnSpc>
                        <a:spcBef>
                          <a:spcPts val="0"/>
                        </a:spcBef>
                        <a:spcAft>
                          <a:spcPts val="0"/>
                        </a:spcAft>
                      </a:pPr>
                      <a:r>
                        <a:rPr lang="fr-FR" sz="1400" b="1">
                          <a:effectLst/>
                          <a:latin typeface="Calibri"/>
                          <a:ea typeface="Calibri"/>
                          <a:cs typeface="Times New Roman"/>
                        </a:rPr>
                        <a:t>Existence de personnel au niveau des aires protégées</a:t>
                      </a: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Insuffisance de personnel (en quantité et en qualité) au niveau des aires protégées</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r>
              <a:tr h="857977">
                <a:tc vMerge="1">
                  <a:txBody>
                    <a:bodyPr/>
                    <a:lstStyle/>
                    <a:p>
                      <a:endParaRPr lang="en-US"/>
                    </a:p>
                  </a:txBody>
                  <a:tcPr/>
                </a:tc>
                <a:tc>
                  <a:txBody>
                    <a:bodyPr/>
                    <a:lstStyle/>
                    <a:p>
                      <a:pPr marL="0" marR="0" algn="l">
                        <a:lnSpc>
                          <a:spcPct val="107000"/>
                        </a:lnSpc>
                        <a:spcBef>
                          <a:spcPts val="0"/>
                        </a:spcBef>
                        <a:spcAft>
                          <a:spcPts val="0"/>
                        </a:spcAft>
                      </a:pPr>
                      <a:r>
                        <a:rPr lang="fr-FR" sz="1400" b="1">
                          <a:effectLst/>
                          <a:latin typeface="Calibri"/>
                          <a:ea typeface="Calibri"/>
                          <a:cs typeface="Times New Roman"/>
                        </a:rPr>
                        <a:t>Existence des aires d’attroupements d’animaux sauvage</a:t>
                      </a: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Non prise en compte de l’aspect hygiène et assainissement dans le budget du département de l’environnement</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r h="543745">
                <a:tc vMerge="1">
                  <a:txBody>
                    <a:bodyPr/>
                    <a:lstStyle/>
                    <a:p>
                      <a:endParaRPr lang="en-US"/>
                    </a:p>
                  </a:txBody>
                  <a:tcPr/>
                </a:tc>
                <a:tc>
                  <a:txBody>
                    <a:bodyPr/>
                    <a:lstStyle/>
                    <a:p>
                      <a:pPr marL="0" marR="0" algn="l">
                        <a:lnSpc>
                          <a:spcPct val="107000"/>
                        </a:lnSpc>
                        <a:spcBef>
                          <a:spcPts val="0"/>
                        </a:spcBef>
                        <a:spcAft>
                          <a:spcPts val="0"/>
                        </a:spcAft>
                      </a:pPr>
                      <a:r>
                        <a:rPr lang="fr-FR" sz="1400" b="1">
                          <a:effectLst/>
                          <a:latin typeface="Calibri"/>
                          <a:ea typeface="Calibri"/>
                          <a:cs typeface="Times New Roman"/>
                        </a:rPr>
                        <a:t>Aires protégées identifiées</a:t>
                      </a: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Manque formation des agents sur la surveillance </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r h="543745">
                <a:tc vMerge="1">
                  <a:txBody>
                    <a:bodyPr/>
                    <a:lstStyle/>
                    <a:p>
                      <a:endParaRPr lang="en-US"/>
                    </a:p>
                  </a:txBody>
                  <a:tcPr/>
                </a:tc>
                <a:tc>
                  <a:txBody>
                    <a:bodyPr/>
                    <a:lstStyle/>
                    <a:p>
                      <a:pPr marL="0" marR="0" algn="l">
                        <a:lnSpc>
                          <a:spcPct val="107000"/>
                        </a:lnSpc>
                        <a:spcBef>
                          <a:spcPts val="0"/>
                        </a:spcBef>
                        <a:spcAft>
                          <a:spcPts val="0"/>
                        </a:spcAft>
                      </a:pPr>
                      <a:r>
                        <a:rPr lang="fr-FR" sz="1400" b="1">
                          <a:effectLst/>
                          <a:latin typeface="Calibri"/>
                          <a:ea typeface="Calibri"/>
                          <a:cs typeface="Times New Roman"/>
                        </a:rPr>
                        <a:t>Espèces dans les aires protégées connues </a:t>
                      </a: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La situation par espèce n’est pas connue</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r h="480027">
                <a:tc vMerge="1">
                  <a:txBody>
                    <a:bodyPr/>
                    <a:lstStyle/>
                    <a:p>
                      <a:endParaRPr lang="en-US"/>
                    </a:p>
                  </a:txBody>
                  <a:tcPr/>
                </a:tc>
                <a:tc>
                  <a:txBody>
                    <a:bodyPr/>
                    <a:lstStyle/>
                    <a:p>
                      <a:pPr marL="0" marR="0" algn="l">
                        <a:lnSpc>
                          <a:spcPct val="107000"/>
                        </a:lnSpc>
                        <a:spcBef>
                          <a:spcPts val="0"/>
                        </a:spcBef>
                        <a:spcAft>
                          <a:spcPts val="0"/>
                        </a:spcAft>
                      </a:pPr>
                      <a:r>
                        <a:rPr lang="fr-FR" sz="1400" b="1">
                          <a:effectLst/>
                          <a:latin typeface="Calibri"/>
                          <a:ea typeface="Calibri"/>
                          <a:cs typeface="Times New Roman"/>
                        </a:rPr>
                        <a:t> </a:t>
                      </a: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Manque de moyens logistiques</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r h="730599">
                <a:tc vMerge="1">
                  <a:txBody>
                    <a:bodyPr/>
                    <a:lstStyle/>
                    <a:p>
                      <a:endParaRPr lang="en-US"/>
                    </a:p>
                  </a:txBody>
                  <a:tcPr/>
                </a:tc>
                <a:tc>
                  <a:txBody>
                    <a:bodyPr/>
                    <a:lstStyle/>
                    <a:p>
                      <a:pPr marL="0" marR="0" algn="l">
                        <a:lnSpc>
                          <a:spcPct val="107000"/>
                        </a:lnSpc>
                        <a:spcBef>
                          <a:spcPts val="0"/>
                        </a:spcBef>
                        <a:spcAft>
                          <a:spcPts val="0"/>
                        </a:spcAft>
                      </a:pPr>
                      <a:r>
                        <a:rPr lang="fr-FR" sz="1400" b="1" dirty="0">
                          <a:effectLst/>
                          <a:latin typeface="Calibri"/>
                          <a:ea typeface="Calibri"/>
                          <a:cs typeface="Times New Roman"/>
                        </a:rPr>
                        <a:t> </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Manque de personnels spécialisés sur les maladies infectieuses zoonotiques </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r h="730599">
                <a:tc vMerge="1">
                  <a:txBody>
                    <a:bodyPr/>
                    <a:lstStyle/>
                    <a:p>
                      <a:pPr marL="0" marR="0" algn="ctr">
                        <a:lnSpc>
                          <a:spcPct val="107000"/>
                        </a:lnSpc>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r>
                        <a:rPr lang="fr-FR" sz="1400" b="1" dirty="0">
                          <a:effectLst/>
                          <a:latin typeface="Calibri"/>
                          <a:ea typeface="Calibri"/>
                          <a:cs typeface="Times New Roman"/>
                        </a:rPr>
                        <a:t> </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Manque des moyens de communication des agents pour l’alerte précoce</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r h="1102318">
                <a:tc vMerge="1">
                  <a:txBody>
                    <a:bodyPr/>
                    <a:lstStyle/>
                    <a:p>
                      <a:pPr marL="0" marR="0" algn="ctr">
                        <a:lnSpc>
                          <a:spcPct val="107000"/>
                        </a:lnSpc>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r>
                        <a:rPr lang="fr-FR" sz="1400" b="1" dirty="0">
                          <a:effectLst/>
                          <a:latin typeface="Calibri"/>
                          <a:ea typeface="Calibri"/>
                          <a:cs typeface="Times New Roman"/>
                        </a:rPr>
                        <a:t> </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r>
                        <a:rPr lang="fr-FR" sz="1400" b="1" dirty="0">
                          <a:effectLst/>
                          <a:latin typeface="Calibri"/>
                          <a:ea typeface="Calibri"/>
                          <a:cs typeface="Times New Roman"/>
                        </a:rPr>
                        <a:t>Manque des kits informatique pour la gestion des données</a:t>
                      </a: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pPr>
                      <a:endParaRPr lang="en-US" sz="1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06644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61079999"/>
              </p:ext>
            </p:extLst>
          </p:nvPr>
        </p:nvGraphicFramePr>
        <p:xfrm>
          <a:off x="76200" y="304800"/>
          <a:ext cx="8839200" cy="2547204"/>
        </p:xfrm>
        <a:graphic>
          <a:graphicData uri="http://schemas.openxmlformats.org/drawingml/2006/table">
            <a:tbl>
              <a:tblPr firstRow="1" bandRow="1">
                <a:tableStyleId>{21E4AEA4-8DFA-4A89-87EB-49C32662AFE0}</a:tableStyleId>
              </a:tblPr>
              <a:tblGrid>
                <a:gridCol w="2209800"/>
                <a:gridCol w="1373363"/>
                <a:gridCol w="2512837"/>
                <a:gridCol w="975360"/>
                <a:gridCol w="1767840"/>
              </a:tblGrid>
              <a:tr h="838200">
                <a:tc>
                  <a:txBody>
                    <a:bodyPr/>
                    <a:lstStyle/>
                    <a:p>
                      <a:pPr marL="0" marR="0" algn="ctr">
                        <a:lnSpc>
                          <a:spcPct val="107000"/>
                        </a:lnSpc>
                        <a:spcBef>
                          <a:spcPts val="0"/>
                        </a:spcBef>
                        <a:spcAft>
                          <a:spcPts val="0"/>
                        </a:spcAft>
                      </a:pPr>
                      <a:r>
                        <a:rPr lang="fr-FR" sz="1400" dirty="0">
                          <a:solidFill>
                            <a:schemeClr val="tx1"/>
                          </a:solidFill>
                          <a:effectLst/>
                        </a:rPr>
                        <a:t>DEPARTEMENTS</a:t>
                      </a:r>
                      <a:endParaRPr lang="en-US" sz="1400"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dirty="0">
                          <a:solidFill>
                            <a:schemeClr val="tx1"/>
                          </a:solidFill>
                          <a:effectLst/>
                        </a:rPr>
                        <a:t>POINTS FORTS</a:t>
                      </a:r>
                      <a:endParaRPr lang="en-US" sz="1400"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endParaRPr lang="fr-FR" sz="1400" dirty="0" smtClean="0">
                        <a:solidFill>
                          <a:schemeClr val="tx1"/>
                        </a:solidFill>
                        <a:effectLst/>
                      </a:endParaRPr>
                    </a:p>
                    <a:p>
                      <a:pPr marL="0" marR="0" algn="ctr">
                        <a:lnSpc>
                          <a:spcPct val="107000"/>
                        </a:lnSpc>
                        <a:spcBef>
                          <a:spcPts val="0"/>
                        </a:spcBef>
                        <a:spcAft>
                          <a:spcPts val="0"/>
                        </a:spcAft>
                      </a:pPr>
                      <a:r>
                        <a:rPr lang="fr-FR" sz="1400" dirty="0" smtClean="0">
                          <a:solidFill>
                            <a:schemeClr val="tx1"/>
                          </a:solidFill>
                          <a:effectLst/>
                        </a:rPr>
                        <a:t>POINTS FAIBLES</a:t>
                      </a:r>
                    </a:p>
                    <a:p>
                      <a:pPr marL="0" marR="0" algn="ctr">
                        <a:lnSpc>
                          <a:spcPct val="107000"/>
                        </a:lnSpc>
                        <a:spcBef>
                          <a:spcPts val="0"/>
                        </a:spcBef>
                        <a:spcAft>
                          <a:spcPts val="0"/>
                        </a:spcAft>
                      </a:pPr>
                      <a:endParaRPr lang="fr-FR" sz="1400" dirty="0" smtClean="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dirty="0">
                          <a:solidFill>
                            <a:schemeClr val="tx1"/>
                          </a:solidFill>
                          <a:effectLst/>
                        </a:rPr>
                        <a:t>MENACES</a:t>
                      </a:r>
                      <a:endParaRPr lang="en-US" sz="1400"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07000"/>
                        </a:lnSpc>
                        <a:spcBef>
                          <a:spcPts val="0"/>
                        </a:spcBef>
                        <a:spcAft>
                          <a:spcPts val="0"/>
                        </a:spcAft>
                      </a:pPr>
                      <a:r>
                        <a:rPr lang="fr-FR" sz="1400" dirty="0">
                          <a:solidFill>
                            <a:schemeClr val="tx1"/>
                          </a:solidFill>
                          <a:effectLst/>
                        </a:rPr>
                        <a:t>OPPORTUNITES</a:t>
                      </a:r>
                      <a:endParaRPr lang="en-US" sz="1400"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r>
              <a:tr h="412102">
                <a:tc rowSpan="3">
                  <a:txBody>
                    <a:bodyPr/>
                    <a:lstStyle/>
                    <a:p>
                      <a:pPr marL="0" marR="0" algn="ctr">
                        <a:lnSpc>
                          <a:spcPct val="107000"/>
                        </a:lnSpc>
                        <a:spcBef>
                          <a:spcPts val="0"/>
                        </a:spcBef>
                        <a:spcAft>
                          <a:spcPts val="0"/>
                        </a:spcAft>
                      </a:pPr>
                      <a:r>
                        <a:rPr lang="fr-FR" sz="2000" b="1" dirty="0">
                          <a:solidFill>
                            <a:schemeClr val="tx1"/>
                          </a:solidFill>
                          <a:effectLst/>
                        </a:rPr>
                        <a:t>SANTE </a:t>
                      </a:r>
                      <a:r>
                        <a:rPr lang="fr-FR" sz="2000" b="1" dirty="0" smtClean="0">
                          <a:solidFill>
                            <a:schemeClr val="tx1"/>
                          </a:solidFill>
                          <a:effectLst/>
                        </a:rPr>
                        <a:t>ENVIRONMENTALE</a:t>
                      </a:r>
                      <a:endParaRPr lang="en-US" sz="1400" b="1" dirty="0">
                        <a:solidFill>
                          <a:schemeClr val="tx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endParaRPr lang="en-US" sz="2000" dirty="0">
                        <a:solidFill>
                          <a:schemeClr val="tx1"/>
                        </a:solidFill>
                      </a:endParaRPr>
                    </a:p>
                  </a:txBody>
                  <a:tcPr marL="68580" marR="68580" marT="0" marB="0" anchor="ctr"/>
                </a:tc>
                <a:tc>
                  <a:txBody>
                    <a:bodyPr/>
                    <a:lstStyle/>
                    <a:p>
                      <a:pPr marL="0" marR="0" algn="l">
                        <a:lnSpc>
                          <a:spcPct val="107000"/>
                        </a:lnSpc>
                        <a:spcBef>
                          <a:spcPts val="0"/>
                        </a:spcBef>
                        <a:spcAft>
                          <a:spcPts val="0"/>
                        </a:spcAft>
                      </a:pPr>
                      <a:r>
                        <a:rPr lang="fr-FR" sz="1200" dirty="0">
                          <a:solidFill>
                            <a:schemeClr val="tx1"/>
                          </a:solidFill>
                          <a:effectLst/>
                          <a:latin typeface="Calibri"/>
                          <a:ea typeface="Calibri"/>
                          <a:cs typeface="Times New Roman"/>
                        </a:rPr>
                        <a:t>Absence de laboratoires (qualité de l’air, l’eau …..)</a:t>
                      </a:r>
                      <a:endParaRPr lang="en-US" sz="1200" dirty="0">
                        <a:solidFill>
                          <a:schemeClr val="tx1"/>
                        </a:solidFill>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endParaRPr lang="en-US" sz="1200" dirty="0">
                        <a:solidFill>
                          <a:schemeClr val="tx1"/>
                        </a:solidFill>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endParaRPr lang="en-US" sz="1200">
                        <a:solidFill>
                          <a:schemeClr val="tx1"/>
                        </a:solidFill>
                        <a:effectLst/>
                        <a:latin typeface="Calibri"/>
                        <a:ea typeface="Calibri"/>
                        <a:cs typeface="Times New Roman"/>
                      </a:endParaRPr>
                    </a:p>
                  </a:txBody>
                  <a:tcPr marL="68580" marR="68580" marT="0" marB="0" anchor="ctr"/>
                </a:tc>
              </a:tr>
              <a:tr h="700415">
                <a:tc vMerge="1">
                  <a:txBody>
                    <a:bodyPr/>
                    <a:lstStyle/>
                    <a:p>
                      <a:endParaRPr lang="en-US"/>
                    </a:p>
                  </a:txBody>
                  <a:tcPr/>
                </a:tc>
                <a:tc>
                  <a:txBody>
                    <a:bodyPr/>
                    <a:lstStyle/>
                    <a:p>
                      <a:endParaRPr lang="en-US" sz="2000">
                        <a:solidFill>
                          <a:schemeClr val="tx1"/>
                        </a:solidFill>
                      </a:endParaRPr>
                    </a:p>
                  </a:txBody>
                  <a:tcPr marL="68580" marR="68580" marT="0" marB="0" anchor="ctr"/>
                </a:tc>
                <a:tc>
                  <a:txBody>
                    <a:bodyPr/>
                    <a:lstStyle/>
                    <a:p>
                      <a:pPr marL="0" marR="0" algn="l">
                        <a:lnSpc>
                          <a:spcPct val="107000"/>
                        </a:lnSpc>
                        <a:spcBef>
                          <a:spcPts val="0"/>
                        </a:spcBef>
                        <a:spcAft>
                          <a:spcPts val="0"/>
                        </a:spcAft>
                      </a:pPr>
                      <a:r>
                        <a:rPr lang="fr-FR" sz="1200" dirty="0">
                          <a:solidFill>
                            <a:schemeClr val="tx1"/>
                          </a:solidFill>
                          <a:effectLst/>
                          <a:latin typeface="Calibri"/>
                          <a:ea typeface="Calibri"/>
                          <a:cs typeface="Times New Roman"/>
                        </a:rPr>
                        <a:t>Faible couverture des villages en ATPC</a:t>
                      </a:r>
                      <a:endParaRPr lang="en-US" sz="1200" dirty="0">
                        <a:solidFill>
                          <a:schemeClr val="tx1"/>
                        </a:solidFill>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endParaRPr lang="en-US" sz="1200">
                        <a:solidFill>
                          <a:schemeClr val="tx1"/>
                        </a:solidFill>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endParaRPr lang="en-US" sz="1200" dirty="0">
                        <a:solidFill>
                          <a:schemeClr val="tx1"/>
                        </a:solidFill>
                        <a:effectLst/>
                        <a:latin typeface="Calibri"/>
                        <a:ea typeface="Calibri"/>
                        <a:cs typeface="Times New Roman"/>
                      </a:endParaRPr>
                    </a:p>
                  </a:txBody>
                  <a:tcPr marL="68580" marR="68580" marT="0" marB="0" anchor="ctr"/>
                </a:tc>
              </a:tr>
              <a:tr h="596487">
                <a:tc vMerge="1">
                  <a:txBody>
                    <a:bodyPr/>
                    <a:lstStyle/>
                    <a:p>
                      <a:endParaRPr lang="en-US"/>
                    </a:p>
                  </a:txBody>
                  <a:tcPr/>
                </a:tc>
                <a:tc>
                  <a:txBody>
                    <a:bodyPr/>
                    <a:lstStyle/>
                    <a:p>
                      <a:endParaRPr lang="en-US" sz="2000">
                        <a:solidFill>
                          <a:schemeClr val="tx1"/>
                        </a:solidFill>
                      </a:endParaRPr>
                    </a:p>
                  </a:txBody>
                  <a:tcPr marL="68580" marR="68580" marT="0" marB="0" anchor="ctr"/>
                </a:tc>
                <a:tc>
                  <a:txBody>
                    <a:bodyPr/>
                    <a:lstStyle/>
                    <a:p>
                      <a:pPr marL="0" marR="0" algn="l">
                        <a:lnSpc>
                          <a:spcPct val="107000"/>
                        </a:lnSpc>
                        <a:spcBef>
                          <a:spcPts val="0"/>
                        </a:spcBef>
                        <a:spcAft>
                          <a:spcPts val="0"/>
                        </a:spcAft>
                      </a:pPr>
                      <a:r>
                        <a:rPr lang="fr-FR" sz="1200" dirty="0">
                          <a:solidFill>
                            <a:schemeClr val="tx1"/>
                          </a:solidFill>
                          <a:effectLst/>
                          <a:latin typeface="Calibri"/>
                          <a:ea typeface="Calibri"/>
                          <a:cs typeface="Times New Roman"/>
                        </a:rPr>
                        <a:t>Insuffisance  de coordination des activités liées à la gestion de l’assainissement  </a:t>
                      </a:r>
                      <a:endParaRPr lang="en-US" sz="1200" dirty="0">
                        <a:solidFill>
                          <a:schemeClr val="tx1"/>
                        </a:solidFill>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endParaRPr lang="en-US" sz="1200">
                        <a:solidFill>
                          <a:schemeClr val="tx1"/>
                        </a:solidFill>
                        <a:effectLst/>
                        <a:latin typeface="Calibri"/>
                        <a:ea typeface="Calibri"/>
                        <a:cs typeface="Times New Roman"/>
                      </a:endParaRPr>
                    </a:p>
                  </a:txBody>
                  <a:tcPr marL="68580" marR="68580" marT="0" marB="0" anchor="ctr"/>
                </a:tc>
                <a:tc>
                  <a:txBody>
                    <a:bodyPr/>
                    <a:lstStyle/>
                    <a:p>
                      <a:pPr marL="0" marR="0" algn="l">
                        <a:lnSpc>
                          <a:spcPct val="107000"/>
                        </a:lnSpc>
                        <a:spcBef>
                          <a:spcPts val="0"/>
                        </a:spcBef>
                        <a:spcAft>
                          <a:spcPts val="0"/>
                        </a:spcAft>
                      </a:pPr>
                      <a:endParaRPr lang="en-US" sz="1200" dirty="0">
                        <a:solidFill>
                          <a:schemeClr val="tx1"/>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506548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endParaRPr lang="en-US"/>
          </a:p>
        </p:txBody>
      </p:sp>
      <p:sp>
        <p:nvSpPr>
          <p:cNvPr id="3" name="ZoneTexte 2"/>
          <p:cNvSpPr txBox="1"/>
          <p:nvPr/>
        </p:nvSpPr>
        <p:spPr>
          <a:xfrm>
            <a:off x="0" y="1066800"/>
            <a:ext cx="8686800" cy="3154710"/>
          </a:xfrm>
          <a:prstGeom prst="rect">
            <a:avLst/>
          </a:prstGeom>
          <a:solidFill>
            <a:schemeClr val="accent2">
              <a:lumMod val="20000"/>
              <a:lumOff val="80000"/>
            </a:schemeClr>
          </a:solidFill>
        </p:spPr>
        <p:txBody>
          <a:bodyPr wrap="square" rtlCol="0">
            <a:spAutoFit/>
          </a:bodyPr>
          <a:lstStyle/>
          <a:p>
            <a:pPr algn="ctr"/>
            <a:r>
              <a:rPr lang="fr-FR" sz="199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MERCI</a:t>
            </a:r>
            <a:endParaRPr lang="fr-FR" sz="199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393204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457200"/>
            <a:ext cx="8610600" cy="5715000"/>
          </a:xfrm>
        </p:spPr>
        <p:txBody>
          <a:bodyPr/>
          <a:lstStyle/>
          <a:p>
            <a:pPr lvl="0" algn="l"/>
            <a:endParaRPr lang="fr-FR" dirty="0">
              <a:solidFill>
                <a:srgbClr val="FF0000"/>
              </a:solidFill>
            </a:endParaRPr>
          </a:p>
        </p:txBody>
      </p:sp>
      <p:sp>
        <p:nvSpPr>
          <p:cNvPr id="4" name="Footer Placeholder 3"/>
          <p:cNvSpPr>
            <a:spLocks noGrp="1"/>
          </p:cNvSpPr>
          <p:nvPr>
            <p:ph type="ftr" sz="quarter" idx="12"/>
          </p:nvPr>
        </p:nvSpPr>
        <p:spPr/>
        <p:txBody>
          <a:bodyPr/>
          <a:lstStyle/>
          <a:p>
            <a:endParaRPr lang="en-US"/>
          </a:p>
        </p:txBody>
      </p:sp>
      <p:graphicFrame>
        <p:nvGraphicFramePr>
          <p:cNvPr id="2" name="Tableau 1"/>
          <p:cNvGraphicFramePr>
            <a:graphicFrameLocks noGrp="1"/>
          </p:cNvGraphicFramePr>
          <p:nvPr>
            <p:extLst>
              <p:ext uri="{D42A27DB-BD31-4B8C-83A1-F6EECF244321}">
                <p14:modId xmlns:p14="http://schemas.microsoft.com/office/powerpoint/2010/main" val="86876591"/>
              </p:ext>
            </p:extLst>
          </p:nvPr>
        </p:nvGraphicFramePr>
        <p:xfrm>
          <a:off x="304800" y="685800"/>
          <a:ext cx="8458200" cy="5618480"/>
        </p:xfrm>
        <a:graphic>
          <a:graphicData uri="http://schemas.openxmlformats.org/drawingml/2006/table">
            <a:tbl>
              <a:tblPr firstRow="1" bandRow="1">
                <a:tableStyleId>{5C22544A-7EE6-4342-B048-85BDC9FD1C3A}</a:tableStyleId>
              </a:tblPr>
              <a:tblGrid>
                <a:gridCol w="5867400"/>
                <a:gridCol w="2590800"/>
              </a:tblGrid>
              <a:tr h="406400">
                <a:tc gridSpan="2">
                  <a:txBody>
                    <a:bodyPr/>
                    <a:lstStyle/>
                    <a:p>
                      <a:pPr algn="ctr"/>
                      <a:endParaRPr lang="fr-FR" dirty="0">
                        <a:solidFill>
                          <a:schemeClr val="tx1"/>
                        </a:solidFill>
                      </a:endParaRPr>
                    </a:p>
                  </a:txBody>
                  <a:tcPr>
                    <a:solidFill>
                      <a:schemeClr val="accent3">
                        <a:lumMod val="40000"/>
                        <a:lumOff val="60000"/>
                      </a:schemeClr>
                    </a:solidFill>
                  </a:tcPr>
                </a:tc>
                <a:tc hMerge="1">
                  <a:txBody>
                    <a:bodyPr/>
                    <a:lstStyle/>
                    <a:p>
                      <a:endParaRPr lang="fr-FR" dirty="0"/>
                    </a:p>
                  </a:txBody>
                  <a:tcPr>
                    <a:solidFill>
                      <a:schemeClr val="accent3">
                        <a:lumMod val="40000"/>
                        <a:lumOff val="60000"/>
                      </a:schemeClr>
                    </a:solidFill>
                  </a:tcPr>
                </a:tc>
              </a:tr>
              <a:tr h="406400">
                <a:tc>
                  <a:txBody>
                    <a:bodyPr/>
                    <a:lstStyle/>
                    <a:p>
                      <a:pPr>
                        <a:lnSpc>
                          <a:spcPct val="300000"/>
                        </a:lnSpc>
                      </a:pPr>
                      <a:r>
                        <a:rPr lang="fr-FR" sz="2800" dirty="0" smtClean="0">
                          <a:solidFill>
                            <a:schemeClr val="tx1"/>
                          </a:solidFill>
                        </a:rPr>
                        <a:t>Dr Robert Camara / DNSCMT/MS </a:t>
                      </a:r>
                    </a:p>
                    <a:p>
                      <a:pPr>
                        <a:lnSpc>
                          <a:spcPct val="300000"/>
                        </a:lnSpc>
                      </a:pPr>
                      <a:r>
                        <a:rPr lang="fr-FR" sz="2800" dirty="0" smtClean="0">
                          <a:solidFill>
                            <a:schemeClr val="tx1"/>
                          </a:solidFill>
                        </a:rPr>
                        <a:t>Dr Lamine Keita /ANSS </a:t>
                      </a:r>
                    </a:p>
                    <a:p>
                      <a:pPr>
                        <a:lnSpc>
                          <a:spcPct val="300000"/>
                        </a:lnSpc>
                      </a:pPr>
                      <a:r>
                        <a:rPr lang="fr-FR" sz="2800" dirty="0" smtClean="0">
                          <a:solidFill>
                            <a:schemeClr val="tx1"/>
                          </a:solidFill>
                        </a:rPr>
                        <a:t>Dr</a:t>
                      </a:r>
                      <a:r>
                        <a:rPr lang="fr-FR" sz="2800" baseline="0" dirty="0" smtClean="0">
                          <a:solidFill>
                            <a:schemeClr val="tx1"/>
                          </a:solidFill>
                        </a:rPr>
                        <a:t> Bah Mamadou </a:t>
                      </a:r>
                      <a:r>
                        <a:rPr lang="fr-FR" sz="2800" baseline="0" dirty="0" err="1" smtClean="0">
                          <a:solidFill>
                            <a:schemeClr val="tx1"/>
                          </a:solidFill>
                        </a:rPr>
                        <a:t>Kally</a:t>
                      </a:r>
                      <a:r>
                        <a:rPr lang="fr-FR" sz="2800" dirty="0" smtClean="0">
                          <a:solidFill>
                            <a:schemeClr val="tx1"/>
                          </a:solidFill>
                        </a:rPr>
                        <a:t>  /OIM </a:t>
                      </a:r>
                      <a:br>
                        <a:rPr lang="fr-FR" sz="2800" dirty="0" smtClean="0">
                          <a:solidFill>
                            <a:schemeClr val="tx1"/>
                          </a:solidFill>
                        </a:rPr>
                      </a:br>
                      <a:r>
                        <a:rPr lang="fr-FR" sz="2800" dirty="0" smtClean="0">
                          <a:solidFill>
                            <a:schemeClr val="tx1"/>
                          </a:solidFill>
                        </a:rPr>
                        <a:t>-</a:t>
                      </a:r>
                      <a:endParaRPr lang="fr-FR" sz="2800" dirty="0">
                        <a:solidFill>
                          <a:schemeClr val="tx1"/>
                        </a:solidFill>
                      </a:endParaRPr>
                    </a:p>
                  </a:txBody>
                  <a:tcPr/>
                </a:tc>
                <a:tc>
                  <a:txBody>
                    <a:bodyPr/>
                    <a:lstStyle/>
                    <a:p>
                      <a:pPr>
                        <a:lnSpc>
                          <a:spcPct val="300000"/>
                        </a:lnSpc>
                      </a:pPr>
                      <a:r>
                        <a:rPr lang="fr-FR" sz="2800" b="1" dirty="0" smtClean="0">
                          <a:solidFill>
                            <a:schemeClr val="tx1"/>
                          </a:solidFill>
                        </a:rPr>
                        <a:t>Président</a:t>
                      </a:r>
                      <a:r>
                        <a:rPr lang="fr-FR" sz="2800" dirty="0" smtClean="0">
                          <a:solidFill>
                            <a:schemeClr val="tx1"/>
                          </a:solidFill>
                        </a:rPr>
                        <a:t/>
                      </a:r>
                      <a:br>
                        <a:rPr lang="fr-FR" sz="2800" dirty="0" smtClean="0">
                          <a:solidFill>
                            <a:schemeClr val="tx1"/>
                          </a:solidFill>
                        </a:rPr>
                      </a:br>
                      <a:r>
                        <a:rPr lang="fr-FR" sz="2800" b="1" dirty="0" smtClean="0">
                          <a:solidFill>
                            <a:schemeClr val="tx1"/>
                          </a:solidFill>
                        </a:rPr>
                        <a:t>Rapporteur</a:t>
                      </a:r>
                      <a:endParaRPr lang="fr-FR" sz="2800" dirty="0" smtClean="0">
                        <a:solidFill>
                          <a:schemeClr val="tx1"/>
                        </a:solidFill>
                      </a:endParaRPr>
                    </a:p>
                    <a:p>
                      <a:pPr marL="0" marR="0" lvl="0" indent="0" algn="l" defTabSz="914400" rtl="0" eaLnBrk="1" fontAlgn="auto" latinLnBrk="0" hangingPunct="1">
                        <a:lnSpc>
                          <a:spcPct val="300000"/>
                        </a:lnSpc>
                        <a:spcBef>
                          <a:spcPts val="0"/>
                        </a:spcBef>
                        <a:spcAft>
                          <a:spcPts val="0"/>
                        </a:spcAft>
                        <a:buClrTx/>
                        <a:buSzTx/>
                        <a:buFontTx/>
                        <a:buNone/>
                        <a:tabLst/>
                        <a:defRPr/>
                      </a:pPr>
                      <a:r>
                        <a:rPr lang="fr-FR" sz="2800" b="1" dirty="0" smtClean="0">
                          <a:solidFill>
                            <a:schemeClr val="tx1"/>
                          </a:solidFill>
                        </a:rPr>
                        <a:t>Rapporteur</a:t>
                      </a:r>
                      <a:endParaRPr lang="fr-FR" sz="2800" dirty="0" smtClean="0">
                        <a:solidFill>
                          <a:schemeClr val="tx1"/>
                        </a:solidFill>
                      </a:endParaRPr>
                    </a:p>
                    <a:p>
                      <a:pPr>
                        <a:lnSpc>
                          <a:spcPct val="300000"/>
                        </a:lnSpc>
                      </a:pPr>
                      <a:endParaRPr lang="fr-FR" sz="2800" dirty="0">
                        <a:solidFill>
                          <a:schemeClr val="tx1"/>
                        </a:solidFill>
                      </a:endParaRPr>
                    </a:p>
                  </a:txBody>
                  <a:tcPr/>
                </a:tc>
              </a:tr>
            </a:tbl>
          </a:graphicData>
        </a:graphic>
      </p:graphicFrame>
    </p:spTree>
    <p:extLst>
      <p:ext uri="{BB962C8B-B14F-4D97-AF65-F5344CB8AC3E}">
        <p14:creationId xmlns:p14="http://schemas.microsoft.com/office/powerpoint/2010/main" val="2172227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endParaRPr lang="en-US"/>
          </a:p>
        </p:txBody>
      </p:sp>
      <p:sp>
        <p:nvSpPr>
          <p:cNvPr id="4" name="Rectangle 3"/>
          <p:cNvSpPr/>
          <p:nvPr/>
        </p:nvSpPr>
        <p:spPr>
          <a:xfrm>
            <a:off x="0" y="0"/>
            <a:ext cx="8839200" cy="6135013"/>
          </a:xfrm>
          <a:prstGeom prst="rect">
            <a:avLst/>
          </a:prstGeom>
          <a:solidFill>
            <a:schemeClr val="accent1">
              <a:lumMod val="60000"/>
              <a:lumOff val="40000"/>
            </a:schemeClr>
          </a:solidFill>
        </p:spPr>
        <p:txBody>
          <a:bodyPr wrap="square">
            <a:spAutoFit/>
          </a:bodyPr>
          <a:lstStyle/>
          <a:p>
            <a:pPr lvl="0" algn="ctr">
              <a:lnSpc>
                <a:spcPct val="200000"/>
              </a:lnSpc>
              <a:spcAft>
                <a:spcPts val="1000"/>
              </a:spcAft>
            </a:pPr>
            <a:r>
              <a:rPr lang="fr-FR" sz="3200" b="1" dirty="0">
                <a:solidFill>
                  <a:schemeClr val="accent5">
                    <a:lumMod val="75000"/>
                  </a:schemeClr>
                </a:solidFill>
                <a:latin typeface="Verdana" panose="020B0604030504040204" pitchFamily="34" charset="0"/>
                <a:ea typeface="Calibri" panose="020F0502020204030204" pitchFamily="34" charset="0"/>
                <a:cs typeface="Times New Roman" panose="02020603050405020304" pitchFamily="18" charset="0"/>
              </a:rPr>
              <a:t>Composante : surveillance et notification</a:t>
            </a:r>
            <a:endParaRPr lang="fr-FR" sz="28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1000"/>
              </a:spcAft>
            </a:pPr>
            <a:r>
              <a:rPr lang="fr-FR" sz="2800" b="1" dirty="0">
                <a:latin typeface="Verdana" panose="020B0604030504040204" pitchFamily="34" charset="0"/>
                <a:ea typeface="Calibri" panose="020F0502020204030204" pitchFamily="34" charset="0"/>
                <a:cs typeface="Times New Roman" panose="02020603050405020304" pitchFamily="18" charset="0"/>
              </a:rPr>
              <a:t>Objectifs</a:t>
            </a:r>
            <a:r>
              <a:rPr lang="fr-FR" sz="2000" b="1" dirty="0">
                <a:latin typeface="Verdana" panose="020B0604030504040204" pitchFamily="34" charset="0"/>
                <a:ea typeface="Calibri" panose="020F0502020204030204" pitchFamily="34" charset="0"/>
                <a:cs typeface="Times New Roman" panose="02020603050405020304" pitchFamily="18" charset="0"/>
              </a:rPr>
              <a:t> : </a:t>
            </a:r>
            <a:endParaRPr lang="fr-FR" sz="2000" b="1" dirty="0" smtClean="0">
              <a:latin typeface="Verdana" panose="020B0604030504040204" pitchFamily="34" charset="0"/>
              <a:ea typeface="Calibri" panose="020F0502020204030204" pitchFamily="34" charset="0"/>
              <a:cs typeface="Times New Roman" panose="02020603050405020304" pitchFamily="18" charset="0"/>
            </a:endParaRPr>
          </a:p>
          <a:p>
            <a:pPr algn="ctr">
              <a:lnSpc>
                <a:spcPct val="200000"/>
              </a:lnSpc>
              <a:spcAft>
                <a:spcPts val="1000"/>
              </a:spcAft>
            </a:pPr>
            <a:r>
              <a:rPr lang="fr-FR" sz="2400" b="1" dirty="0">
                <a:latin typeface="Verdana" panose="020B0604030504040204" pitchFamily="34" charset="0"/>
                <a:ea typeface="Calibri" panose="020F0502020204030204" pitchFamily="34" charset="0"/>
                <a:cs typeface="Times New Roman" panose="02020603050405020304" pitchFamily="18" charset="0"/>
              </a:rPr>
              <a:t>P</a:t>
            </a:r>
            <a:r>
              <a:rPr lang="fr-FR" sz="2400" b="1" dirty="0" smtClean="0">
                <a:latin typeface="Verdana" panose="020B0604030504040204" pitchFamily="34" charset="0"/>
                <a:ea typeface="Calibri" panose="020F0502020204030204" pitchFamily="34" charset="0"/>
                <a:cs typeface="Times New Roman" panose="02020603050405020304" pitchFamily="18" charset="0"/>
              </a:rPr>
              <a:t>ermettre </a:t>
            </a:r>
            <a:r>
              <a:rPr lang="fr-FR" sz="2400" b="1" dirty="0">
                <a:latin typeface="Verdana" panose="020B0604030504040204" pitchFamily="34" charset="0"/>
                <a:ea typeface="Calibri" panose="020F0502020204030204" pitchFamily="34" charset="0"/>
                <a:cs typeface="Times New Roman" panose="02020603050405020304" pitchFamily="18" charset="0"/>
              </a:rPr>
              <a:t>aux services de santé de détecter précocement les évènements sanitaires exceptionnels, vérifier et communiquer le statut sanitaire des populations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109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endParaRPr lang="en-US"/>
          </a:p>
        </p:txBody>
      </p:sp>
      <p:sp>
        <p:nvSpPr>
          <p:cNvPr id="3" name="Rectangle 2"/>
          <p:cNvSpPr/>
          <p:nvPr/>
        </p:nvSpPr>
        <p:spPr>
          <a:xfrm>
            <a:off x="304800" y="152400"/>
            <a:ext cx="8534400" cy="6494085"/>
          </a:xfrm>
          <a:prstGeom prst="rect">
            <a:avLst/>
          </a:prstGeom>
          <a:solidFill>
            <a:schemeClr val="accent1">
              <a:lumMod val="60000"/>
              <a:lumOff val="40000"/>
            </a:schemeClr>
          </a:solidFill>
        </p:spPr>
        <p:txBody>
          <a:bodyPr wrap="square">
            <a:spAutoFit/>
          </a:bodyPr>
          <a:lstStyle/>
          <a:p>
            <a:pPr algn="ctr"/>
            <a:r>
              <a:rPr lang="fr-FR" sz="3200" b="1" dirty="0">
                <a:solidFill>
                  <a:schemeClr val="accent5">
                    <a:lumMod val="75000"/>
                  </a:schemeClr>
                </a:solidFill>
                <a:latin typeface="Verdana" panose="020B0604030504040204" pitchFamily="34" charset="0"/>
                <a:ea typeface="Calibri" panose="020F0502020204030204" pitchFamily="34" charset="0"/>
                <a:cs typeface="Times New Roman" panose="02020603050405020304" pitchFamily="18" charset="0"/>
              </a:rPr>
              <a:t>Activités</a:t>
            </a:r>
            <a:r>
              <a:rPr lang="fr-FR" sz="3200" b="1" dirty="0">
                <a:latin typeface="Verdana" panose="020B0604030504040204" pitchFamily="34" charset="0"/>
                <a:ea typeface="Calibri" panose="020F0502020204030204" pitchFamily="34" charset="0"/>
                <a:cs typeface="Times New Roman" panose="02020603050405020304" pitchFamily="18" charset="0"/>
              </a:rPr>
              <a:t> </a:t>
            </a:r>
            <a:endParaRPr lang="fr-FR" sz="3200" b="1" dirty="0" smtClean="0">
              <a:latin typeface="Verdana" panose="020B0604030504040204" pitchFamily="34" charset="0"/>
              <a:ea typeface="Calibri" panose="020F0502020204030204" pitchFamily="34" charset="0"/>
              <a:cs typeface="Times New Roman" panose="02020603050405020304" pitchFamily="18" charset="0"/>
            </a:endParaRPr>
          </a:p>
          <a:p>
            <a:pPr marL="514350" indent="-514350">
              <a:lnSpc>
                <a:spcPct val="150000"/>
              </a:lnSpc>
              <a:buFont typeface="+mj-lt"/>
              <a:buAutoNum type="arabicPeriod"/>
            </a:pPr>
            <a:r>
              <a:rPr lang="fr-FR" sz="3200" dirty="0"/>
              <a:t>L’amélioration du système de déclaration des évènements sanitaires. </a:t>
            </a:r>
          </a:p>
          <a:p>
            <a:pPr marL="514350" indent="-514350">
              <a:lnSpc>
                <a:spcPct val="150000"/>
              </a:lnSpc>
              <a:buFont typeface="+mj-lt"/>
              <a:buAutoNum type="arabicPeriod"/>
            </a:pPr>
            <a:r>
              <a:rPr lang="fr-FR" sz="3200" dirty="0"/>
              <a:t>Le renforcement de la collecte et la diffusion des informations sanitaires</a:t>
            </a:r>
          </a:p>
          <a:p>
            <a:pPr marL="514350" indent="-514350">
              <a:lnSpc>
                <a:spcPct val="150000"/>
              </a:lnSpc>
              <a:buFont typeface="+mj-lt"/>
              <a:buAutoNum type="arabicPeriod"/>
            </a:pPr>
            <a:r>
              <a:rPr lang="fr-FR" sz="3200" dirty="0"/>
              <a:t>Le suivi clinique et sérologique des malades :</a:t>
            </a:r>
          </a:p>
          <a:p>
            <a:pPr marL="514350" indent="-514350">
              <a:lnSpc>
                <a:spcPct val="150000"/>
              </a:lnSpc>
              <a:buFont typeface="+mj-lt"/>
              <a:buAutoNum type="arabicPeriod"/>
            </a:pPr>
            <a:r>
              <a:rPr lang="fr-FR" sz="3200" dirty="0"/>
              <a:t>La sensibilisation/information de tous les acteurs :</a:t>
            </a:r>
          </a:p>
          <a:p>
            <a:pPr marL="514350" indent="-514350">
              <a:lnSpc>
                <a:spcPct val="150000"/>
              </a:lnSpc>
              <a:buFont typeface="+mj-lt"/>
              <a:buAutoNum type="arabicPeriod"/>
            </a:pPr>
            <a:endParaRPr lang="fr-FR" sz="3200" dirty="0"/>
          </a:p>
        </p:txBody>
      </p:sp>
    </p:spTree>
    <p:extLst>
      <p:ext uri="{BB962C8B-B14F-4D97-AF65-F5344CB8AC3E}">
        <p14:creationId xmlns:p14="http://schemas.microsoft.com/office/powerpoint/2010/main" val="2333400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endParaRPr lang="en-US"/>
          </a:p>
        </p:txBody>
      </p:sp>
      <p:sp>
        <p:nvSpPr>
          <p:cNvPr id="3" name="Rectangle 2"/>
          <p:cNvSpPr/>
          <p:nvPr/>
        </p:nvSpPr>
        <p:spPr>
          <a:xfrm>
            <a:off x="152400" y="533400"/>
            <a:ext cx="8763000" cy="5388142"/>
          </a:xfrm>
          <a:prstGeom prst="rect">
            <a:avLst/>
          </a:prstGeom>
          <a:solidFill>
            <a:schemeClr val="accent1">
              <a:lumMod val="60000"/>
              <a:lumOff val="40000"/>
            </a:schemeClr>
          </a:solidFill>
        </p:spPr>
        <p:txBody>
          <a:bodyPr wrap="square">
            <a:spAutoFit/>
          </a:bodyPr>
          <a:lstStyle/>
          <a:p>
            <a:pPr algn="ctr">
              <a:lnSpc>
                <a:spcPct val="115000"/>
              </a:lnSpc>
              <a:spcAft>
                <a:spcPts val="1000"/>
              </a:spcAft>
            </a:pPr>
            <a:r>
              <a:rPr lang="fr-FR" sz="2800" b="1" dirty="0">
                <a:solidFill>
                  <a:schemeClr val="accent5">
                    <a:lumMod val="75000"/>
                  </a:schemeClr>
                </a:solidFill>
                <a:latin typeface="Verdana" panose="020B0604030504040204" pitchFamily="34" charset="0"/>
                <a:ea typeface="Calibri" panose="020F0502020204030204" pitchFamily="34" charset="0"/>
                <a:cs typeface="Times New Roman" panose="02020603050405020304" pitchFamily="18" charset="0"/>
              </a:rPr>
              <a:t>Résultats attendus :</a:t>
            </a:r>
            <a:endParaRPr lang="fr-FR" sz="3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Calibri" panose="020F0502020204030204" pitchFamily="34" charset="0"/>
                <a:cs typeface="Times New Roman" panose="02020603050405020304" pitchFamily="18" charset="0"/>
              </a:rPr>
              <a:t>Les évènements sanitaires sont notifiés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Calibri" panose="020F0502020204030204" pitchFamily="34" charset="0"/>
                <a:cs typeface="Times New Roman" panose="02020603050405020304" pitchFamily="18" charset="0"/>
              </a:rPr>
              <a:t>Les agents communautaires (AC) sont suivis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Calibri" panose="020F0502020204030204" pitchFamily="34" charset="0"/>
                <a:cs typeface="Times New Roman" panose="02020603050405020304" pitchFamily="18" charset="0"/>
              </a:rPr>
              <a:t>La collecte d’information est réalisée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Calibri" panose="020F0502020204030204" pitchFamily="34" charset="0"/>
                <a:cs typeface="Times New Roman" panose="02020603050405020304" pitchFamily="18" charset="0"/>
              </a:rPr>
              <a:t>Les informations sanitaires sont diffusées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Calibri" panose="020F0502020204030204" pitchFamily="34" charset="0"/>
                <a:cs typeface="Times New Roman" panose="02020603050405020304" pitchFamily="18" charset="0"/>
              </a:rPr>
              <a:t>Les acteurs sont sensibilisés et informés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Calibri" panose="020F0502020204030204" pitchFamily="34" charset="0"/>
                <a:cs typeface="Times New Roman" panose="02020603050405020304" pitchFamily="18" charset="0"/>
              </a:rPr>
              <a:t>Les informations sur les enquêtes épidémiologiques sont vérifiées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Verdana" panose="020B0604030504040204" pitchFamily="34" charset="0"/>
              <a:buChar char="-"/>
            </a:pPr>
            <a:r>
              <a:rPr lang="fr-FR" sz="2400" dirty="0">
                <a:latin typeface="Verdana" panose="020B0604030504040204" pitchFamily="34" charset="0"/>
                <a:ea typeface="Times New Roman" panose="02020603050405020304" pitchFamily="18" charset="0"/>
                <a:cs typeface="Arial" panose="020B0604020202020204" pitchFamily="34" charset="0"/>
              </a:rPr>
              <a:t>Le protocole de surveillance des maladies à déclaration obligatoire est élaboré et diffusé ;</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Verdana" panose="020B0604030504040204" pitchFamily="34" charset="0"/>
              <a:buChar char="-"/>
            </a:pPr>
            <a:r>
              <a:rPr lang="fr-FR" sz="2400" dirty="0">
                <a:latin typeface="Verdana" panose="020B0604030504040204" pitchFamily="34" charset="0"/>
                <a:ea typeface="Times New Roman" panose="02020603050405020304" pitchFamily="18" charset="0"/>
                <a:cs typeface="Arial" panose="020B0604020202020204" pitchFamily="34" charset="0"/>
              </a:rPr>
              <a:t>Le plan d’urgence contre les maladies à potentiel épidémique est réactualisé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2306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endParaRPr lang="en-US"/>
          </a:p>
        </p:txBody>
      </p:sp>
      <p:sp>
        <p:nvSpPr>
          <p:cNvPr id="3" name="Rectangle 2"/>
          <p:cNvSpPr/>
          <p:nvPr/>
        </p:nvSpPr>
        <p:spPr>
          <a:xfrm>
            <a:off x="0" y="457200"/>
            <a:ext cx="8686800" cy="5397375"/>
          </a:xfrm>
          <a:prstGeom prst="rect">
            <a:avLst/>
          </a:prstGeom>
          <a:solidFill>
            <a:schemeClr val="accent1">
              <a:lumMod val="60000"/>
              <a:lumOff val="40000"/>
            </a:schemeClr>
          </a:solidFill>
        </p:spPr>
        <p:txBody>
          <a:bodyPr wrap="square">
            <a:spAutoFit/>
          </a:bodyPr>
          <a:lstStyle/>
          <a:p>
            <a:pPr lvl="0" algn="ctr">
              <a:lnSpc>
                <a:spcPct val="115000"/>
              </a:lnSpc>
              <a:spcAft>
                <a:spcPts val="0"/>
              </a:spcAft>
            </a:pPr>
            <a:r>
              <a:rPr lang="fr-FR" sz="3600" b="1" dirty="0">
                <a:solidFill>
                  <a:schemeClr val="accent5">
                    <a:lumMod val="75000"/>
                  </a:schemeClr>
                </a:solidFill>
                <a:latin typeface="Verdana" panose="020B0604030504040204" pitchFamily="34" charset="0"/>
                <a:ea typeface="Calibri" panose="020F0502020204030204" pitchFamily="34" charset="0"/>
                <a:cs typeface="Times New Roman" panose="02020603050405020304" pitchFamily="18" charset="0"/>
              </a:rPr>
              <a:t>Composante : Préparation</a:t>
            </a:r>
            <a:r>
              <a:rPr lang="fr-FR" sz="3600" b="1" dirty="0">
                <a:solidFill>
                  <a:schemeClr val="accent5">
                    <a:lumMod val="75000"/>
                  </a:schemeClr>
                </a:solidFill>
                <a:latin typeface="Verdana" panose="020B0604030504040204" pitchFamily="34" charset="0"/>
                <a:ea typeface="Times New Roman" panose="02020603050405020304" pitchFamily="18" charset="0"/>
                <a:cs typeface="Arial" panose="020B0604020202020204" pitchFamily="34" charset="0"/>
              </a:rPr>
              <a:t> et riposte rapide</a:t>
            </a:r>
            <a:endParaRPr lang="fr-FR" sz="32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3600" b="1" dirty="0">
                <a:solidFill>
                  <a:schemeClr val="accent5">
                    <a:lumMod val="75000"/>
                  </a:schemeClr>
                </a:solidFill>
                <a:latin typeface="Verdana" panose="020B0604030504040204" pitchFamily="34" charset="0"/>
                <a:ea typeface="Times New Roman" panose="02020603050405020304" pitchFamily="18" charset="0"/>
                <a:cs typeface="Arial" panose="020B0604020202020204" pitchFamily="34" charset="0"/>
              </a:rPr>
              <a:t> </a:t>
            </a:r>
            <a:endParaRPr lang="fr-FR" sz="32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fr-FR" sz="2800" b="1" dirty="0">
                <a:latin typeface="Verdana" panose="020B0604030504040204" pitchFamily="34" charset="0"/>
                <a:ea typeface="Calibri" panose="020F0502020204030204" pitchFamily="34" charset="0"/>
                <a:cs typeface="Times New Roman" panose="02020603050405020304" pitchFamily="18" charset="0"/>
              </a:rPr>
              <a:t>Objectifs : </a:t>
            </a:r>
            <a:endParaRPr lang="fr-FR" sz="2800" b="1" dirty="0" smtClean="0">
              <a:latin typeface="Verdana" panose="020B0604030504040204" pitchFamily="34" charset="0"/>
              <a:ea typeface="Calibri" panose="020F0502020204030204" pitchFamily="34" charset="0"/>
              <a:cs typeface="Times New Roman" panose="02020603050405020304" pitchFamily="18" charset="0"/>
            </a:endParaRPr>
          </a:p>
          <a:p>
            <a:pPr algn="ctr">
              <a:lnSpc>
                <a:spcPct val="250000"/>
              </a:lnSpc>
              <a:spcAft>
                <a:spcPts val="1000"/>
              </a:spcAft>
            </a:pPr>
            <a:r>
              <a:rPr lang="fr-FR" sz="2400" b="1" dirty="0" smtClean="0">
                <a:latin typeface="Verdana" panose="020B0604030504040204" pitchFamily="34" charset="0"/>
                <a:ea typeface="Calibri" panose="020F0502020204030204" pitchFamily="34" charset="0"/>
                <a:cs typeface="Times New Roman" panose="02020603050405020304" pitchFamily="18" charset="0"/>
              </a:rPr>
              <a:t>Permettre </a:t>
            </a:r>
            <a:r>
              <a:rPr lang="fr-FR" sz="2400" b="1" dirty="0">
                <a:latin typeface="Verdana" panose="020B0604030504040204" pitchFamily="34" charset="0"/>
                <a:ea typeface="Calibri" panose="020F0502020204030204" pitchFamily="34" charset="0"/>
                <a:cs typeface="Times New Roman" panose="02020603050405020304" pitchFamily="18" charset="0"/>
              </a:rPr>
              <a:t>aux services de santé de détecter rapidement une situation d’urgence sanitaire et d’y répondre dans les meilleurs délais</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5821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2"/>
          </p:nvPr>
        </p:nvSpPr>
        <p:spPr/>
        <p:txBody>
          <a:bodyPr/>
          <a:lstStyle/>
          <a:p>
            <a:endParaRPr lang="en-US"/>
          </a:p>
        </p:txBody>
      </p:sp>
      <p:sp>
        <p:nvSpPr>
          <p:cNvPr id="3" name="Rectangle 2"/>
          <p:cNvSpPr/>
          <p:nvPr/>
        </p:nvSpPr>
        <p:spPr>
          <a:xfrm>
            <a:off x="152400" y="457200"/>
            <a:ext cx="8704997" cy="5489708"/>
          </a:xfrm>
          <a:prstGeom prst="rect">
            <a:avLst/>
          </a:prstGeom>
          <a:solidFill>
            <a:schemeClr val="accent1">
              <a:lumMod val="60000"/>
              <a:lumOff val="40000"/>
            </a:schemeClr>
          </a:solidFill>
        </p:spPr>
        <p:txBody>
          <a:bodyPr wrap="square">
            <a:spAutoFit/>
          </a:bodyPr>
          <a:lstStyle/>
          <a:p>
            <a:pPr algn="ctr">
              <a:lnSpc>
                <a:spcPct val="115000"/>
              </a:lnSpc>
              <a:spcAft>
                <a:spcPts val="1000"/>
              </a:spcAft>
            </a:pPr>
            <a:r>
              <a:rPr lang="fr-FR" sz="2400" b="1" dirty="0">
                <a:latin typeface="Verdana" panose="020B0604030504040204" pitchFamily="34" charset="0"/>
                <a:ea typeface="Calibri" panose="020F0502020204030204" pitchFamily="34" charset="0"/>
                <a:cs typeface="Times New Roman" panose="02020603050405020304" pitchFamily="18" charset="0"/>
              </a:rPr>
              <a:t>Activités</a:t>
            </a:r>
            <a:r>
              <a:rPr lang="fr-FR" b="1" dirty="0">
                <a:latin typeface="Verdana" panose="020B0604030504040204" pitchFamily="34"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b="1" dirty="0" smtClean="0">
                <a:latin typeface="Verdana" panose="020B0604030504040204" pitchFamily="34" charset="0"/>
                <a:ea typeface="Times New Roman" panose="02020603050405020304" pitchFamily="18" charset="0"/>
                <a:cs typeface="Arial" panose="020B0604020202020204" pitchFamily="34" charset="0"/>
              </a:rPr>
              <a:t>Mise </a:t>
            </a:r>
            <a:r>
              <a:rPr lang="fr-FR" b="1" dirty="0">
                <a:latin typeface="Verdana" panose="020B0604030504040204" pitchFamily="34" charset="0"/>
                <a:ea typeface="Times New Roman" panose="02020603050405020304" pitchFamily="18" charset="0"/>
                <a:cs typeface="Arial" panose="020B0604020202020204" pitchFamily="34" charset="0"/>
              </a:rPr>
              <a:t>en place de plans d’intervention d’urgence préétablis connus et testés pour répondre à toutes urgences sanitaires décelées par le réseau de surveillance active ou passive en vue de maitriser le problème et d’en atténuer les conséquences socio-économiques. A cet effet, les activités à mener s’articuleront autour de :</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Verdana" panose="020B0604030504040204" pitchFamily="34" charset="0"/>
              <a:buChar char="-"/>
            </a:pPr>
            <a:r>
              <a:rPr lang="fr-FR" dirty="0">
                <a:latin typeface="Verdana" panose="020B0604030504040204" pitchFamily="34" charset="0"/>
                <a:ea typeface="Times New Roman" panose="02020603050405020304" pitchFamily="18" charset="0"/>
                <a:cs typeface="Arial" panose="020B0604020202020204" pitchFamily="34" charset="0"/>
              </a:rPr>
              <a:t>Actualisation du plan d’urgence général contre les maladies à potentiel épidémique et les plans d’urgence résultant des catastrophes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Verdana" panose="020B0604030504040204" pitchFamily="34" charset="0"/>
              <a:buChar char="-"/>
            </a:pPr>
            <a:r>
              <a:rPr lang="fr-FR" dirty="0">
                <a:latin typeface="Verdana" panose="020B0604030504040204" pitchFamily="34" charset="0"/>
                <a:ea typeface="Times New Roman" panose="02020603050405020304" pitchFamily="18" charset="0"/>
                <a:cs typeface="Arial" panose="020B0604020202020204" pitchFamily="34" charset="0"/>
              </a:rPr>
              <a:t>Elaboration de plan d’urgence pour d’autres maladies prioritaires (choléra, Fièvre jaune, Ebola, méningite etc.). S’agissant des maladies zoonotiques, les plans d’urgence seront harmonisés avec les services de la santé animale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dirty="0" smtClean="0">
                <a:latin typeface="Verdana" panose="020B0604030504040204" pitchFamily="34" charset="0"/>
                <a:ea typeface="Times New Roman" panose="02020603050405020304" pitchFamily="18" charset="0"/>
                <a:cs typeface="Arial" panose="020B0604020202020204" pitchFamily="34" charset="0"/>
              </a:rPr>
              <a:t>- Opérationnalisation </a:t>
            </a:r>
            <a:r>
              <a:rPr lang="fr-FR" dirty="0">
                <a:latin typeface="Verdana" panose="020B0604030504040204" pitchFamily="34" charset="0"/>
                <a:ea typeface="Times New Roman" panose="02020603050405020304" pitchFamily="18" charset="0"/>
                <a:cs typeface="Arial" panose="020B0604020202020204" pitchFamily="34" charset="0"/>
              </a:rPr>
              <a:t>des CTEPI et </a:t>
            </a:r>
            <a:r>
              <a:rPr lang="fr-FR" dirty="0" smtClean="0">
                <a:latin typeface="Verdana" panose="020B0604030504040204" pitchFamily="34" charset="0"/>
                <a:ea typeface="Times New Roman" panose="02020603050405020304" pitchFamily="18" charset="0"/>
                <a:cs typeface="Arial" panose="020B0604020202020204" pitchFamily="34" charset="0"/>
              </a:rPr>
              <a:t>ERARE </a:t>
            </a:r>
            <a:r>
              <a:rPr lang="fr-FR" dirty="0">
                <a:latin typeface="Verdana" panose="020B0604030504040204" pitchFamily="34" charset="0"/>
                <a:ea typeface="Times New Roman" panose="02020603050405020304" pitchFamily="18" charset="0"/>
                <a:cs typeface="Arial" panose="020B0604020202020204" pitchFamily="34" charset="0"/>
              </a:rPr>
              <a:t>en y affectant des cadres et en les équipant en matériels nécessaires pour leur bon fonctionnement ; </a:t>
            </a:r>
          </a:p>
          <a:p>
            <a:pPr>
              <a:lnSpc>
                <a:spcPct val="115000"/>
              </a:lnSpc>
              <a:spcAft>
                <a:spcPts val="1000"/>
              </a:spcAft>
            </a:pPr>
            <a:r>
              <a:rPr lang="fr-FR" dirty="0" smtClean="0">
                <a:latin typeface="Verdana" panose="020B0604030504040204" pitchFamily="34" charset="0"/>
                <a:ea typeface="Times New Roman" panose="02020603050405020304" pitchFamily="18" charset="0"/>
                <a:cs typeface="Arial" panose="020B0604020202020204" pitchFamily="34" charset="0"/>
              </a:rPr>
              <a:t>- Coordination </a:t>
            </a:r>
            <a:r>
              <a:rPr lang="fr-FR" dirty="0">
                <a:latin typeface="Verdana" panose="020B0604030504040204" pitchFamily="34" charset="0"/>
                <a:ea typeface="Times New Roman" panose="02020603050405020304" pitchFamily="18" charset="0"/>
                <a:cs typeface="Arial" panose="020B0604020202020204" pitchFamily="34" charset="0"/>
              </a:rPr>
              <a:t>et supervision des activités de surveillance et de riposte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0211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8610600" cy="5334000"/>
          </a:xfrm>
          <a:solidFill>
            <a:schemeClr val="accent1">
              <a:lumMod val="60000"/>
              <a:lumOff val="40000"/>
            </a:schemeClr>
          </a:solidFill>
        </p:spPr>
        <p:txBody>
          <a:bodyPr>
            <a:noAutofit/>
          </a:bodyPr>
          <a:lstStyle/>
          <a:p>
            <a:pPr lvl="0" algn="ctr">
              <a:lnSpc>
                <a:spcPct val="150000"/>
              </a:lnSpc>
            </a:pPr>
            <a:r>
              <a:rPr lang="fr-FR" b="1" dirty="0"/>
              <a:t>Résultats Attendus de Groupes de Travail </a:t>
            </a:r>
            <a:r>
              <a:rPr lang="fr-FR" b="1" dirty="0" smtClean="0"/>
              <a:t>thématique surveillance</a:t>
            </a:r>
            <a:r>
              <a:rPr lang="fr-FR" b="1" dirty="0"/>
              <a:t>, la notification et la riposte </a:t>
            </a:r>
            <a:r>
              <a:rPr lang="fr-FR" b="1" dirty="0" smtClean="0"/>
              <a:t>:</a:t>
            </a:r>
            <a:r>
              <a:rPr lang="fr-FR" b="1" dirty="0"/>
              <a:t/>
            </a:r>
            <a:br>
              <a:rPr lang="fr-FR" b="1" dirty="0"/>
            </a:br>
            <a:r>
              <a:rPr lang="fr-FR" b="1" dirty="0" smtClean="0"/>
              <a:t>1.  </a:t>
            </a:r>
            <a:r>
              <a:rPr lang="fr-FR" dirty="0"/>
              <a:t>Tirer les leçons de  MVE (Points forts et points faibles)</a:t>
            </a:r>
            <a:br>
              <a:rPr lang="fr-FR" dirty="0"/>
            </a:br>
            <a:r>
              <a:rPr lang="fr-FR" dirty="0"/>
              <a:t>2. Identifier les actions pertinentes pour REDISSE</a:t>
            </a:r>
            <a:br>
              <a:rPr lang="fr-FR" dirty="0"/>
            </a:br>
            <a:r>
              <a:rPr lang="fr-FR" dirty="0"/>
              <a:t>3. Comment  renforcer les capacités d’Intervention rapide en cas de crises et de situations d'urgence ; </a:t>
            </a:r>
            <a:br>
              <a:rPr lang="fr-FR" dirty="0"/>
            </a:br>
            <a:r>
              <a:rPr lang="fr-FR" dirty="0"/>
              <a:t>4. Comment accéder à ce fonds d’urgence (0 dollar US)                           -Voir encadré 3 du PAD?</a:t>
            </a:r>
            <a:br>
              <a:rPr lang="fr-FR" dirty="0"/>
            </a:br>
            <a:endParaRPr lang="en-US" dirty="0"/>
          </a:p>
        </p:txBody>
      </p:sp>
    </p:spTree>
    <p:extLst>
      <p:ext uri="{BB962C8B-B14F-4D97-AF65-F5344CB8AC3E}">
        <p14:creationId xmlns:p14="http://schemas.microsoft.com/office/powerpoint/2010/main" val="160097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8458200" cy="5715000"/>
          </a:xfrm>
          <a:solidFill>
            <a:schemeClr val="accent1">
              <a:lumMod val="60000"/>
              <a:lumOff val="40000"/>
            </a:schemeClr>
          </a:solidFill>
        </p:spPr>
        <p:txBody>
          <a:bodyPr>
            <a:normAutofit/>
          </a:bodyPr>
          <a:lstStyle/>
          <a:p>
            <a:pPr algn="ctr">
              <a:lnSpc>
                <a:spcPct val="200000"/>
              </a:lnSpc>
            </a:pPr>
            <a:r>
              <a:rPr lang="en-US" sz="4400" b="1" dirty="0" smtClean="0"/>
              <a:t>1. Points Forts</a:t>
            </a:r>
            <a:br>
              <a:rPr lang="en-US" sz="4400" b="1" dirty="0" smtClean="0"/>
            </a:br>
            <a:r>
              <a:rPr lang="en-US" sz="4400" b="1" dirty="0" smtClean="0"/>
              <a:t>2. Points </a:t>
            </a:r>
            <a:r>
              <a:rPr lang="en-US" sz="4400" b="1" dirty="0" err="1" smtClean="0"/>
              <a:t>Faibles</a:t>
            </a:r>
            <a:r>
              <a:rPr lang="en-US" sz="4400" b="1" dirty="0" smtClean="0"/>
              <a:t/>
            </a:r>
            <a:br>
              <a:rPr lang="en-US" sz="4400" b="1" dirty="0" smtClean="0"/>
            </a:br>
            <a:r>
              <a:rPr lang="en-US" sz="4400" b="1" dirty="0" smtClean="0"/>
              <a:t>3. Menaces</a:t>
            </a:r>
            <a:br>
              <a:rPr lang="en-US" sz="4400" b="1" dirty="0" smtClean="0"/>
            </a:br>
            <a:r>
              <a:rPr lang="en-US" sz="4400" b="1" dirty="0" smtClean="0"/>
              <a:t>4. </a:t>
            </a:r>
            <a:r>
              <a:rPr lang="en-US" sz="4400" b="1" dirty="0" err="1" smtClean="0"/>
              <a:t>Opportunites</a:t>
            </a:r>
            <a:endParaRPr lang="en-US" sz="4400" b="1" dirty="0"/>
          </a:p>
        </p:txBody>
      </p:sp>
      <p:sp>
        <p:nvSpPr>
          <p:cNvPr id="4" name="Footer Placeholder 3"/>
          <p:cNvSpPr>
            <a:spLocks noGrp="1"/>
          </p:cNvSpPr>
          <p:nvPr>
            <p:ph type="ftr" sz="quarter" idx="12"/>
          </p:nvPr>
        </p:nvSpPr>
        <p:spPr/>
        <p:txBody>
          <a:bodyPr/>
          <a:lstStyle/>
          <a:p>
            <a:r>
              <a:rPr lang="en-US" dirty="0" smtClean="0"/>
              <a:t>3</a:t>
            </a:r>
            <a:endParaRPr lang="en-US" dirty="0"/>
          </a:p>
        </p:txBody>
      </p:sp>
    </p:spTree>
    <p:extLst>
      <p:ext uri="{BB962C8B-B14F-4D97-AF65-F5344CB8AC3E}">
        <p14:creationId xmlns:p14="http://schemas.microsoft.com/office/powerpoint/2010/main" val="1518545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2346</TotalTime>
  <Words>764</Words>
  <Application>Microsoft Office PowerPoint</Application>
  <PresentationFormat>Affichage à l'écran (4:3)</PresentationFormat>
  <Paragraphs>170</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Symbol</vt:lpstr>
      <vt:lpstr>Times New Roman</vt:lpstr>
      <vt:lpstr>Verdana</vt:lpstr>
      <vt:lpstr>Wingdings</vt:lpstr>
      <vt:lpstr>Composite</vt:lpstr>
      <vt:lpstr>Groupe Thématique I: Surveillance, Riposte   </vt:lpstr>
      <vt:lpstr>Présentation PowerPoint</vt:lpstr>
      <vt:lpstr>Présentation PowerPoint</vt:lpstr>
      <vt:lpstr>Présentation PowerPoint</vt:lpstr>
      <vt:lpstr>Présentation PowerPoint</vt:lpstr>
      <vt:lpstr>Présentation PowerPoint</vt:lpstr>
      <vt:lpstr>Présentation PowerPoint</vt:lpstr>
      <vt:lpstr>Résultats Attendus de Groupes de Travail thématique surveillance, la notification et la riposte : 1.  Tirer les leçons de  MVE (Points forts et points faibles) 2. Identifier les actions pertinentes pour REDISSE 3. Comment  renforcer les capacités d’Intervention rapide en cas de crises et de situations d'urgence ;  4. Comment accéder à ce fonds d’urgence (0 dollar US)                           -Voir encadré 3 du PAD? </vt:lpstr>
      <vt:lpstr>1. Points Forts 2. Points Faibles 3. Menaces 4. Opportunites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USAID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USAID</dc:creator>
  <cp:lastModifiedBy>Dell</cp:lastModifiedBy>
  <cp:revision>43</cp:revision>
  <dcterms:created xsi:type="dcterms:W3CDTF">2017-04-05T12:15:00Z</dcterms:created>
  <dcterms:modified xsi:type="dcterms:W3CDTF">2017-04-07T09:43:54Z</dcterms:modified>
</cp:coreProperties>
</file>