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9" r:id="rId3"/>
    <p:sldId id="301" r:id="rId4"/>
    <p:sldId id="303" r:id="rId5"/>
    <p:sldId id="291" r:id="rId6"/>
  </p:sldIdLst>
  <p:sldSz cx="10807700" cy="6858000"/>
  <p:notesSz cx="108077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538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831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121400" y="0"/>
            <a:ext cx="468312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8C3C0-C73D-4168-BC50-DCA9B11AA331}" type="datetimeFigureOut">
              <a:rPr lang="fr-FR" smtClean="0"/>
              <a:t>30/10/2021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9813" y="857250"/>
            <a:ext cx="36480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1088" y="3300413"/>
            <a:ext cx="8645525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6831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121400" y="6513513"/>
            <a:ext cx="468312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E5EA-0697-4ABA-9942-1FFED119F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5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BE5EA-0697-4ABA-9942-1FFED119FAB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87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-33528" y="1"/>
            <a:ext cx="1083564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33528" y="914400"/>
            <a:ext cx="10802112" cy="53827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74676" y="2747681"/>
            <a:ext cx="10843260" cy="1556003"/>
          </a:xfrm>
          <a:custGeom>
            <a:avLst/>
            <a:gdLst/>
            <a:ahLst/>
            <a:cxnLst/>
            <a:rect l="l" t="t" r="r" b="b"/>
            <a:pathLst>
              <a:path w="10843260" h="1556003">
                <a:moveTo>
                  <a:pt x="10802112" y="0"/>
                </a:moveTo>
                <a:lnTo>
                  <a:pt x="0" y="0"/>
                </a:lnTo>
                <a:lnTo>
                  <a:pt x="0" y="1556003"/>
                </a:lnTo>
                <a:lnTo>
                  <a:pt x="10802112" y="1556003"/>
                </a:lnTo>
                <a:lnTo>
                  <a:pt x="108021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41148" y="6237731"/>
            <a:ext cx="10849356" cy="6324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6572" y="6409944"/>
            <a:ext cx="1016507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850" y="2630678"/>
            <a:ext cx="10591800" cy="1673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fr-FR" sz="28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POINTS D’ACTION DE LA 8è REUNION DES PTFs </a:t>
            </a:r>
            <a:br>
              <a:rPr lang="fr-FR" sz="28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400" b="1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 08 Novembre 2019 </a:t>
            </a:r>
          </a:p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fr-FR" sz="2400" b="1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Préparé par OMS et UNFPA</a:t>
            </a:r>
          </a:p>
          <a:p>
            <a:pPr marL="12700" algn="ctr">
              <a:lnSpc>
                <a:spcPts val="4585"/>
              </a:lnSpc>
              <a:spcBef>
                <a:spcPts val="229"/>
              </a:spcBef>
            </a:pPr>
            <a:endParaRPr lang="fr-F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4585"/>
              </a:lnSpc>
              <a:spcBef>
                <a:spcPts val="229"/>
              </a:spcBef>
            </a:pP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-16764" y="-27431"/>
            <a:ext cx="10835640" cy="1222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41148" y="6237731"/>
            <a:ext cx="10849356" cy="632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86572" y="6409944"/>
            <a:ext cx="1016507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1944" y="1246907"/>
            <a:ext cx="5015706" cy="4609230"/>
          </a:xfrm>
          <a:custGeom>
            <a:avLst/>
            <a:gdLst/>
            <a:ahLst/>
            <a:cxnLst/>
            <a:rect l="l" t="t" r="r" b="b"/>
            <a:pathLst>
              <a:path w="4794504" h="12954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4578604" y="0"/>
                </a:lnTo>
                <a:lnTo>
                  <a:pt x="4630492" y="6273"/>
                </a:lnTo>
                <a:lnTo>
                  <a:pt x="4677828" y="24095"/>
                </a:lnTo>
                <a:lnTo>
                  <a:pt x="4719115" y="51966"/>
                </a:lnTo>
                <a:lnTo>
                  <a:pt x="4752852" y="88385"/>
                </a:lnTo>
                <a:lnTo>
                  <a:pt x="4777539" y="131855"/>
                </a:lnTo>
                <a:lnTo>
                  <a:pt x="4791678" y="180876"/>
                </a:lnTo>
                <a:lnTo>
                  <a:pt x="4794504" y="215900"/>
                </a:lnTo>
                <a:lnTo>
                  <a:pt x="4794504" y="1079500"/>
                </a:lnTo>
                <a:lnTo>
                  <a:pt x="4788230" y="1131388"/>
                </a:lnTo>
                <a:lnTo>
                  <a:pt x="4770408" y="1178724"/>
                </a:lnTo>
                <a:lnTo>
                  <a:pt x="4742537" y="1220011"/>
                </a:lnTo>
                <a:lnTo>
                  <a:pt x="4706118" y="1253748"/>
                </a:lnTo>
                <a:lnTo>
                  <a:pt x="4662648" y="1278435"/>
                </a:lnTo>
                <a:lnTo>
                  <a:pt x="4613627" y="1292574"/>
                </a:lnTo>
                <a:lnTo>
                  <a:pt x="4578604" y="1295400"/>
                </a:lnTo>
                <a:lnTo>
                  <a:pt x="215900" y="1295400"/>
                </a:lnTo>
                <a:lnTo>
                  <a:pt x="164011" y="1289126"/>
                </a:lnTo>
                <a:lnTo>
                  <a:pt x="116675" y="1271304"/>
                </a:lnTo>
                <a:lnTo>
                  <a:pt x="75388" y="1243433"/>
                </a:lnTo>
                <a:lnTo>
                  <a:pt x="41651" y="1207014"/>
                </a:lnTo>
                <a:lnTo>
                  <a:pt x="16964" y="1163544"/>
                </a:lnTo>
                <a:lnTo>
                  <a:pt x="2825" y="1114523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56251" y="1246907"/>
            <a:ext cx="5015706" cy="4609229"/>
          </a:xfrm>
          <a:custGeom>
            <a:avLst/>
            <a:gdLst/>
            <a:ahLst/>
            <a:cxnLst/>
            <a:rect l="l" t="t" r="r" b="b"/>
            <a:pathLst>
              <a:path w="2237232" h="248412">
                <a:moveTo>
                  <a:pt x="0" y="41402"/>
                </a:moveTo>
                <a:lnTo>
                  <a:pt x="19634" y="6180"/>
                </a:lnTo>
                <a:lnTo>
                  <a:pt x="41402" y="0"/>
                </a:lnTo>
                <a:lnTo>
                  <a:pt x="2195829" y="0"/>
                </a:lnTo>
                <a:lnTo>
                  <a:pt x="2231051" y="19634"/>
                </a:lnTo>
                <a:lnTo>
                  <a:pt x="2237232" y="41402"/>
                </a:lnTo>
                <a:lnTo>
                  <a:pt x="2237232" y="207010"/>
                </a:lnTo>
                <a:lnTo>
                  <a:pt x="2217597" y="242231"/>
                </a:lnTo>
                <a:lnTo>
                  <a:pt x="2195829" y="248412"/>
                </a:lnTo>
                <a:lnTo>
                  <a:pt x="41402" y="248412"/>
                </a:lnTo>
                <a:lnTo>
                  <a:pt x="6180" y="228777"/>
                </a:lnTo>
                <a:lnTo>
                  <a:pt x="0" y="207010"/>
                </a:lnTo>
                <a:lnTo>
                  <a:pt x="0" y="4140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46050" y="304800"/>
            <a:ext cx="7668524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lang="fr-CA" sz="4500" b="1" baseline="2730" dirty="0">
                <a:solidFill>
                  <a:srgbClr val="FFFF00"/>
                </a:solidFill>
                <a:cs typeface="Calibri"/>
              </a:rPr>
              <a:t>LE POINT SUR LA SITUATION ÉPIDÉMIOLOGIQUE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0832" y="1340992"/>
            <a:ext cx="4588218" cy="4313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400" b="1" spc="4" dirty="0">
                <a:latin typeface="Segoe Condensed"/>
              </a:rPr>
              <a:t>Inviter </a:t>
            </a:r>
            <a:r>
              <a:rPr lang="fr-CA" sz="2400" b="1" spc="4" dirty="0" smtClean="0">
                <a:latin typeface="Segoe Condensed"/>
              </a:rPr>
              <a:t>la </a:t>
            </a:r>
            <a:r>
              <a:rPr lang="fr-CA" sz="2400" b="1" spc="4" dirty="0">
                <a:latin typeface="Segoe Condensed"/>
              </a:rPr>
              <a:t>DNSPFN/MS pour une présentation des résultats de l’analyse situationnelle sur les décès maternels, néonatal et riposte avec l’appui technique de l’UNFPA.</a:t>
            </a:r>
          </a:p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sz="2400" b="1" spc="4" dirty="0">
              <a:latin typeface="Segoe Condensed"/>
            </a:endParaRPr>
          </a:p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b="1" spc="4" dirty="0">
              <a:latin typeface="Segoe Condensed"/>
              <a:cs typeface="Segoe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6691" y="1367028"/>
            <a:ext cx="4560178" cy="4195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72"/>
              </a:spcBef>
            </a:pPr>
            <a:endParaRPr lang="fr-FR" sz="20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30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3200" b="1" dirty="0">
                <a:solidFill>
                  <a:srgbClr val="0070C0"/>
                </a:solidFill>
                <a:latin typeface="Segoe Condensed"/>
                <a:cs typeface="Segoe Condensed"/>
              </a:rPr>
              <a:t>Séance de travail entre UNFPA et  DNSPFN/MS pour préparer la présentation.</a:t>
            </a:r>
          </a:p>
          <a:p>
            <a:pPr marL="184150" indent="-171450">
              <a:lnSpc>
                <a:spcPts val="30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32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30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3200" b="1" dirty="0">
                <a:solidFill>
                  <a:srgbClr val="0070C0"/>
                </a:solidFill>
                <a:latin typeface="Segoe Condensed"/>
                <a:cs typeface="Segoe Condensed"/>
              </a:rPr>
              <a:t>Inscription de la présentation de cette analyse sur les décès maternels  à la 9è réunion des PTFs de ce jour</a:t>
            </a: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24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18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144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2700">
              <a:lnSpc>
                <a:spcPts val="1440"/>
              </a:lnSpc>
              <a:spcBef>
                <a:spcPts val="72"/>
              </a:spcBef>
            </a:pPr>
            <a:endParaRPr dirty="0">
              <a:solidFill>
                <a:srgbClr val="0070C0"/>
              </a:solidFill>
              <a:latin typeface="Segoe Condensed"/>
              <a:cs typeface="Sego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9838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69850" y="58563"/>
            <a:ext cx="10835640" cy="1222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41148" y="6237731"/>
            <a:ext cx="10849356" cy="632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86572" y="6409944"/>
            <a:ext cx="1016507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7088" y="1148749"/>
            <a:ext cx="5015706" cy="4609230"/>
          </a:xfrm>
          <a:custGeom>
            <a:avLst/>
            <a:gdLst/>
            <a:ahLst/>
            <a:cxnLst/>
            <a:rect l="l" t="t" r="r" b="b"/>
            <a:pathLst>
              <a:path w="4794504" h="12954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4578604" y="0"/>
                </a:lnTo>
                <a:lnTo>
                  <a:pt x="4630492" y="6273"/>
                </a:lnTo>
                <a:lnTo>
                  <a:pt x="4677828" y="24095"/>
                </a:lnTo>
                <a:lnTo>
                  <a:pt x="4719115" y="51966"/>
                </a:lnTo>
                <a:lnTo>
                  <a:pt x="4752852" y="88385"/>
                </a:lnTo>
                <a:lnTo>
                  <a:pt x="4777539" y="131855"/>
                </a:lnTo>
                <a:lnTo>
                  <a:pt x="4791678" y="180876"/>
                </a:lnTo>
                <a:lnTo>
                  <a:pt x="4794504" y="215900"/>
                </a:lnTo>
                <a:lnTo>
                  <a:pt x="4794504" y="1079500"/>
                </a:lnTo>
                <a:lnTo>
                  <a:pt x="4788230" y="1131388"/>
                </a:lnTo>
                <a:lnTo>
                  <a:pt x="4770408" y="1178724"/>
                </a:lnTo>
                <a:lnTo>
                  <a:pt x="4742537" y="1220011"/>
                </a:lnTo>
                <a:lnTo>
                  <a:pt x="4706118" y="1253748"/>
                </a:lnTo>
                <a:lnTo>
                  <a:pt x="4662648" y="1278435"/>
                </a:lnTo>
                <a:lnTo>
                  <a:pt x="4613627" y="1292574"/>
                </a:lnTo>
                <a:lnTo>
                  <a:pt x="4578604" y="1295400"/>
                </a:lnTo>
                <a:lnTo>
                  <a:pt x="215900" y="1295400"/>
                </a:lnTo>
                <a:lnTo>
                  <a:pt x="164011" y="1289126"/>
                </a:lnTo>
                <a:lnTo>
                  <a:pt x="116675" y="1271304"/>
                </a:lnTo>
                <a:lnTo>
                  <a:pt x="75388" y="1243433"/>
                </a:lnTo>
                <a:lnTo>
                  <a:pt x="41651" y="1207014"/>
                </a:lnTo>
                <a:lnTo>
                  <a:pt x="16964" y="1163544"/>
                </a:lnTo>
                <a:lnTo>
                  <a:pt x="2825" y="1114523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56251" y="1246907"/>
            <a:ext cx="5015706" cy="4609229"/>
          </a:xfrm>
          <a:custGeom>
            <a:avLst/>
            <a:gdLst/>
            <a:ahLst/>
            <a:cxnLst/>
            <a:rect l="l" t="t" r="r" b="b"/>
            <a:pathLst>
              <a:path w="2237232" h="248412">
                <a:moveTo>
                  <a:pt x="0" y="41402"/>
                </a:moveTo>
                <a:lnTo>
                  <a:pt x="19634" y="6180"/>
                </a:lnTo>
                <a:lnTo>
                  <a:pt x="41402" y="0"/>
                </a:lnTo>
                <a:lnTo>
                  <a:pt x="2195829" y="0"/>
                </a:lnTo>
                <a:lnTo>
                  <a:pt x="2231051" y="19634"/>
                </a:lnTo>
                <a:lnTo>
                  <a:pt x="2237232" y="41402"/>
                </a:lnTo>
                <a:lnTo>
                  <a:pt x="2237232" y="207010"/>
                </a:lnTo>
                <a:lnTo>
                  <a:pt x="2217597" y="242231"/>
                </a:lnTo>
                <a:lnTo>
                  <a:pt x="2195829" y="248412"/>
                </a:lnTo>
                <a:lnTo>
                  <a:pt x="41402" y="248412"/>
                </a:lnTo>
                <a:lnTo>
                  <a:pt x="6180" y="228777"/>
                </a:lnTo>
                <a:lnTo>
                  <a:pt x="0" y="207010"/>
                </a:lnTo>
                <a:lnTo>
                  <a:pt x="0" y="4140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6005" y="268980"/>
            <a:ext cx="815340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lang="fr-CA" sz="4000" b="1" baseline="2730" dirty="0">
                <a:solidFill>
                  <a:srgbClr val="FFFF00"/>
                </a:solidFill>
                <a:cs typeface="Calibri"/>
              </a:rPr>
              <a:t>Points des activités des 08 groupes thématiques Santé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10832" y="1340992"/>
            <a:ext cx="4588218" cy="4313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400" b="1" spc="4" dirty="0">
                <a:latin typeface="Segoe Condensed"/>
              </a:rPr>
              <a:t>Au regard du démarrage timide de certains groupes thématique, il a été demandé au représentant de L’OMS de poursuivre le plaidoyer pour plus de fonctionnalité et d’appropriation par le Ministère de la santé</a:t>
            </a:r>
          </a:p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2400" b="1" spc="4" dirty="0">
              <a:latin typeface="Segoe Condensed"/>
            </a:endParaRPr>
          </a:p>
          <a:p>
            <a:pPr marL="285750" marR="24997" indent="-28575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400" b="1" spc="4" dirty="0">
                <a:latin typeface="Segoe Condensed"/>
              </a:rPr>
              <a:t>Encouragement à tous les groupes thématiques de continuer à avancer sur la mise en œuvre de leur feuille de route.</a:t>
            </a:r>
          </a:p>
          <a:p>
            <a:pPr marR="24997">
              <a:lnSpc>
                <a:spcPct val="96801"/>
              </a:lnSpc>
              <a:spcBef>
                <a:spcPts val="72"/>
              </a:spcBef>
            </a:pPr>
            <a:endParaRPr lang="fr-CA" sz="2400" b="1" spc="4" dirty="0">
              <a:latin typeface="Segoe Condensed"/>
              <a:cs typeface="Segoe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6691" y="1367028"/>
            <a:ext cx="4560178" cy="4195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00"/>
              </a:lnSpc>
              <a:spcBef>
                <a:spcPts val="72"/>
              </a:spcBef>
            </a:pPr>
            <a:endParaRPr lang="fr-FR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400" b="1" dirty="0">
                <a:solidFill>
                  <a:srgbClr val="0070C0"/>
                </a:solidFill>
                <a:latin typeface="Segoe Condensed"/>
                <a:cs typeface="Segoe Condensed"/>
              </a:rPr>
              <a:t>Cette recommandation n’a pu être réalisé car la semaine qui a suivi la réunion, le </a:t>
            </a:r>
            <a:r>
              <a:rPr lang="fr-CA" sz="2400" b="1" dirty="0" smtClean="0">
                <a:solidFill>
                  <a:srgbClr val="0070C0"/>
                </a:solidFill>
                <a:latin typeface="Segoe Condensed"/>
                <a:cs typeface="Segoe Condensed"/>
              </a:rPr>
              <a:t>Ministère </a:t>
            </a:r>
            <a:r>
              <a:rPr lang="fr-CA" sz="2400" b="1" dirty="0">
                <a:solidFill>
                  <a:srgbClr val="0070C0"/>
                </a:solidFill>
                <a:latin typeface="Segoe Condensed"/>
                <a:cs typeface="Segoe Condensed"/>
              </a:rPr>
              <a:t>a connu un changement de Ministre.</a:t>
            </a: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24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2700">
              <a:lnSpc>
                <a:spcPts val="2300"/>
              </a:lnSpc>
              <a:spcBef>
                <a:spcPts val="72"/>
              </a:spcBef>
            </a:pPr>
            <a:endParaRPr lang="fr-CA" sz="2400" b="1" dirty="0">
              <a:solidFill>
                <a:srgbClr val="FF000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18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144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2700">
              <a:lnSpc>
                <a:spcPts val="1440"/>
              </a:lnSpc>
              <a:spcBef>
                <a:spcPts val="72"/>
              </a:spcBef>
            </a:pPr>
            <a:endParaRPr dirty="0">
              <a:solidFill>
                <a:srgbClr val="0070C0"/>
              </a:solidFill>
              <a:latin typeface="Segoe Condensed"/>
              <a:cs typeface="Sego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8724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/>
          <p:nvPr/>
        </p:nvSpPr>
        <p:spPr>
          <a:xfrm>
            <a:off x="69850" y="-17912"/>
            <a:ext cx="10835640" cy="1222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41148" y="6237731"/>
            <a:ext cx="10849356" cy="632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86572" y="6409944"/>
            <a:ext cx="1016507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850" y="1246906"/>
            <a:ext cx="5257800" cy="4925293"/>
          </a:xfrm>
          <a:custGeom>
            <a:avLst/>
            <a:gdLst/>
            <a:ahLst/>
            <a:cxnLst/>
            <a:rect l="l" t="t" r="r" b="b"/>
            <a:pathLst>
              <a:path w="4794504" h="12954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4578604" y="0"/>
                </a:lnTo>
                <a:lnTo>
                  <a:pt x="4630492" y="6273"/>
                </a:lnTo>
                <a:lnTo>
                  <a:pt x="4677828" y="24095"/>
                </a:lnTo>
                <a:lnTo>
                  <a:pt x="4719115" y="51966"/>
                </a:lnTo>
                <a:lnTo>
                  <a:pt x="4752852" y="88385"/>
                </a:lnTo>
                <a:lnTo>
                  <a:pt x="4777539" y="131855"/>
                </a:lnTo>
                <a:lnTo>
                  <a:pt x="4791678" y="180876"/>
                </a:lnTo>
                <a:lnTo>
                  <a:pt x="4794504" y="215900"/>
                </a:lnTo>
                <a:lnTo>
                  <a:pt x="4794504" y="1079500"/>
                </a:lnTo>
                <a:lnTo>
                  <a:pt x="4788230" y="1131388"/>
                </a:lnTo>
                <a:lnTo>
                  <a:pt x="4770408" y="1178724"/>
                </a:lnTo>
                <a:lnTo>
                  <a:pt x="4742537" y="1220011"/>
                </a:lnTo>
                <a:lnTo>
                  <a:pt x="4706118" y="1253748"/>
                </a:lnTo>
                <a:lnTo>
                  <a:pt x="4662648" y="1278435"/>
                </a:lnTo>
                <a:lnTo>
                  <a:pt x="4613627" y="1292574"/>
                </a:lnTo>
                <a:lnTo>
                  <a:pt x="4578604" y="1295400"/>
                </a:lnTo>
                <a:lnTo>
                  <a:pt x="215900" y="1295400"/>
                </a:lnTo>
                <a:lnTo>
                  <a:pt x="164011" y="1289126"/>
                </a:lnTo>
                <a:lnTo>
                  <a:pt x="116675" y="1271304"/>
                </a:lnTo>
                <a:lnTo>
                  <a:pt x="75388" y="1243433"/>
                </a:lnTo>
                <a:lnTo>
                  <a:pt x="41651" y="1207014"/>
                </a:lnTo>
                <a:lnTo>
                  <a:pt x="16964" y="1163544"/>
                </a:lnTo>
                <a:lnTo>
                  <a:pt x="2825" y="1114523"/>
                </a:lnTo>
                <a:lnTo>
                  <a:pt x="0" y="1079500"/>
                </a:lnTo>
                <a:lnTo>
                  <a:pt x="0" y="215900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56251" y="1246907"/>
            <a:ext cx="5015706" cy="4925292"/>
          </a:xfrm>
          <a:custGeom>
            <a:avLst/>
            <a:gdLst/>
            <a:ahLst/>
            <a:cxnLst/>
            <a:rect l="l" t="t" r="r" b="b"/>
            <a:pathLst>
              <a:path w="2237232" h="248412">
                <a:moveTo>
                  <a:pt x="0" y="41402"/>
                </a:moveTo>
                <a:lnTo>
                  <a:pt x="19634" y="6180"/>
                </a:lnTo>
                <a:lnTo>
                  <a:pt x="41402" y="0"/>
                </a:lnTo>
                <a:lnTo>
                  <a:pt x="2195829" y="0"/>
                </a:lnTo>
                <a:lnTo>
                  <a:pt x="2231051" y="19634"/>
                </a:lnTo>
                <a:lnTo>
                  <a:pt x="2237232" y="41402"/>
                </a:lnTo>
                <a:lnTo>
                  <a:pt x="2237232" y="207010"/>
                </a:lnTo>
                <a:lnTo>
                  <a:pt x="2217597" y="242231"/>
                </a:lnTo>
                <a:lnTo>
                  <a:pt x="2195829" y="248412"/>
                </a:lnTo>
                <a:lnTo>
                  <a:pt x="41402" y="248412"/>
                </a:lnTo>
                <a:lnTo>
                  <a:pt x="6180" y="228777"/>
                </a:lnTo>
                <a:lnTo>
                  <a:pt x="0" y="207010"/>
                </a:lnTo>
                <a:lnTo>
                  <a:pt x="0" y="41402"/>
                </a:lnTo>
                <a:close/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1534" y="304799"/>
            <a:ext cx="7668524" cy="457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lang="fr-CA" sz="4400" b="1" baseline="2730" dirty="0">
                <a:solidFill>
                  <a:srgbClr val="FFFF00"/>
                </a:solidFill>
                <a:cs typeface="Calibri"/>
              </a:rPr>
              <a:t>POINTS DE MISES A JOURS ET DIVERS 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6955" y="1332048"/>
            <a:ext cx="4953000" cy="4755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200" marR="24997" indent="-45720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000" b="1" spc="4" dirty="0">
                <a:latin typeface="Segoe Condensed"/>
              </a:rPr>
              <a:t>Impliquer davantage les groupes thématiques santé en place dans le processus d’élaboration de la soumission pour la subvention du Fond Mondial 2020-2022</a:t>
            </a:r>
          </a:p>
          <a:p>
            <a:pPr marL="457200" marR="24997" indent="-45720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2000" b="1" spc="4" dirty="0">
              <a:latin typeface="Segoe Condensed"/>
            </a:endParaRPr>
          </a:p>
          <a:p>
            <a:pPr marL="457200" marR="24997" indent="-45720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000" b="1" spc="4" dirty="0">
                <a:latin typeface="Segoe Condensed"/>
              </a:rPr>
              <a:t>Suivi de l’état de la préparation du Forum international pour le financement durable de la sécurité </a:t>
            </a:r>
          </a:p>
          <a:p>
            <a:pPr marR="24997">
              <a:lnSpc>
                <a:spcPct val="96801"/>
              </a:lnSpc>
              <a:spcBef>
                <a:spcPts val="72"/>
              </a:spcBef>
            </a:pPr>
            <a:endParaRPr lang="fr-CA" sz="2400" b="1" spc="4" dirty="0">
              <a:latin typeface="Segoe Condensed"/>
            </a:endParaRPr>
          </a:p>
          <a:p>
            <a:pPr marL="457200" marR="24997" indent="-457200">
              <a:lnSpc>
                <a:spcPct val="96801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2400" b="1" spc="4" dirty="0">
                <a:latin typeface="Segoe Condensed"/>
              </a:rPr>
              <a:t>Demander au Ministère de la Santé d’informer toutes les parties prenantes sur les </a:t>
            </a:r>
            <a:r>
              <a:rPr lang="fr-CA" sz="2400" b="1" spc="4" dirty="0" err="1">
                <a:latin typeface="Segoe Condensed"/>
              </a:rPr>
              <a:t>Etats</a:t>
            </a:r>
            <a:r>
              <a:rPr lang="fr-CA" sz="2400" b="1" spc="4" dirty="0">
                <a:latin typeface="Segoe Condensed"/>
              </a:rPr>
              <a:t> Généraux de la Santé 2019</a:t>
            </a:r>
          </a:p>
          <a:p>
            <a:pPr marR="24997">
              <a:lnSpc>
                <a:spcPct val="96801"/>
              </a:lnSpc>
              <a:spcBef>
                <a:spcPts val="72"/>
              </a:spcBef>
            </a:pPr>
            <a:endParaRPr lang="fr-CA" sz="2400" b="1" spc="4" dirty="0">
              <a:latin typeface="Segoe Condensed"/>
            </a:endParaRPr>
          </a:p>
          <a:p>
            <a:pPr marR="24997">
              <a:lnSpc>
                <a:spcPct val="96801"/>
              </a:lnSpc>
              <a:spcBef>
                <a:spcPts val="72"/>
              </a:spcBef>
            </a:pPr>
            <a:endParaRPr lang="fr-CA" sz="2400" b="1" spc="4" dirty="0">
              <a:latin typeface="Segoe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36690" y="1367028"/>
            <a:ext cx="4772559" cy="4720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1600" b="1" dirty="0">
                <a:solidFill>
                  <a:srgbClr val="0070C0"/>
                </a:solidFill>
                <a:latin typeface="Segoe Condensed"/>
                <a:cs typeface="Segoe Condensed"/>
              </a:rPr>
              <a:t>ICN s’est appui sur le mailing des groupes thématiques pour les rencontres préparatoires de la préparation de la submission GF</a:t>
            </a: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16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1600" b="1" dirty="0">
                <a:solidFill>
                  <a:srgbClr val="0070C0"/>
                </a:solidFill>
                <a:latin typeface="Segoe Condensed"/>
                <a:cs typeface="Segoe Condensed"/>
              </a:rPr>
              <a:t>Une rencontre des PTFs pour faire le point de la préparation du Forum international pour le financement durable de la sécurité a eu lieu le mardi 19 novembre à 10h.  Et ce jour un dernier point sera fait au cours de la réunion.</a:t>
            </a: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endParaRPr lang="fr-CA" sz="1600" b="1" dirty="0">
              <a:solidFill>
                <a:srgbClr val="0070C0"/>
              </a:solidFill>
              <a:latin typeface="Segoe Condensed"/>
              <a:cs typeface="Segoe Condensed"/>
            </a:endParaRPr>
          </a:p>
          <a:p>
            <a:pPr marL="184150" indent="-171450">
              <a:lnSpc>
                <a:spcPts val="2300"/>
              </a:lnSpc>
              <a:spcBef>
                <a:spcPts val="72"/>
              </a:spcBef>
              <a:buFont typeface="Arial" panose="020B0604020202020204" pitchFamily="34" charset="0"/>
              <a:buChar char="•"/>
            </a:pPr>
            <a:r>
              <a:rPr lang="fr-CA" sz="1600" b="1" dirty="0">
                <a:solidFill>
                  <a:srgbClr val="0070C0"/>
                </a:solidFill>
                <a:latin typeface="Segoe Condensed"/>
                <a:cs typeface="Segoe Condensed"/>
              </a:rPr>
              <a:t>Le ministère a été relancé sur la question des EGS. La question a figuré au cours de la première réunion de cabinet du Nouveau Ministre de la santé. Et ce jour un dernier point sera fait au cours de la réunion</a:t>
            </a:r>
            <a:endParaRPr sz="1200" dirty="0">
              <a:solidFill>
                <a:srgbClr val="0070C0"/>
              </a:solidFill>
              <a:latin typeface="Segoe Condensed"/>
              <a:cs typeface="Segoe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2613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-16764" y="-27431"/>
            <a:ext cx="10835640" cy="1222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41148" y="6237731"/>
            <a:ext cx="10849356" cy="632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6572" y="6409944"/>
            <a:ext cx="1016507" cy="34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721642" y="2971800"/>
            <a:ext cx="332377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585"/>
              </a:lnSpc>
              <a:spcBef>
                <a:spcPts val="229"/>
              </a:spcBef>
            </a:pPr>
            <a:r>
              <a:rPr lang="fr-FR" sz="6600" b="1" spc="0" baseline="3103" dirty="0">
                <a:solidFill>
                  <a:srgbClr val="FF0000"/>
                </a:solidFill>
                <a:latin typeface="Calibri"/>
                <a:cs typeface="Calibri"/>
              </a:rPr>
              <a:t>MERCI</a:t>
            </a:r>
            <a:endParaRPr sz="4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332</Words>
  <Application>Microsoft Office PowerPoint</Application>
  <PresentationFormat>Personnalisé</PresentationFormat>
  <Paragraphs>32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Condensed</vt:lpstr>
      <vt:lpstr>Segoe UI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SIDIBE C TIDIANE</dc:creator>
  <cp:lastModifiedBy>BINTA#</cp:lastModifiedBy>
  <cp:revision>6</cp:revision>
  <dcterms:modified xsi:type="dcterms:W3CDTF">2021-10-30T11:23:03Z</dcterms:modified>
</cp:coreProperties>
</file>