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p\Desktop\BDS%20new\Direction\Recherche%20et%20SNIS\SNIS\Renfor%20SNIS\COVID%2019\Donn&#233;es%20de%20la%20vaccination%20%20et%20la%20SR%20par%20r&#233;gion%20_2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p\Desktop\BDS%20new\Direction\Recherche%20et%20SNIS\SNIS\Renfor%20SNIS\COVID%2019\Donn&#233;es%20de%20la%20vaccination%20%20et%20la%20SR%20par%20r&#233;gion%20_2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p\Desktop\BDS%20new\Direction\Recherche%20et%20SNIS\SNIS\Renfor%20SNIS\COVID%2019\Donn&#233;es%20du%20paludisme%20VIH%20et%20TB%20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p\Desktop\BDS%20new\Direction\Recherche%20et%20SNIS\SNIS\Renfor%20SNIS\COVID%2019\Donn&#233;es%20du%20paludisme%20VIH%20et%20TB%20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cp\Desktop\BDS%20new\Direction\Recherche%20et%20SNIS\SNIS\Renfor%20SNIS\COVID%2019\Donn&#233;es%20TB.xl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'Consultation et Hospitalisation'!$B$24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Hospitalisation'!$C$23:$K$23</c:f>
              <c:strCache>
                <c:ptCount val="9"/>
                <c:pt idx="0">
                  <c:v> Premiers contacts</c:v>
                </c:pt>
                <c:pt idx="1">
                  <c:v> Contacts ultérieurs</c:v>
                </c:pt>
                <c:pt idx="2">
                  <c:v> Consultation par service</c:v>
                </c:pt>
                <c:pt idx="3">
                  <c:v> Consultations</c:v>
                </c:pt>
                <c:pt idx="4">
                  <c:v> Hospitalisations réalisé en Chirurgie et spécialités</c:v>
                </c:pt>
                <c:pt idx="5">
                  <c:v> Hospitalisations réalisé en Gynéco obstétrique</c:v>
                </c:pt>
                <c:pt idx="6">
                  <c:v> Hospitalisations réalisé en Médecine générale et spécialités</c:v>
                </c:pt>
                <c:pt idx="7">
                  <c:v> Hospitalisations réalisé en Pédiatrie</c:v>
                </c:pt>
                <c:pt idx="8">
                  <c:v> Hospitalisations réalisé en Urgences</c:v>
                </c:pt>
              </c:strCache>
            </c:strRef>
          </c:cat>
          <c:val>
            <c:numRef>
              <c:f>'Consultation et Hospitalisation'!$C$24:$K$24</c:f>
              <c:numCache>
                <c:formatCode>General</c:formatCode>
                <c:ptCount val="9"/>
                <c:pt idx="0">
                  <c:v>972903</c:v>
                </c:pt>
                <c:pt idx="1">
                  <c:v>29497</c:v>
                </c:pt>
                <c:pt idx="2">
                  <c:v>69898</c:v>
                </c:pt>
                <c:pt idx="3">
                  <c:v>173123</c:v>
                </c:pt>
                <c:pt idx="4">
                  <c:v>1399</c:v>
                </c:pt>
                <c:pt idx="5">
                  <c:v>1827</c:v>
                </c:pt>
                <c:pt idx="6">
                  <c:v>1957</c:v>
                </c:pt>
                <c:pt idx="7">
                  <c:v>2212</c:v>
                </c:pt>
                <c:pt idx="8">
                  <c:v>90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Hospitalisation'!$B$25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Hospitalisation'!$C$23:$K$23</c:f>
              <c:strCache>
                <c:ptCount val="9"/>
                <c:pt idx="0">
                  <c:v> Premiers contacts</c:v>
                </c:pt>
                <c:pt idx="1">
                  <c:v> Contacts ultérieurs</c:v>
                </c:pt>
                <c:pt idx="2">
                  <c:v> Consultation par service</c:v>
                </c:pt>
                <c:pt idx="3">
                  <c:v> Consultations</c:v>
                </c:pt>
                <c:pt idx="4">
                  <c:v> Hospitalisations réalisé en Chirurgie et spécialités</c:v>
                </c:pt>
                <c:pt idx="5">
                  <c:v> Hospitalisations réalisé en Gynéco obstétrique</c:v>
                </c:pt>
                <c:pt idx="6">
                  <c:v> Hospitalisations réalisé en Médecine générale et spécialités</c:v>
                </c:pt>
                <c:pt idx="7">
                  <c:v> Hospitalisations réalisé en Pédiatrie</c:v>
                </c:pt>
                <c:pt idx="8">
                  <c:v> Hospitalisations réalisé en Urgences</c:v>
                </c:pt>
              </c:strCache>
            </c:strRef>
          </c:cat>
          <c:val>
            <c:numRef>
              <c:f>'Consultation et Hospitalisation'!$C$25:$K$25</c:f>
              <c:numCache>
                <c:formatCode>General</c:formatCode>
                <c:ptCount val="9"/>
                <c:pt idx="0">
                  <c:v>738716</c:v>
                </c:pt>
                <c:pt idx="1">
                  <c:v>24238</c:v>
                </c:pt>
                <c:pt idx="2">
                  <c:v>61319</c:v>
                </c:pt>
                <c:pt idx="3">
                  <c:v>151622</c:v>
                </c:pt>
                <c:pt idx="4">
                  <c:v>1443</c:v>
                </c:pt>
                <c:pt idx="5">
                  <c:v>3068</c:v>
                </c:pt>
                <c:pt idx="6">
                  <c:v>1492</c:v>
                </c:pt>
                <c:pt idx="7">
                  <c:v>1699</c:v>
                </c:pt>
                <c:pt idx="8">
                  <c:v>119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8672"/>
        <c:axId val="104532144"/>
      </c:barChart>
      <c:catAx>
        <c:axId val="104538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2144"/>
        <c:crosses val="autoZero"/>
        <c:auto val="1"/>
        <c:lblAlgn val="ctr"/>
        <c:lblOffset val="100"/>
        <c:noMultiLvlLbl val="0"/>
      </c:catAx>
      <c:valAx>
        <c:axId val="104532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453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'Données de SR'!$B$26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SR'!$C$25:$M$25</c:f>
              <c:strCache>
                <c:ptCount val="11"/>
                <c:pt idx="0">
                  <c:v> 1ère consultation prénatale (cpn1)</c:v>
                </c:pt>
                <c:pt idx="1">
                  <c:v> 4ème consultation prénatale et plus (cpn4)</c:v>
                </c:pt>
                <c:pt idx="2">
                  <c:v> Accouchements enregistrés a lhopital</c:v>
                </c:pt>
                <c:pt idx="3">
                  <c:v> Accouchements enregistrés au centre de santé</c:v>
                </c:pt>
                <c:pt idx="4">
                  <c:v> Accouchements enregistrés au poste de santé</c:v>
                </c:pt>
                <c:pt idx="5">
                  <c:v> Accouchements enregistrésà domicile</c:v>
                </c:pt>
                <c:pt idx="6">
                  <c:v> Accouchements assistés par un personnel qualifié</c:v>
                </c:pt>
                <c:pt idx="7">
                  <c:v> Accouchements assistés par un personnel qualifié au centre de santé</c:v>
                </c:pt>
                <c:pt idx="8">
                  <c:v> Accouchements assistés par un personnel qualifié au poste de santé</c:v>
                </c:pt>
                <c:pt idx="9">
                  <c:v> Accouchements assistés par un personnel qualifiéà domicile</c:v>
                </c:pt>
                <c:pt idx="10">
                  <c:v> Acouchement par césariennes</c:v>
                </c:pt>
              </c:strCache>
            </c:strRef>
          </c:cat>
          <c:val>
            <c:numRef>
              <c:f>'Données de SR'!$C$26:$M$26</c:f>
              <c:numCache>
                <c:formatCode>General</c:formatCode>
                <c:ptCount val="11"/>
                <c:pt idx="0">
                  <c:v>134177</c:v>
                </c:pt>
                <c:pt idx="1">
                  <c:v>91435</c:v>
                </c:pt>
                <c:pt idx="2">
                  <c:v>23056</c:v>
                </c:pt>
                <c:pt idx="3">
                  <c:v>30175</c:v>
                </c:pt>
                <c:pt idx="4">
                  <c:v>22645</c:v>
                </c:pt>
                <c:pt idx="5">
                  <c:v>9185</c:v>
                </c:pt>
                <c:pt idx="6">
                  <c:v>22045</c:v>
                </c:pt>
                <c:pt idx="7">
                  <c:v>32010</c:v>
                </c:pt>
                <c:pt idx="8">
                  <c:v>23283</c:v>
                </c:pt>
                <c:pt idx="9">
                  <c:v>1557</c:v>
                </c:pt>
                <c:pt idx="10">
                  <c:v>5465</c:v>
                </c:pt>
              </c:numCache>
            </c:numRef>
          </c:val>
        </c:ser>
        <c:ser>
          <c:idx val="1"/>
          <c:order val="1"/>
          <c:tx>
            <c:strRef>
              <c:f>'Données de SR'!$B$27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SR'!$C$25:$M$25</c:f>
              <c:strCache>
                <c:ptCount val="11"/>
                <c:pt idx="0">
                  <c:v> 1ère consultation prénatale (cpn1)</c:v>
                </c:pt>
                <c:pt idx="1">
                  <c:v> 4ème consultation prénatale et plus (cpn4)</c:v>
                </c:pt>
                <c:pt idx="2">
                  <c:v> Accouchements enregistrés a lhopital</c:v>
                </c:pt>
                <c:pt idx="3">
                  <c:v> Accouchements enregistrés au centre de santé</c:v>
                </c:pt>
                <c:pt idx="4">
                  <c:v> Accouchements enregistrés au poste de santé</c:v>
                </c:pt>
                <c:pt idx="5">
                  <c:v> Accouchements enregistrésà domicile</c:v>
                </c:pt>
                <c:pt idx="6">
                  <c:v> Accouchements assistés par un personnel qualifié</c:v>
                </c:pt>
                <c:pt idx="7">
                  <c:v> Accouchements assistés par un personnel qualifié au centre de santé</c:v>
                </c:pt>
                <c:pt idx="8">
                  <c:v> Accouchements assistés par un personnel qualifié au poste de santé</c:v>
                </c:pt>
                <c:pt idx="9">
                  <c:v> Accouchements assistés par un personnel qualifiéà domicile</c:v>
                </c:pt>
                <c:pt idx="10">
                  <c:v> Acouchement par césariennes</c:v>
                </c:pt>
              </c:strCache>
            </c:strRef>
          </c:cat>
          <c:val>
            <c:numRef>
              <c:f>'Données de SR'!$C$27:$M$27</c:f>
              <c:numCache>
                <c:formatCode>General</c:formatCode>
                <c:ptCount val="11"/>
                <c:pt idx="0">
                  <c:v>130160</c:v>
                </c:pt>
                <c:pt idx="1">
                  <c:v>92450</c:v>
                </c:pt>
                <c:pt idx="2">
                  <c:v>19201</c:v>
                </c:pt>
                <c:pt idx="3">
                  <c:v>31190</c:v>
                </c:pt>
                <c:pt idx="4">
                  <c:v>23122</c:v>
                </c:pt>
                <c:pt idx="5">
                  <c:v>8761</c:v>
                </c:pt>
                <c:pt idx="6">
                  <c:v>17423</c:v>
                </c:pt>
                <c:pt idx="7">
                  <c:v>32016</c:v>
                </c:pt>
                <c:pt idx="8">
                  <c:v>23671</c:v>
                </c:pt>
                <c:pt idx="9">
                  <c:v>1528</c:v>
                </c:pt>
                <c:pt idx="10">
                  <c:v>4819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12528"/>
        <c:axId val="638809808"/>
      </c:barChart>
      <c:catAx>
        <c:axId val="638812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9808"/>
        <c:crosses val="autoZero"/>
        <c:auto val="1"/>
        <c:lblAlgn val="ctr"/>
        <c:lblOffset val="100"/>
        <c:noMultiLvlLbl val="0"/>
      </c:catAx>
      <c:valAx>
        <c:axId val="638809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881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'Données de SR'!$D$32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SR'!$C$33:$C$40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de SR'!$D$33:$D$40</c:f>
              <c:numCache>
                <c:formatCode>General</c:formatCode>
                <c:ptCount val="8"/>
                <c:pt idx="0">
                  <c:v>7875</c:v>
                </c:pt>
                <c:pt idx="1">
                  <c:v>8320</c:v>
                </c:pt>
                <c:pt idx="2">
                  <c:v>10256</c:v>
                </c:pt>
                <c:pt idx="3">
                  <c:v>23545</c:v>
                </c:pt>
                <c:pt idx="4">
                  <c:v>11452</c:v>
                </c:pt>
                <c:pt idx="5">
                  <c:v>7182</c:v>
                </c:pt>
                <c:pt idx="6">
                  <c:v>6073</c:v>
                </c:pt>
                <c:pt idx="7">
                  <c:v>16732</c:v>
                </c:pt>
              </c:numCache>
            </c:numRef>
          </c:val>
        </c:ser>
        <c:ser>
          <c:idx val="1"/>
          <c:order val="1"/>
          <c:tx>
            <c:strRef>
              <c:f>'Données de SR'!$E$32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SR'!$C$33:$C$40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de SR'!$E$33:$E$40</c:f>
              <c:numCache>
                <c:formatCode>General</c:formatCode>
                <c:ptCount val="8"/>
                <c:pt idx="0">
                  <c:v>7125</c:v>
                </c:pt>
                <c:pt idx="1">
                  <c:v>8502</c:v>
                </c:pt>
                <c:pt idx="2">
                  <c:v>10578</c:v>
                </c:pt>
                <c:pt idx="3">
                  <c:v>24973</c:v>
                </c:pt>
                <c:pt idx="4">
                  <c:v>11687</c:v>
                </c:pt>
                <c:pt idx="5">
                  <c:v>6387</c:v>
                </c:pt>
                <c:pt idx="6">
                  <c:v>6286</c:v>
                </c:pt>
                <c:pt idx="7">
                  <c:v>16912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4864"/>
        <c:axId val="104541936"/>
      </c:barChart>
      <c:catAx>
        <c:axId val="10453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1936"/>
        <c:crosses val="autoZero"/>
        <c:auto val="1"/>
        <c:lblAlgn val="ctr"/>
        <c:lblOffset val="100"/>
        <c:noMultiLvlLbl val="0"/>
      </c:catAx>
      <c:valAx>
        <c:axId val="104541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'Données de SR'!$H$32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SR'!$G$33:$G$40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de SR'!$H$33:$H$40</c:f>
              <c:numCache>
                <c:formatCode>General</c:formatCode>
                <c:ptCount val="8"/>
                <c:pt idx="0">
                  <c:v>2466</c:v>
                </c:pt>
                <c:pt idx="1">
                  <c:v>5690</c:v>
                </c:pt>
                <c:pt idx="2">
                  <c:v>1569</c:v>
                </c:pt>
                <c:pt idx="3">
                  <c:v>3553</c:v>
                </c:pt>
                <c:pt idx="4">
                  <c:v>3496</c:v>
                </c:pt>
                <c:pt idx="5">
                  <c:v>1489</c:v>
                </c:pt>
                <c:pt idx="6">
                  <c:v>1289</c:v>
                </c:pt>
                <c:pt idx="7">
                  <c:v>2493</c:v>
                </c:pt>
              </c:numCache>
            </c:numRef>
          </c:val>
        </c:ser>
        <c:ser>
          <c:idx val="1"/>
          <c:order val="1"/>
          <c:tx>
            <c:strRef>
              <c:f>'Données de SR'!$I$32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de SR'!$G$33:$G$40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de SR'!$I$33:$I$40</c:f>
              <c:numCache>
                <c:formatCode>General</c:formatCode>
                <c:ptCount val="8"/>
                <c:pt idx="0">
                  <c:v>2035</c:v>
                </c:pt>
                <c:pt idx="1">
                  <c:v>3292</c:v>
                </c:pt>
                <c:pt idx="2">
                  <c:v>1264</c:v>
                </c:pt>
                <c:pt idx="3">
                  <c:v>2867</c:v>
                </c:pt>
                <c:pt idx="4">
                  <c:v>2948</c:v>
                </c:pt>
                <c:pt idx="5">
                  <c:v>1341</c:v>
                </c:pt>
                <c:pt idx="6">
                  <c:v>1400</c:v>
                </c:pt>
                <c:pt idx="7">
                  <c:v>2276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5408"/>
        <c:axId val="104544656"/>
      </c:barChart>
      <c:catAx>
        <c:axId val="10453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4656"/>
        <c:crosses val="autoZero"/>
        <c:auto val="1"/>
        <c:lblAlgn val="ctr"/>
        <c:lblOffset val="100"/>
        <c:noMultiLvlLbl val="0"/>
      </c:catAx>
      <c:valAx>
        <c:axId val="104544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Paludisme!$C$24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Paludisme!$D$23:$I$23</c:f>
              <c:strCache>
                <c:ptCount val="6"/>
                <c:pt idx="0">
                  <c:v> Cas suspects total de paludisme</c:v>
                </c:pt>
                <c:pt idx="1">
                  <c:v> Nombre total de cas de paludisme testés</c:v>
                </c:pt>
                <c:pt idx="2">
                  <c:v> Cas confirmes total de paludisme</c:v>
                </c:pt>
                <c:pt idx="3">
                  <c:v> Nombre total de cas paludisme traités</c:v>
                </c:pt>
                <c:pt idx="4">
                  <c:v> Cas testé de Paludisme enregistré par la (les) structure(s)</c:v>
                </c:pt>
                <c:pt idx="5">
                  <c:v> Cas testé de Paludisme enregistré par les ASC</c:v>
                </c:pt>
              </c:strCache>
            </c:strRef>
          </c:cat>
          <c:val>
            <c:numRef>
              <c:f>Paludisme!$D$24:$I$24</c:f>
              <c:numCache>
                <c:formatCode>General</c:formatCode>
                <c:ptCount val="6"/>
                <c:pt idx="0">
                  <c:v>916835</c:v>
                </c:pt>
                <c:pt idx="1">
                  <c:v>864357</c:v>
                </c:pt>
                <c:pt idx="2">
                  <c:v>564562</c:v>
                </c:pt>
                <c:pt idx="3">
                  <c:v>546452</c:v>
                </c:pt>
                <c:pt idx="4">
                  <c:v>732096</c:v>
                </c:pt>
                <c:pt idx="5">
                  <c:v>132261</c:v>
                </c:pt>
              </c:numCache>
            </c:numRef>
          </c:val>
        </c:ser>
        <c:ser>
          <c:idx val="1"/>
          <c:order val="1"/>
          <c:tx>
            <c:strRef>
              <c:f>Paludisme!$C$25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Paludisme!$D$23:$I$23</c:f>
              <c:strCache>
                <c:ptCount val="6"/>
                <c:pt idx="0">
                  <c:v> Cas suspects total de paludisme</c:v>
                </c:pt>
                <c:pt idx="1">
                  <c:v> Nombre total de cas de paludisme testés</c:v>
                </c:pt>
                <c:pt idx="2">
                  <c:v> Cas confirmes total de paludisme</c:v>
                </c:pt>
                <c:pt idx="3">
                  <c:v> Nombre total de cas paludisme traités</c:v>
                </c:pt>
                <c:pt idx="4">
                  <c:v> Cas testé de Paludisme enregistré par la (les) structure(s)</c:v>
                </c:pt>
                <c:pt idx="5">
                  <c:v> Cas testé de Paludisme enregistré par les ASC</c:v>
                </c:pt>
              </c:strCache>
            </c:strRef>
          </c:cat>
          <c:val>
            <c:numRef>
              <c:f>Paludisme!$D$25:$I$25</c:f>
              <c:numCache>
                <c:formatCode>General</c:formatCode>
                <c:ptCount val="6"/>
                <c:pt idx="0">
                  <c:v>696399</c:v>
                </c:pt>
                <c:pt idx="1">
                  <c:v>656232</c:v>
                </c:pt>
                <c:pt idx="2">
                  <c:v>356917</c:v>
                </c:pt>
                <c:pt idx="3">
                  <c:v>345008</c:v>
                </c:pt>
                <c:pt idx="4">
                  <c:v>542144</c:v>
                </c:pt>
                <c:pt idx="5">
                  <c:v>114088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10896"/>
        <c:axId val="638805456"/>
      </c:barChart>
      <c:catAx>
        <c:axId val="638810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5456"/>
        <c:crosses val="autoZero"/>
        <c:auto val="1"/>
        <c:lblAlgn val="ctr"/>
        <c:lblOffset val="100"/>
        <c:noMultiLvlLbl val="0"/>
      </c:catAx>
      <c:valAx>
        <c:axId val="638805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881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Paludisme!$C$30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Paludisme!$B$31:$B$38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Paludisme!$C$31:$C$38</c:f>
              <c:numCache>
                <c:formatCode>General</c:formatCode>
                <c:ptCount val="8"/>
                <c:pt idx="0">
                  <c:v>145683</c:v>
                </c:pt>
                <c:pt idx="1">
                  <c:v>107715</c:v>
                </c:pt>
                <c:pt idx="2">
                  <c:v>82723</c:v>
                </c:pt>
                <c:pt idx="3">
                  <c:v>168951</c:v>
                </c:pt>
                <c:pt idx="4">
                  <c:v>116129</c:v>
                </c:pt>
                <c:pt idx="5">
                  <c:v>100379</c:v>
                </c:pt>
                <c:pt idx="6">
                  <c:v>60001</c:v>
                </c:pt>
                <c:pt idx="7">
                  <c:v>135254</c:v>
                </c:pt>
              </c:numCache>
            </c:numRef>
          </c:val>
        </c:ser>
        <c:ser>
          <c:idx val="1"/>
          <c:order val="1"/>
          <c:tx>
            <c:strRef>
              <c:f>Paludisme!$D$30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Paludisme!$B$31:$B$38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Paludisme!$D$31:$D$38</c:f>
              <c:numCache>
                <c:formatCode>General</c:formatCode>
                <c:ptCount val="8"/>
                <c:pt idx="0">
                  <c:v>86150</c:v>
                </c:pt>
                <c:pt idx="1">
                  <c:v>92710</c:v>
                </c:pt>
                <c:pt idx="2">
                  <c:v>69189</c:v>
                </c:pt>
                <c:pt idx="3">
                  <c:v>146819</c:v>
                </c:pt>
                <c:pt idx="4">
                  <c:v>94152</c:v>
                </c:pt>
                <c:pt idx="5">
                  <c:v>44759</c:v>
                </c:pt>
                <c:pt idx="6">
                  <c:v>33999</c:v>
                </c:pt>
                <c:pt idx="7">
                  <c:v>128621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5952"/>
        <c:axId val="104532688"/>
      </c:barChart>
      <c:catAx>
        <c:axId val="10453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2688"/>
        <c:crosses val="autoZero"/>
        <c:auto val="1"/>
        <c:lblAlgn val="ctr"/>
        <c:lblOffset val="100"/>
        <c:noMultiLvlLbl val="0"/>
      </c:catAx>
      <c:valAx>
        <c:axId val="104532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Paludisme!$G$30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Paludisme!$F$31:$F$38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Paludisme!$G$31:$G$38</c:f>
              <c:numCache>
                <c:formatCode>General</c:formatCode>
                <c:ptCount val="8"/>
                <c:pt idx="0">
                  <c:v>91054</c:v>
                </c:pt>
                <c:pt idx="1">
                  <c:v>32883</c:v>
                </c:pt>
                <c:pt idx="2">
                  <c:v>52341</c:v>
                </c:pt>
                <c:pt idx="3">
                  <c:v>106472</c:v>
                </c:pt>
                <c:pt idx="4">
                  <c:v>73262</c:v>
                </c:pt>
                <c:pt idx="5">
                  <c:v>54902</c:v>
                </c:pt>
                <c:pt idx="6">
                  <c:v>41193</c:v>
                </c:pt>
                <c:pt idx="7">
                  <c:v>94345</c:v>
                </c:pt>
              </c:numCache>
            </c:numRef>
          </c:val>
        </c:ser>
        <c:ser>
          <c:idx val="1"/>
          <c:order val="1"/>
          <c:tx>
            <c:strRef>
              <c:f>Paludisme!$H$30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Paludisme!$F$31:$F$38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Paludisme!$H$31:$H$38</c:f>
              <c:numCache>
                <c:formatCode>General</c:formatCode>
                <c:ptCount val="8"/>
                <c:pt idx="0">
                  <c:v>39162</c:v>
                </c:pt>
                <c:pt idx="1">
                  <c:v>19965</c:v>
                </c:pt>
                <c:pt idx="2">
                  <c:v>35373</c:v>
                </c:pt>
                <c:pt idx="3">
                  <c:v>82422</c:v>
                </c:pt>
                <c:pt idx="4">
                  <c:v>53876</c:v>
                </c:pt>
                <c:pt idx="5">
                  <c:v>8669</c:v>
                </c:pt>
                <c:pt idx="6">
                  <c:v>19405</c:v>
                </c:pt>
                <c:pt idx="7">
                  <c:v>86136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40848"/>
        <c:axId val="104537040"/>
      </c:barChart>
      <c:catAx>
        <c:axId val="10454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7040"/>
        <c:crosses val="autoZero"/>
        <c:auto val="1"/>
        <c:lblAlgn val="ctr"/>
        <c:lblOffset val="100"/>
        <c:noMultiLvlLbl val="0"/>
      </c:catAx>
      <c:valAx>
        <c:axId val="1045370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'VIH SIDA'!$D$26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SIDA'!$E$25:$Q$25</c:f>
              <c:strCache>
                <c:ptCount val="13"/>
                <c:pt idx="0">
                  <c:v>Nombre PVVIH ayant debuter le TARV dans les 12 mois</c:v>
                </c:pt>
                <c:pt idx="1">
                  <c:v> Cas de VIH1</c:v>
                </c:pt>
                <c:pt idx="2">
                  <c:v> Cas de VIH1+VIH2</c:v>
                </c:pt>
                <c:pt idx="3">
                  <c:v> Cas de VIH2</c:v>
                </c:pt>
                <c:pt idx="4">
                  <c:v> Conjoints testés au vih</c:v>
                </c:pt>
                <c:pt idx="5">
                  <c:v> Conjoints ayant reçu leur résultat</c:v>
                </c:pt>
                <c:pt idx="6">
                  <c:v> Enfants exposés au VIH sous alimentation artificielle</c:v>
                </c:pt>
                <c:pt idx="7">
                  <c:v> Enfants exposés au VIH sous allaitement exclusif</c:v>
                </c:pt>
                <c:pt idx="8">
                  <c:v> Enfants exposés au vih sous cotrimoxazole</c:v>
                </c:pt>
                <c:pt idx="9">
                  <c:v> Enfants exposés au vih sous prophylaxie arv</c:v>
                </c:pt>
                <c:pt idx="10">
                  <c:v> Femmes enceintes testées dans le site</c:v>
                </c:pt>
                <c:pt idx="11">
                  <c:v> Femmes enceintes testées positives pour la syphilis</c:v>
                </c:pt>
                <c:pt idx="12">
                  <c:v> Femmes enceintes testées vih positives</c:v>
                </c:pt>
              </c:strCache>
            </c:strRef>
          </c:cat>
          <c:val>
            <c:numRef>
              <c:f>'VIH SIDA'!$E$26:$Q$26</c:f>
              <c:numCache>
                <c:formatCode>General</c:formatCode>
                <c:ptCount val="13"/>
                <c:pt idx="0">
                  <c:v>1299</c:v>
                </c:pt>
                <c:pt idx="1">
                  <c:v>3247</c:v>
                </c:pt>
                <c:pt idx="2">
                  <c:v>77</c:v>
                </c:pt>
                <c:pt idx="3">
                  <c:v>68</c:v>
                </c:pt>
                <c:pt idx="4">
                  <c:v>1271</c:v>
                </c:pt>
                <c:pt idx="5">
                  <c:v>1182</c:v>
                </c:pt>
                <c:pt idx="6">
                  <c:v>416</c:v>
                </c:pt>
                <c:pt idx="7">
                  <c:v>2826</c:v>
                </c:pt>
                <c:pt idx="8">
                  <c:v>2895</c:v>
                </c:pt>
                <c:pt idx="9">
                  <c:v>1062</c:v>
                </c:pt>
                <c:pt idx="10">
                  <c:v>114989</c:v>
                </c:pt>
                <c:pt idx="11">
                  <c:v>2109</c:v>
                </c:pt>
                <c:pt idx="12">
                  <c:v>1592</c:v>
                </c:pt>
              </c:numCache>
            </c:numRef>
          </c:val>
        </c:ser>
        <c:ser>
          <c:idx val="1"/>
          <c:order val="1"/>
          <c:tx>
            <c:strRef>
              <c:f>'VIH SIDA'!$D$27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SIDA'!$E$25:$Q$25</c:f>
              <c:strCache>
                <c:ptCount val="13"/>
                <c:pt idx="0">
                  <c:v>Nombre PVVIH ayant debuter le TARV dans les 12 mois</c:v>
                </c:pt>
                <c:pt idx="1">
                  <c:v> Cas de VIH1</c:v>
                </c:pt>
                <c:pt idx="2">
                  <c:v> Cas de VIH1+VIH2</c:v>
                </c:pt>
                <c:pt idx="3">
                  <c:v> Cas de VIH2</c:v>
                </c:pt>
                <c:pt idx="4">
                  <c:v> Conjoints testés au vih</c:v>
                </c:pt>
                <c:pt idx="5">
                  <c:v> Conjoints ayant reçu leur résultat</c:v>
                </c:pt>
                <c:pt idx="6">
                  <c:v> Enfants exposés au VIH sous alimentation artificielle</c:v>
                </c:pt>
                <c:pt idx="7">
                  <c:v> Enfants exposés au VIH sous allaitement exclusif</c:v>
                </c:pt>
                <c:pt idx="8">
                  <c:v> Enfants exposés au vih sous cotrimoxazole</c:v>
                </c:pt>
                <c:pt idx="9">
                  <c:v> Enfants exposés au vih sous prophylaxie arv</c:v>
                </c:pt>
                <c:pt idx="10">
                  <c:v> Femmes enceintes testées dans le site</c:v>
                </c:pt>
                <c:pt idx="11">
                  <c:v> Femmes enceintes testées positives pour la syphilis</c:v>
                </c:pt>
                <c:pt idx="12">
                  <c:v> Femmes enceintes testées vih positives</c:v>
                </c:pt>
              </c:strCache>
            </c:strRef>
          </c:cat>
          <c:val>
            <c:numRef>
              <c:f>'VIH SIDA'!$E$27:$Q$27</c:f>
              <c:numCache>
                <c:formatCode>General</c:formatCode>
                <c:ptCount val="13"/>
                <c:pt idx="0">
                  <c:v>569</c:v>
                </c:pt>
                <c:pt idx="1">
                  <c:v>1970</c:v>
                </c:pt>
                <c:pt idx="2">
                  <c:v>63</c:v>
                </c:pt>
                <c:pt idx="3">
                  <c:v>36</c:v>
                </c:pt>
                <c:pt idx="4">
                  <c:v>683</c:v>
                </c:pt>
                <c:pt idx="5">
                  <c:v>675</c:v>
                </c:pt>
                <c:pt idx="6">
                  <c:v>545</c:v>
                </c:pt>
                <c:pt idx="7">
                  <c:v>2797</c:v>
                </c:pt>
                <c:pt idx="8">
                  <c:v>3156</c:v>
                </c:pt>
                <c:pt idx="9">
                  <c:v>1044</c:v>
                </c:pt>
                <c:pt idx="10">
                  <c:v>74045</c:v>
                </c:pt>
                <c:pt idx="11">
                  <c:v>1529</c:v>
                </c:pt>
                <c:pt idx="12">
                  <c:v>1887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00016"/>
        <c:axId val="638801104"/>
      </c:barChart>
      <c:catAx>
        <c:axId val="638800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1104"/>
        <c:crosses val="autoZero"/>
        <c:auto val="1"/>
        <c:lblAlgn val="ctr"/>
        <c:lblOffset val="100"/>
        <c:noMultiLvlLbl val="0"/>
      </c:catAx>
      <c:valAx>
        <c:axId val="638801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880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'VIH SIDA'!$D$31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SIDA'!$C$32:$C$39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'VIH SIDA'!$D$32:$D$39</c:f>
              <c:numCache>
                <c:formatCode>General</c:formatCode>
                <c:ptCount val="8"/>
                <c:pt idx="0">
                  <c:v>11770</c:v>
                </c:pt>
                <c:pt idx="1">
                  <c:v>17515</c:v>
                </c:pt>
                <c:pt idx="2">
                  <c:v>9380</c:v>
                </c:pt>
                <c:pt idx="3">
                  <c:v>27307</c:v>
                </c:pt>
                <c:pt idx="4">
                  <c:v>14786</c:v>
                </c:pt>
                <c:pt idx="5">
                  <c:v>9947</c:v>
                </c:pt>
                <c:pt idx="6">
                  <c:v>6696</c:v>
                </c:pt>
                <c:pt idx="7">
                  <c:v>17588</c:v>
                </c:pt>
              </c:numCache>
            </c:numRef>
          </c:val>
        </c:ser>
        <c:ser>
          <c:idx val="1"/>
          <c:order val="1"/>
          <c:tx>
            <c:strRef>
              <c:f>'VIH SIDA'!$E$31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SIDA'!$C$32:$C$39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'VIH SIDA'!$E$32:$E$39</c:f>
              <c:numCache>
                <c:formatCode>General</c:formatCode>
                <c:ptCount val="8"/>
                <c:pt idx="0">
                  <c:v>6596</c:v>
                </c:pt>
                <c:pt idx="1">
                  <c:v>13285</c:v>
                </c:pt>
                <c:pt idx="2">
                  <c:v>6930</c:v>
                </c:pt>
                <c:pt idx="3">
                  <c:v>12838</c:v>
                </c:pt>
                <c:pt idx="4">
                  <c:v>9212</c:v>
                </c:pt>
                <c:pt idx="5">
                  <c:v>4188</c:v>
                </c:pt>
                <c:pt idx="6">
                  <c:v>5313</c:v>
                </c:pt>
                <c:pt idx="7">
                  <c:v>15683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00560"/>
        <c:axId val="638811440"/>
      </c:barChart>
      <c:catAx>
        <c:axId val="63880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11440"/>
        <c:crosses val="autoZero"/>
        <c:auto val="1"/>
        <c:lblAlgn val="ctr"/>
        <c:lblOffset val="100"/>
        <c:noMultiLvlLbl val="0"/>
      </c:catAx>
      <c:valAx>
        <c:axId val="638811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0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'VIH SIDA'!$I$31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SIDA'!$H$32:$H$39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'VIH SIDA'!$I$32:$I$39</c:f>
              <c:numCache>
                <c:formatCode>General</c:formatCode>
                <c:ptCount val="8"/>
                <c:pt idx="0">
                  <c:v>26</c:v>
                </c:pt>
                <c:pt idx="1">
                  <c:v>320</c:v>
                </c:pt>
                <c:pt idx="2">
                  <c:v>284</c:v>
                </c:pt>
                <c:pt idx="3">
                  <c:v>135</c:v>
                </c:pt>
                <c:pt idx="4">
                  <c:v>111</c:v>
                </c:pt>
                <c:pt idx="5">
                  <c:v>31</c:v>
                </c:pt>
                <c:pt idx="6">
                  <c:v>183</c:v>
                </c:pt>
                <c:pt idx="7">
                  <c:v>181</c:v>
                </c:pt>
              </c:numCache>
            </c:numRef>
          </c:val>
        </c:ser>
        <c:ser>
          <c:idx val="1"/>
          <c:order val="1"/>
          <c:tx>
            <c:strRef>
              <c:f>'VIH SIDA'!$J$31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'VIH SIDA'!$H$32:$H$39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'VIH SIDA'!$J$32:$J$39</c:f>
              <c:numCache>
                <c:formatCode>General</c:formatCode>
                <c:ptCount val="8"/>
                <c:pt idx="0">
                  <c:v>37</c:v>
                </c:pt>
                <c:pt idx="1">
                  <c:v>109</c:v>
                </c:pt>
                <c:pt idx="2">
                  <c:v>142</c:v>
                </c:pt>
                <c:pt idx="3">
                  <c:v>125</c:v>
                </c:pt>
                <c:pt idx="4">
                  <c:v>38</c:v>
                </c:pt>
                <c:pt idx="5">
                  <c:v>63</c:v>
                </c:pt>
                <c:pt idx="6">
                  <c:v>84</c:v>
                </c:pt>
                <c:pt idx="7">
                  <c:v>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13072"/>
        <c:axId val="638806000"/>
      </c:barChart>
      <c:catAx>
        <c:axId val="63881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6000"/>
        <c:crosses val="autoZero"/>
        <c:auto val="1"/>
        <c:lblAlgn val="ctr"/>
        <c:lblOffset val="100"/>
        <c:noMultiLvlLbl val="0"/>
      </c:catAx>
      <c:valAx>
        <c:axId val="638806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1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 1'!$B$24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1'!$C$23:$H$23</c:f>
              <c:strCache>
                <c:ptCount val="6"/>
                <c:pt idx="0">
                  <c:v>Total des cas de TB notifiés</c:v>
                </c:pt>
                <c:pt idx="1">
                  <c:v>SNIS_TB_Nombre total de cas de TB toute forme( Nouveaux cas et rechute)</c:v>
                </c:pt>
                <c:pt idx="2">
                  <c:v>SNIS_TB_Pourcentage d’enfant Féminin sous prophylaxie a l’INH</c:v>
                </c:pt>
                <c:pt idx="3">
                  <c:v>Cas de TB séropositifs pour le VIH mis sous TAR</c:v>
                </c:pt>
                <c:pt idx="4">
                  <c:v>Guérison (tous les cas TB-PS) (%)</c:v>
                </c:pt>
                <c:pt idx="5">
                  <c:v>Taux de succès thérapeutique (tous les cas TB-PS) (%)</c:v>
                </c:pt>
              </c:strCache>
            </c:strRef>
          </c:cat>
          <c:val>
            <c:numRef>
              <c:f>'Sheet 1'!$C$24:$H$24</c:f>
              <c:numCache>
                <c:formatCode>General</c:formatCode>
                <c:ptCount val="6"/>
                <c:pt idx="0">
                  <c:v>4512</c:v>
                </c:pt>
                <c:pt idx="1">
                  <c:v>4427</c:v>
                </c:pt>
                <c:pt idx="2">
                  <c:v>46.1</c:v>
                </c:pt>
                <c:pt idx="3">
                  <c:v>963</c:v>
                </c:pt>
                <c:pt idx="4">
                  <c:v>43</c:v>
                </c:pt>
                <c:pt idx="5">
                  <c:v>80.099999999999994</c:v>
                </c:pt>
              </c:numCache>
            </c:numRef>
          </c:val>
        </c:ser>
        <c:ser>
          <c:idx val="1"/>
          <c:order val="1"/>
          <c:tx>
            <c:strRef>
              <c:f>'Sheet 1'!$B$25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1'!$C$23:$H$23</c:f>
              <c:strCache>
                <c:ptCount val="6"/>
                <c:pt idx="0">
                  <c:v>Total des cas de TB notifiés</c:v>
                </c:pt>
                <c:pt idx="1">
                  <c:v>SNIS_TB_Nombre total de cas de TB toute forme( Nouveaux cas et rechute)</c:v>
                </c:pt>
                <c:pt idx="2">
                  <c:v>SNIS_TB_Pourcentage d’enfant Féminin sous prophylaxie a l’INH</c:v>
                </c:pt>
                <c:pt idx="3">
                  <c:v>Cas de TB séropositifs pour le VIH mis sous TAR</c:v>
                </c:pt>
                <c:pt idx="4">
                  <c:v>Guérison (tous les cas TB-PS) (%)</c:v>
                </c:pt>
                <c:pt idx="5">
                  <c:v>Taux de succès thérapeutique (tous les cas TB-PS) (%)</c:v>
                </c:pt>
              </c:strCache>
            </c:strRef>
          </c:cat>
          <c:val>
            <c:numRef>
              <c:f>'Sheet 1'!$C$25:$H$25</c:f>
              <c:numCache>
                <c:formatCode>General</c:formatCode>
                <c:ptCount val="6"/>
                <c:pt idx="0">
                  <c:v>2132</c:v>
                </c:pt>
                <c:pt idx="1">
                  <c:v>2109</c:v>
                </c:pt>
                <c:pt idx="2">
                  <c:v>46.3</c:v>
                </c:pt>
                <c:pt idx="3">
                  <c:v>433</c:v>
                </c:pt>
                <c:pt idx="4">
                  <c:v>42.3</c:v>
                </c:pt>
                <c:pt idx="5">
                  <c:v>69.2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07632"/>
        <c:axId val="638806544"/>
      </c:barChart>
      <c:catAx>
        <c:axId val="638807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6544"/>
        <c:crosses val="autoZero"/>
        <c:auto val="1"/>
        <c:lblAlgn val="ctr"/>
        <c:lblOffset val="100"/>
        <c:noMultiLvlLbl val="0"/>
      </c:catAx>
      <c:valAx>
        <c:axId val="638806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880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 et Hospitalisation'!$H$29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Hospitalisation'!$G$30:$G$37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Hospitalisation'!$H$30:$H$37</c:f>
              <c:numCache>
                <c:formatCode>General</c:formatCode>
                <c:ptCount val="8"/>
                <c:pt idx="0">
                  <c:v>1948</c:v>
                </c:pt>
                <c:pt idx="1">
                  <c:v>4700</c:v>
                </c:pt>
                <c:pt idx="2">
                  <c:v>4358</c:v>
                </c:pt>
                <c:pt idx="3">
                  <c:v>7618</c:v>
                </c:pt>
                <c:pt idx="4">
                  <c:v>2869</c:v>
                </c:pt>
                <c:pt idx="5">
                  <c:v>1905</c:v>
                </c:pt>
                <c:pt idx="6">
                  <c:v>922</c:v>
                </c:pt>
                <c:pt idx="7">
                  <c:v>5177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Hospitalisation'!$I$29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Hospitalisation'!$G$30:$G$37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Hospitalisation'!$I$30:$I$37</c:f>
              <c:numCache>
                <c:formatCode>General</c:formatCode>
                <c:ptCount val="8"/>
                <c:pt idx="0">
                  <c:v>1234</c:v>
                </c:pt>
                <c:pt idx="1">
                  <c:v>3330</c:v>
                </c:pt>
                <c:pt idx="2">
                  <c:v>3772</c:v>
                </c:pt>
                <c:pt idx="3">
                  <c:v>7322</c:v>
                </c:pt>
                <c:pt idx="4">
                  <c:v>1868</c:v>
                </c:pt>
                <c:pt idx="5">
                  <c:v>1089</c:v>
                </c:pt>
                <c:pt idx="6">
                  <c:v>789</c:v>
                </c:pt>
                <c:pt idx="7">
                  <c:v>4834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3776"/>
        <c:axId val="104534320"/>
      </c:barChart>
      <c:catAx>
        <c:axId val="10453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4320"/>
        <c:crosses val="autoZero"/>
        <c:auto val="1"/>
        <c:lblAlgn val="ctr"/>
        <c:lblOffset val="100"/>
        <c:noMultiLvlLbl val="0"/>
      </c:catAx>
      <c:valAx>
        <c:axId val="104534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 1'!$C$29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1'!$B$30:$B$37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'Sheet 1'!$C$30:$C$37</c:f>
              <c:numCache>
                <c:formatCode>General</c:formatCode>
                <c:ptCount val="8"/>
                <c:pt idx="0">
                  <c:v>374</c:v>
                </c:pt>
                <c:pt idx="1">
                  <c:v>2133</c:v>
                </c:pt>
                <c:pt idx="2">
                  <c:v>174</c:v>
                </c:pt>
                <c:pt idx="3">
                  <c:v>317</c:v>
                </c:pt>
                <c:pt idx="4">
                  <c:v>700</c:v>
                </c:pt>
                <c:pt idx="5">
                  <c:v>109</c:v>
                </c:pt>
                <c:pt idx="6">
                  <c:v>134</c:v>
                </c:pt>
                <c:pt idx="7">
                  <c:v>571</c:v>
                </c:pt>
              </c:numCache>
            </c:numRef>
          </c:val>
        </c:ser>
        <c:ser>
          <c:idx val="1"/>
          <c:order val="1"/>
          <c:tx>
            <c:strRef>
              <c:f>'Sheet 1'!$D$29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1'!$B$30:$B$37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'Sheet 1'!$D$30:$D$37</c:f>
              <c:numCache>
                <c:formatCode>General</c:formatCode>
                <c:ptCount val="8"/>
                <c:pt idx="0">
                  <c:v>215</c:v>
                </c:pt>
                <c:pt idx="1">
                  <c:v>917</c:v>
                </c:pt>
                <c:pt idx="2">
                  <c:v>45</c:v>
                </c:pt>
                <c:pt idx="3">
                  <c:v>177</c:v>
                </c:pt>
                <c:pt idx="4">
                  <c:v>226</c:v>
                </c:pt>
                <c:pt idx="5">
                  <c:v>106</c:v>
                </c:pt>
                <c:pt idx="6">
                  <c:v>113</c:v>
                </c:pt>
                <c:pt idx="7">
                  <c:v>333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6496"/>
        <c:axId val="104537584"/>
      </c:barChart>
      <c:catAx>
        <c:axId val="10453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7584"/>
        <c:crosses val="autoZero"/>
        <c:auto val="1"/>
        <c:lblAlgn val="ctr"/>
        <c:lblOffset val="100"/>
        <c:noMultiLvlLbl val="0"/>
      </c:catAx>
      <c:valAx>
        <c:axId val="104537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 1'!$G$29</c:f>
              <c:strCache>
                <c:ptCount val="1"/>
                <c:pt idx="0">
                  <c:v>Oct. to Déc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1'!$F$30:$F$37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'Sheet 1'!$G$30:$G$37</c:f>
              <c:numCache>
                <c:formatCode>General</c:formatCode>
                <c:ptCount val="8"/>
                <c:pt idx="0">
                  <c:v>59</c:v>
                </c:pt>
                <c:pt idx="1">
                  <c:v>607</c:v>
                </c:pt>
                <c:pt idx="2">
                  <c:v>13</c:v>
                </c:pt>
                <c:pt idx="3">
                  <c:v>22</c:v>
                </c:pt>
                <c:pt idx="4">
                  <c:v>138</c:v>
                </c:pt>
                <c:pt idx="5">
                  <c:v>6</c:v>
                </c:pt>
                <c:pt idx="6">
                  <c:v>19</c:v>
                </c:pt>
                <c:pt idx="7">
                  <c:v>99</c:v>
                </c:pt>
              </c:numCache>
            </c:numRef>
          </c:val>
        </c:ser>
        <c:ser>
          <c:idx val="1"/>
          <c:order val="1"/>
          <c:tx>
            <c:strRef>
              <c:f>'Sheet 1'!$H$29</c:f>
              <c:strCache>
                <c:ptCount val="1"/>
                <c:pt idx="0">
                  <c:v>Janv.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1'!$F$30:$F$37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'Sheet 1'!$H$30:$H$37</c:f>
              <c:numCache>
                <c:formatCode>General</c:formatCode>
                <c:ptCount val="8"/>
                <c:pt idx="0">
                  <c:v>20</c:v>
                </c:pt>
                <c:pt idx="1">
                  <c:v>311</c:v>
                </c:pt>
                <c:pt idx="2">
                  <c:v>7</c:v>
                </c:pt>
                <c:pt idx="3">
                  <c:v>23</c:v>
                </c:pt>
                <c:pt idx="4">
                  <c:v>33</c:v>
                </c:pt>
                <c:pt idx="5">
                  <c:v>10</c:v>
                </c:pt>
                <c:pt idx="6">
                  <c:v>9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33232"/>
        <c:axId val="104539216"/>
      </c:barChart>
      <c:catAx>
        <c:axId val="10453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39216"/>
        <c:crosses val="autoZero"/>
        <c:auto val="1"/>
        <c:lblAlgn val="ctr"/>
        <c:lblOffset val="100"/>
        <c:noMultiLvlLbl val="0"/>
      </c:catAx>
      <c:valAx>
        <c:axId val="104539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3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 et Hospitalisation'!$D$29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Hospitalisation'!$C$30:$C$37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Hospitalisation'!$D$30:$D$37</c:f>
              <c:numCache>
                <c:formatCode>General</c:formatCode>
                <c:ptCount val="8"/>
                <c:pt idx="0">
                  <c:v>137845</c:v>
                </c:pt>
                <c:pt idx="1">
                  <c:v>105291</c:v>
                </c:pt>
                <c:pt idx="2">
                  <c:v>94507</c:v>
                </c:pt>
                <c:pt idx="3">
                  <c:v>197164</c:v>
                </c:pt>
                <c:pt idx="4">
                  <c:v>115964</c:v>
                </c:pt>
                <c:pt idx="5">
                  <c:v>116358</c:v>
                </c:pt>
                <c:pt idx="6">
                  <c:v>72764</c:v>
                </c:pt>
                <c:pt idx="7">
                  <c:v>133010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Hospitalisation'!$E$29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Hospitalisation'!$C$30:$C$37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Hospitalisation'!$E$30:$E$37</c:f>
              <c:numCache>
                <c:formatCode>General</c:formatCode>
                <c:ptCount val="8"/>
                <c:pt idx="0">
                  <c:v>78808</c:v>
                </c:pt>
                <c:pt idx="1">
                  <c:v>80991</c:v>
                </c:pt>
                <c:pt idx="2">
                  <c:v>79121</c:v>
                </c:pt>
                <c:pt idx="3">
                  <c:v>173058</c:v>
                </c:pt>
                <c:pt idx="4">
                  <c:v>94742</c:v>
                </c:pt>
                <c:pt idx="5">
                  <c:v>61647</c:v>
                </c:pt>
                <c:pt idx="6">
                  <c:v>43854</c:v>
                </c:pt>
                <c:pt idx="7">
                  <c:v>126495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42480"/>
        <c:axId val="104543024"/>
      </c:barChart>
      <c:catAx>
        <c:axId val="10454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3024"/>
        <c:crosses val="autoZero"/>
        <c:auto val="1"/>
        <c:lblAlgn val="ctr"/>
        <c:lblOffset val="100"/>
        <c:noMultiLvlLbl val="0"/>
      </c:catAx>
      <c:valAx>
        <c:axId val="104543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 et Hospitalisation'!$D$40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Hospitalisation'!$C$41:$C$48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Hospitalisation'!$D$41:$D$48</c:f>
              <c:numCache>
                <c:formatCode>General</c:formatCode>
                <c:ptCount val="8"/>
                <c:pt idx="0">
                  <c:v>17684</c:v>
                </c:pt>
                <c:pt idx="1">
                  <c:v>28436</c:v>
                </c:pt>
                <c:pt idx="2">
                  <c:v>18915</c:v>
                </c:pt>
                <c:pt idx="3">
                  <c:v>38494</c:v>
                </c:pt>
                <c:pt idx="4">
                  <c:v>25294</c:v>
                </c:pt>
                <c:pt idx="5">
                  <c:v>16938</c:v>
                </c:pt>
                <c:pt idx="6">
                  <c:v>6394</c:v>
                </c:pt>
                <c:pt idx="7">
                  <c:v>20968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Hospitalisation'!$E$40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Hospitalisation'!$C$41:$C$48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Hospitalisation'!$E$41:$E$48</c:f>
              <c:numCache>
                <c:formatCode>General</c:formatCode>
                <c:ptCount val="8"/>
                <c:pt idx="0">
                  <c:v>13140</c:v>
                </c:pt>
                <c:pt idx="1">
                  <c:v>19753</c:v>
                </c:pt>
                <c:pt idx="2">
                  <c:v>14146</c:v>
                </c:pt>
                <c:pt idx="3">
                  <c:v>43039</c:v>
                </c:pt>
                <c:pt idx="4">
                  <c:v>22131</c:v>
                </c:pt>
                <c:pt idx="5">
                  <c:v>10668</c:v>
                </c:pt>
                <c:pt idx="6">
                  <c:v>5528</c:v>
                </c:pt>
                <c:pt idx="7">
                  <c:v>23217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43568"/>
        <c:axId val="104544112"/>
      </c:barChart>
      <c:catAx>
        <c:axId val="10454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4112"/>
        <c:crosses val="autoZero"/>
        <c:auto val="1"/>
        <c:lblAlgn val="ctr"/>
        <c:lblOffset val="100"/>
        <c:noMultiLvlLbl val="0"/>
      </c:catAx>
      <c:valAx>
        <c:axId val="104544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 et Hospitalisation'!$H$40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Hospitalisation'!$G$41:$G$48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Hospitalisation'!$H$41:$H$48</c:f>
              <c:numCache>
                <c:formatCode>General</c:formatCode>
                <c:ptCount val="8"/>
                <c:pt idx="0">
                  <c:v>185</c:v>
                </c:pt>
                <c:pt idx="1">
                  <c:v>475</c:v>
                </c:pt>
                <c:pt idx="2">
                  <c:v>86</c:v>
                </c:pt>
                <c:pt idx="3">
                  <c:v>20</c:v>
                </c:pt>
                <c:pt idx="4">
                  <c:v>196</c:v>
                </c:pt>
                <c:pt idx="5">
                  <c:v>56</c:v>
                </c:pt>
                <c:pt idx="6">
                  <c:v>158</c:v>
                </c:pt>
                <c:pt idx="7">
                  <c:v>651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Hospitalisation'!$I$40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Hospitalisation'!$G$41:$G$48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Hospitalisation'!$I$41:$I$48</c:f>
              <c:numCache>
                <c:formatCode>General</c:formatCode>
                <c:ptCount val="8"/>
                <c:pt idx="0">
                  <c:v>181</c:v>
                </c:pt>
                <c:pt idx="1">
                  <c:v>453</c:v>
                </c:pt>
                <c:pt idx="2">
                  <c:v>187</c:v>
                </c:pt>
                <c:pt idx="3">
                  <c:v>9</c:v>
                </c:pt>
                <c:pt idx="4">
                  <c:v>254</c:v>
                </c:pt>
                <c:pt idx="5">
                  <c:v>1309</c:v>
                </c:pt>
                <c:pt idx="6">
                  <c:v>0</c:v>
                </c:pt>
                <c:pt idx="7">
                  <c:v>675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45744"/>
        <c:axId val="104546288"/>
      </c:barChart>
      <c:catAx>
        <c:axId val="10454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6288"/>
        <c:crosses val="autoZero"/>
        <c:auto val="1"/>
        <c:lblAlgn val="ctr"/>
        <c:lblOffset val="100"/>
        <c:noMultiLvlLbl val="0"/>
      </c:catAx>
      <c:valAx>
        <c:axId val="104546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 et Hospitalisation'!$L$40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Hospitalisation'!$K$41:$K$48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Hospitalisation'!$L$41:$L$48</c:f>
              <c:numCache>
                <c:formatCode>General</c:formatCode>
                <c:ptCount val="8"/>
                <c:pt idx="0">
                  <c:v>698</c:v>
                </c:pt>
                <c:pt idx="1">
                  <c:v>223</c:v>
                </c:pt>
                <c:pt idx="2">
                  <c:v>126</c:v>
                </c:pt>
                <c:pt idx="3">
                  <c:v>51</c:v>
                </c:pt>
                <c:pt idx="4">
                  <c:v>332</c:v>
                </c:pt>
                <c:pt idx="5">
                  <c:v>56</c:v>
                </c:pt>
                <c:pt idx="6">
                  <c:v>82</c:v>
                </c:pt>
                <c:pt idx="7">
                  <c:v>644</c:v>
                </c:pt>
              </c:numCache>
            </c:numRef>
          </c:val>
        </c:ser>
        <c:ser>
          <c:idx val="1"/>
          <c:order val="1"/>
          <c:tx>
            <c:strRef>
              <c:f>'Consultation et Hospitalisation'!$M$40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'Consultation et Hospitalisation'!$K$41:$K$48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'Consultation et Hospitalisation'!$M$41:$M$48</c:f>
              <c:numCache>
                <c:formatCode>General</c:formatCode>
                <c:ptCount val="8"/>
                <c:pt idx="0">
                  <c:v>353</c:v>
                </c:pt>
                <c:pt idx="1">
                  <c:v>197</c:v>
                </c:pt>
                <c:pt idx="2">
                  <c:v>169</c:v>
                </c:pt>
                <c:pt idx="3">
                  <c:v>45</c:v>
                </c:pt>
                <c:pt idx="4">
                  <c:v>286</c:v>
                </c:pt>
                <c:pt idx="5">
                  <c:v>16</c:v>
                </c:pt>
                <c:pt idx="6">
                  <c:v>0</c:v>
                </c:pt>
                <c:pt idx="7">
                  <c:v>633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546832"/>
        <c:axId val="2123791936"/>
      </c:barChart>
      <c:catAx>
        <c:axId val="10454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3791936"/>
        <c:crosses val="autoZero"/>
        <c:auto val="1"/>
        <c:lblAlgn val="ctr"/>
        <c:lblOffset val="100"/>
        <c:noMultiLvlLbl val="0"/>
      </c:catAx>
      <c:valAx>
        <c:axId val="2123791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54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'Données du PEV'!$B$25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PEV'!$C$24:$Q$24</c:f>
              <c:strCache>
                <c:ptCount val="15"/>
                <c:pt idx="0">
                  <c:v> BCG  administree</c:v>
                </c:pt>
                <c:pt idx="1">
                  <c:v> Enfants.completement vaccines doses administree</c:v>
                </c:pt>
                <c:pt idx="2">
                  <c:v> Femme avec vaccination de vat à jour</c:v>
                </c:pt>
                <c:pt idx="3">
                  <c:v> Penta 1 administree</c:v>
                </c:pt>
                <c:pt idx="4">
                  <c:v> Penta 2 administree</c:v>
                </c:pt>
                <c:pt idx="5">
                  <c:v> Penta 3 administree</c:v>
                </c:pt>
                <c:pt idx="6">
                  <c:v> Td1 FE administree</c:v>
                </c:pt>
                <c:pt idx="7">
                  <c:v> Td2 FE administree</c:v>
                </c:pt>
                <c:pt idx="8">
                  <c:v> VAA administree</c:v>
                </c:pt>
                <c:pt idx="9">
                  <c:v> VAR administree</c:v>
                </c:pt>
                <c:pt idx="10">
                  <c:v> VPI administree</c:v>
                </c:pt>
                <c:pt idx="11">
                  <c:v> VPO 0 administree</c:v>
                </c:pt>
                <c:pt idx="12">
                  <c:v> VPO 1 administree</c:v>
                </c:pt>
                <c:pt idx="13">
                  <c:v> VPO 2 administree</c:v>
                </c:pt>
                <c:pt idx="14">
                  <c:v> VPO 3 administree</c:v>
                </c:pt>
              </c:strCache>
            </c:strRef>
          </c:cat>
          <c:val>
            <c:numRef>
              <c:f>'Données du PEV'!$C$25:$Q$25</c:f>
              <c:numCache>
                <c:formatCode>General</c:formatCode>
                <c:ptCount val="15"/>
                <c:pt idx="0">
                  <c:v>117031</c:v>
                </c:pt>
                <c:pt idx="1">
                  <c:v>100634</c:v>
                </c:pt>
                <c:pt idx="2">
                  <c:v>54788</c:v>
                </c:pt>
                <c:pt idx="3">
                  <c:v>109983</c:v>
                </c:pt>
                <c:pt idx="4">
                  <c:v>104096</c:v>
                </c:pt>
                <c:pt idx="5">
                  <c:v>108544</c:v>
                </c:pt>
                <c:pt idx="6">
                  <c:v>103506</c:v>
                </c:pt>
                <c:pt idx="7">
                  <c:v>56930</c:v>
                </c:pt>
                <c:pt idx="8">
                  <c:v>108102</c:v>
                </c:pt>
                <c:pt idx="9">
                  <c:v>103826</c:v>
                </c:pt>
                <c:pt idx="10">
                  <c:v>104603</c:v>
                </c:pt>
                <c:pt idx="11">
                  <c:v>110269</c:v>
                </c:pt>
                <c:pt idx="12">
                  <c:v>121603</c:v>
                </c:pt>
                <c:pt idx="13">
                  <c:v>103658</c:v>
                </c:pt>
                <c:pt idx="14">
                  <c:v>103490</c:v>
                </c:pt>
              </c:numCache>
            </c:numRef>
          </c:val>
        </c:ser>
        <c:ser>
          <c:idx val="1"/>
          <c:order val="1"/>
          <c:tx>
            <c:strRef>
              <c:f>'Données du PEV'!$B$26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PEV'!$C$24:$Q$24</c:f>
              <c:strCache>
                <c:ptCount val="15"/>
                <c:pt idx="0">
                  <c:v> BCG  administree</c:v>
                </c:pt>
                <c:pt idx="1">
                  <c:v> Enfants.completement vaccines doses administree</c:v>
                </c:pt>
                <c:pt idx="2">
                  <c:v> Femme avec vaccination de vat à jour</c:v>
                </c:pt>
                <c:pt idx="3">
                  <c:v> Penta 1 administree</c:v>
                </c:pt>
                <c:pt idx="4">
                  <c:v> Penta 2 administree</c:v>
                </c:pt>
                <c:pt idx="5">
                  <c:v> Penta 3 administree</c:v>
                </c:pt>
                <c:pt idx="6">
                  <c:v> Td1 FE administree</c:v>
                </c:pt>
                <c:pt idx="7">
                  <c:v> Td2 FE administree</c:v>
                </c:pt>
                <c:pt idx="8">
                  <c:v> VAA administree</c:v>
                </c:pt>
                <c:pt idx="9">
                  <c:v> VAR administree</c:v>
                </c:pt>
                <c:pt idx="10">
                  <c:v> VPI administree</c:v>
                </c:pt>
                <c:pt idx="11">
                  <c:v> VPO 0 administree</c:v>
                </c:pt>
                <c:pt idx="12">
                  <c:v> VPO 1 administree</c:v>
                </c:pt>
                <c:pt idx="13">
                  <c:v> VPO 2 administree</c:v>
                </c:pt>
                <c:pt idx="14">
                  <c:v> VPO 3 administree</c:v>
                </c:pt>
              </c:strCache>
            </c:strRef>
          </c:cat>
          <c:val>
            <c:numRef>
              <c:f>'Données du PEV'!$C$26:$Q$26</c:f>
              <c:numCache>
                <c:formatCode>General</c:formatCode>
                <c:ptCount val="15"/>
                <c:pt idx="0">
                  <c:v>117646</c:v>
                </c:pt>
                <c:pt idx="1">
                  <c:v>212905</c:v>
                </c:pt>
                <c:pt idx="2">
                  <c:v>49721</c:v>
                </c:pt>
                <c:pt idx="3">
                  <c:v>117896</c:v>
                </c:pt>
                <c:pt idx="4">
                  <c:v>103499</c:v>
                </c:pt>
                <c:pt idx="5">
                  <c:v>101340</c:v>
                </c:pt>
                <c:pt idx="6">
                  <c:v>104570</c:v>
                </c:pt>
                <c:pt idx="7">
                  <c:v>64438</c:v>
                </c:pt>
                <c:pt idx="8">
                  <c:v>108610</c:v>
                </c:pt>
                <c:pt idx="9">
                  <c:v>103816</c:v>
                </c:pt>
                <c:pt idx="10">
                  <c:v>109665</c:v>
                </c:pt>
                <c:pt idx="11">
                  <c:v>116102</c:v>
                </c:pt>
                <c:pt idx="12">
                  <c:v>109493</c:v>
                </c:pt>
                <c:pt idx="13">
                  <c:v>102133</c:v>
                </c:pt>
                <c:pt idx="14">
                  <c:v>102521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799472"/>
        <c:axId val="638807088"/>
      </c:barChart>
      <c:catAx>
        <c:axId val="63879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7088"/>
        <c:crosses val="autoZero"/>
        <c:auto val="1"/>
        <c:lblAlgn val="ctr"/>
        <c:lblOffset val="100"/>
        <c:noMultiLvlLbl val="0"/>
      </c:catAx>
      <c:valAx>
        <c:axId val="638807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879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'Données du PEV'!$D$30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PEV'!$C$31:$C$38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du PEV'!$D$31:$D$38</c:f>
              <c:numCache>
                <c:formatCode>General</c:formatCode>
                <c:ptCount val="8"/>
                <c:pt idx="0">
                  <c:v>11370</c:v>
                </c:pt>
                <c:pt idx="1">
                  <c:v>15900</c:v>
                </c:pt>
                <c:pt idx="2">
                  <c:v>10399</c:v>
                </c:pt>
                <c:pt idx="3">
                  <c:v>25176</c:v>
                </c:pt>
                <c:pt idx="4">
                  <c:v>18716</c:v>
                </c:pt>
                <c:pt idx="5">
                  <c:v>8437</c:v>
                </c:pt>
                <c:pt idx="6">
                  <c:v>9392</c:v>
                </c:pt>
                <c:pt idx="7">
                  <c:v>17641</c:v>
                </c:pt>
              </c:numCache>
            </c:numRef>
          </c:val>
        </c:ser>
        <c:ser>
          <c:idx val="1"/>
          <c:order val="1"/>
          <c:tx>
            <c:strRef>
              <c:f>'Données du PEV'!$E$30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PEV'!$C$31:$C$38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du PEV'!$E$31:$E$38</c:f>
              <c:numCache>
                <c:formatCode>General</c:formatCode>
                <c:ptCount val="8"/>
                <c:pt idx="0">
                  <c:v>11225</c:v>
                </c:pt>
                <c:pt idx="1">
                  <c:v>16408</c:v>
                </c:pt>
                <c:pt idx="2">
                  <c:v>10806</c:v>
                </c:pt>
                <c:pt idx="3">
                  <c:v>25855</c:v>
                </c:pt>
                <c:pt idx="4">
                  <c:v>18333</c:v>
                </c:pt>
                <c:pt idx="5">
                  <c:v>8688</c:v>
                </c:pt>
                <c:pt idx="6">
                  <c:v>7316</c:v>
                </c:pt>
                <c:pt idx="7">
                  <c:v>19015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08176"/>
        <c:axId val="638804368"/>
      </c:barChart>
      <c:catAx>
        <c:axId val="63880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4368"/>
        <c:crosses val="autoZero"/>
        <c:auto val="1"/>
        <c:lblAlgn val="ctr"/>
        <c:lblOffset val="100"/>
        <c:noMultiLvlLbl val="0"/>
      </c:catAx>
      <c:valAx>
        <c:axId val="638804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0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'Données du PEV'!$H$30</c:f>
              <c:strCache>
                <c:ptCount val="1"/>
                <c:pt idx="0">
                  <c:v>Oct to Dec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PEV'!$G$31:$G$38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du PEV'!$H$31:$H$38</c:f>
              <c:numCache>
                <c:formatCode>General</c:formatCode>
                <c:ptCount val="8"/>
                <c:pt idx="0">
                  <c:v>10459</c:v>
                </c:pt>
                <c:pt idx="1">
                  <c:v>14374</c:v>
                </c:pt>
                <c:pt idx="2">
                  <c:v>8636</c:v>
                </c:pt>
                <c:pt idx="3">
                  <c:v>21384</c:v>
                </c:pt>
                <c:pt idx="4">
                  <c:v>16828</c:v>
                </c:pt>
                <c:pt idx="5">
                  <c:v>7995</c:v>
                </c:pt>
                <c:pt idx="6">
                  <c:v>6693</c:v>
                </c:pt>
                <c:pt idx="7">
                  <c:v>17121</c:v>
                </c:pt>
              </c:numCache>
            </c:numRef>
          </c:val>
        </c:ser>
        <c:ser>
          <c:idx val="1"/>
          <c:order val="1"/>
          <c:tx>
            <c:strRef>
              <c:f>'Données du PEV'!$I$30</c:f>
              <c:strCache>
                <c:ptCount val="1"/>
                <c:pt idx="0">
                  <c:v>Janv to Mars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'Données du PEV'!$G$31:$G$38</c:f>
              <c:strCache>
                <c:ptCount val="8"/>
                <c:pt idx="0">
                  <c:v>Boké</c:v>
                </c:pt>
                <c:pt idx="1">
                  <c:v>Conakry</c:v>
                </c:pt>
                <c:pt idx="2">
                  <c:v>Faranah</c:v>
                </c:pt>
                <c:pt idx="3">
                  <c:v>Kankan</c:v>
                </c:pt>
                <c:pt idx="4">
                  <c:v>Kindia</c:v>
                </c:pt>
                <c:pt idx="5">
                  <c:v>Labé</c:v>
                </c:pt>
                <c:pt idx="6">
                  <c:v>Mamou</c:v>
                </c:pt>
                <c:pt idx="7">
                  <c:v>Nzérékoré</c:v>
                </c:pt>
              </c:strCache>
            </c:strRef>
          </c:cat>
          <c:val>
            <c:numRef>
              <c:f>'Données du PEV'!$I$31:$I$38</c:f>
              <c:numCache>
                <c:formatCode>General</c:formatCode>
                <c:ptCount val="8"/>
                <c:pt idx="0">
                  <c:v>10339</c:v>
                </c:pt>
                <c:pt idx="1">
                  <c:v>13061</c:v>
                </c:pt>
                <c:pt idx="2">
                  <c:v>9376</c:v>
                </c:pt>
                <c:pt idx="3">
                  <c:v>20975</c:v>
                </c:pt>
                <c:pt idx="4">
                  <c:v>16476</c:v>
                </c:pt>
                <c:pt idx="5">
                  <c:v>7696</c:v>
                </c:pt>
                <c:pt idx="6">
                  <c:v>7257</c:v>
                </c:pt>
                <c:pt idx="7">
                  <c:v>17341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38810352"/>
        <c:axId val="638803824"/>
      </c:barChart>
      <c:catAx>
        <c:axId val="63881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803824"/>
        <c:crosses val="autoZero"/>
        <c:auto val="1"/>
        <c:lblAlgn val="ctr"/>
        <c:lblOffset val="100"/>
        <c:noMultiLvlLbl val="0"/>
      </c:catAx>
      <c:valAx>
        <c:axId val="638803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1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1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6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4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6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4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4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4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7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6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5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E306-07D3-4963-8FCC-FCA112CE086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E97F-95B9-441F-BC68-4BD180068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3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REPUBLIQUE DE GUINEE</a:t>
            </a:r>
            <a:br>
              <a:rPr lang="en-US" sz="3200" dirty="0" smtClean="0"/>
            </a:br>
            <a:r>
              <a:rPr lang="en-US" sz="3200" dirty="0" smtClean="0"/>
              <a:t>MINISTERE DE LA SANTE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SITUATION DE LA CONTINUITE DES SERVICES DE SANTE DANS LE CONTEXTE DE COVID 19 EN GUINEE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i="1" dirty="0" smtClean="0"/>
              <a:t>PAR: DR KABA ABDOULAYE</a:t>
            </a:r>
          </a:p>
          <a:p>
            <a:r>
              <a:rPr lang="en-US" sz="1600" i="1" dirty="0" smtClean="0"/>
              <a:t>DIRECTEUR GENERAL BUREAU DE STRATEGIE ET DEVELOPPEMENT (BSD)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01198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PEV: VACCINATION PAR REGION T4 2019 ET T1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BCG  </a:t>
            </a:r>
            <a:r>
              <a:rPr lang="en-US" dirty="0" err="1" smtClean="0"/>
              <a:t>administree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VPO 3 </a:t>
            </a:r>
            <a:r>
              <a:rPr lang="en-US" dirty="0" err="1" smtClean="0"/>
              <a:t>administree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5748190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70330140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639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SR: UTILISATION DES SERVICES T4 2019 ET T1 2020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6094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24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SR: CPN4 ET ACC. ASSISTES PAR UN PERSONNEL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4ème consultation prénatale et plus (cpn4)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Accouchements assistés par un personnel qualifié</a:t>
            </a:r>
            <a:endParaRPr lang="en-US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1448805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ontent Placeholder 2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10023011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24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PALUDISME: T4 2019 ET T1 2020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9192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8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PALUDISME: CAS SUSPECTS ET TRAITES PAR REGION T4 2019 ET T1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Cas</a:t>
            </a:r>
            <a:r>
              <a:rPr lang="en-US" dirty="0" smtClean="0"/>
              <a:t> suspects total de </a:t>
            </a:r>
            <a:r>
              <a:rPr lang="en-US" dirty="0" err="1" smtClean="0"/>
              <a:t>paludisme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Nombre total de cas paludisme traités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7311262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51412055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74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VIH: T4 2019 ET T1 2020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750533"/>
              </p:ext>
            </p:extLst>
          </p:nvPr>
        </p:nvGraphicFramePr>
        <p:xfrm>
          <a:off x="275771" y="1422400"/>
          <a:ext cx="11582400" cy="52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917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VIH: TESTES T4 2019 ET T1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Femmes enceintes testées dans le site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Conjoints</a:t>
            </a:r>
            <a:r>
              <a:rPr lang="en-US" dirty="0" smtClean="0"/>
              <a:t> </a:t>
            </a:r>
            <a:r>
              <a:rPr lang="en-US" dirty="0" err="1" smtClean="0"/>
              <a:t>testés</a:t>
            </a:r>
            <a:r>
              <a:rPr lang="en-US" dirty="0" smtClean="0"/>
              <a:t> au VIH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6801158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51613077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789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TUBERCULOSE: T4 2019 ET T1 2020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489395"/>
              </p:ext>
            </p:extLst>
          </p:nvPr>
        </p:nvGraphicFramePr>
        <p:xfrm>
          <a:off x="838200" y="181111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19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TUBERCULOSE ET VIH: T4 2019 ET T1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Total des cas de TB notifiés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Cas de TB séropositifs pour le VIH mis sous TAR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2261514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6087856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86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G</a:t>
            </a:r>
            <a:r>
              <a:rPr lang="en-US" sz="2400" dirty="0" err="1" smtClean="0"/>
              <a:t>lobalement</a:t>
            </a:r>
            <a:r>
              <a:rPr lang="en-US" sz="2400" dirty="0" smtClean="0"/>
              <a:t>, nous </a:t>
            </a:r>
            <a:r>
              <a:rPr lang="en-US" sz="2400" dirty="0" err="1" smtClean="0"/>
              <a:t>observons</a:t>
            </a:r>
            <a:r>
              <a:rPr lang="en-US" sz="2400" dirty="0" smtClean="0"/>
              <a:t> </a:t>
            </a:r>
            <a:r>
              <a:rPr lang="en-US" sz="2400" dirty="0" err="1" smtClean="0"/>
              <a:t>une</a:t>
            </a:r>
            <a:r>
              <a:rPr lang="en-US" sz="2400" dirty="0" smtClean="0"/>
              <a:t> l</a:t>
            </a:r>
            <a:r>
              <a:rPr lang="fr-FR" sz="2400" dirty="0"/>
              <a:t>é</a:t>
            </a:r>
            <a:r>
              <a:rPr lang="en-US" sz="2400" dirty="0" err="1" smtClean="0"/>
              <a:t>gere</a:t>
            </a:r>
            <a:r>
              <a:rPr lang="en-US" sz="2400" dirty="0" smtClean="0"/>
              <a:t> </a:t>
            </a:r>
            <a:r>
              <a:rPr lang="en-US" sz="2400" dirty="0" err="1" smtClean="0"/>
              <a:t>tendance</a:t>
            </a:r>
            <a:r>
              <a:rPr lang="en-US" sz="2400" dirty="0" smtClean="0"/>
              <a:t> a la </a:t>
            </a:r>
            <a:r>
              <a:rPr lang="en-US" sz="2400" dirty="0" err="1" smtClean="0"/>
              <a:t>baisse</a:t>
            </a:r>
            <a:r>
              <a:rPr lang="en-US" sz="2400" dirty="0" smtClean="0"/>
              <a:t> des </a:t>
            </a:r>
            <a:r>
              <a:rPr lang="en-US" sz="2400" dirty="0" err="1" smtClean="0"/>
              <a:t>donn</a:t>
            </a:r>
            <a:r>
              <a:rPr lang="fr-FR" sz="2400" dirty="0"/>
              <a:t>é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d’utilisation</a:t>
            </a:r>
            <a:r>
              <a:rPr lang="en-US" sz="2400" dirty="0" smtClean="0"/>
              <a:t> des services (source: DHIS2)</a:t>
            </a:r>
          </a:p>
          <a:p>
            <a:r>
              <a:rPr lang="en-US" sz="2400" dirty="0" smtClean="0"/>
              <a:t>Nous </a:t>
            </a:r>
            <a:r>
              <a:rPr lang="en-US" sz="2400" dirty="0" err="1" smtClean="0"/>
              <a:t>observons</a:t>
            </a:r>
            <a:r>
              <a:rPr lang="en-US" sz="2400" dirty="0" smtClean="0"/>
              <a:t> des </a:t>
            </a:r>
            <a:r>
              <a:rPr lang="fr-FR" sz="2400" dirty="0"/>
              <a:t>é</a:t>
            </a:r>
            <a:r>
              <a:rPr lang="en-US" sz="2400" dirty="0" smtClean="0"/>
              <a:t>carts non n</a:t>
            </a:r>
            <a:r>
              <a:rPr lang="fr-FR" sz="2400" dirty="0"/>
              <a:t>é</a:t>
            </a:r>
            <a:r>
              <a:rPr lang="en-US" sz="2400" dirty="0" err="1" smtClean="0"/>
              <a:t>glig</a:t>
            </a:r>
            <a:r>
              <a:rPr lang="fr-FR" sz="2400" dirty="0"/>
              <a:t>é</a:t>
            </a:r>
            <a:r>
              <a:rPr lang="en-US" sz="2400" dirty="0" err="1" smtClean="0"/>
              <a:t>ables</a:t>
            </a:r>
            <a:r>
              <a:rPr lang="en-US" sz="2400" dirty="0" smtClean="0"/>
              <a:t> entre les </a:t>
            </a:r>
            <a:r>
              <a:rPr lang="en-US" sz="2400" dirty="0" err="1" smtClean="0"/>
              <a:t>deux</a:t>
            </a:r>
            <a:r>
              <a:rPr lang="en-US" sz="2400" dirty="0" smtClean="0"/>
              <a:t> p</a:t>
            </a:r>
            <a:r>
              <a:rPr lang="fr-FR" sz="2400" dirty="0"/>
              <a:t>é</a:t>
            </a:r>
            <a:r>
              <a:rPr lang="en-US" sz="2400" dirty="0" err="1" smtClean="0"/>
              <a:t>riodes</a:t>
            </a:r>
            <a:r>
              <a:rPr lang="en-US" sz="2400" dirty="0" smtClean="0"/>
              <a:t> </a:t>
            </a:r>
            <a:r>
              <a:rPr lang="en-US" sz="2400" dirty="0" err="1" smtClean="0"/>
              <a:t>compar</a:t>
            </a:r>
            <a:r>
              <a:rPr lang="fr-FR" sz="2400" dirty="0"/>
              <a:t>é</a:t>
            </a:r>
            <a:r>
              <a:rPr lang="en-US" sz="2400" dirty="0" err="1" smtClean="0"/>
              <a:t>es</a:t>
            </a:r>
            <a:r>
              <a:rPr lang="en-US" sz="2400" dirty="0" smtClean="0"/>
              <a:t> au </a:t>
            </a:r>
            <a:r>
              <a:rPr lang="en-US" sz="2400" dirty="0" err="1" smtClean="0"/>
              <a:t>niveau</a:t>
            </a:r>
            <a:r>
              <a:rPr lang="en-US" sz="2400" dirty="0" smtClean="0"/>
              <a:t> des r</a:t>
            </a:r>
            <a:r>
              <a:rPr lang="fr-FR" sz="2400" dirty="0"/>
              <a:t>é</a:t>
            </a:r>
            <a:r>
              <a:rPr lang="en-US" sz="2400" dirty="0" err="1" smtClean="0"/>
              <a:t>gions</a:t>
            </a:r>
            <a:r>
              <a:rPr lang="en-US" sz="2400" dirty="0" smtClean="0"/>
              <a:t> </a:t>
            </a:r>
            <a:r>
              <a:rPr lang="en-US" sz="2400" dirty="0" err="1" smtClean="0"/>
              <a:t>atteintes</a:t>
            </a:r>
            <a:endParaRPr lang="en-US" sz="2400" dirty="0" smtClean="0"/>
          </a:p>
          <a:p>
            <a:r>
              <a:rPr lang="en-US" sz="2400" dirty="0"/>
              <a:t>P</a:t>
            </a:r>
            <a:r>
              <a:rPr lang="en-US" sz="2400" dirty="0" smtClean="0"/>
              <a:t>our les </a:t>
            </a:r>
            <a:r>
              <a:rPr lang="en-US" sz="2400" dirty="0" err="1" smtClean="0"/>
              <a:t>programmes</a:t>
            </a:r>
            <a:r>
              <a:rPr lang="en-US" sz="2400" dirty="0" smtClean="0"/>
              <a:t> </a:t>
            </a:r>
            <a:r>
              <a:rPr lang="en-US" sz="2400" dirty="0" err="1" smtClean="0"/>
              <a:t>sp</a:t>
            </a:r>
            <a:r>
              <a:rPr lang="fr-FR" sz="2400" dirty="0"/>
              <a:t>é</a:t>
            </a:r>
            <a:r>
              <a:rPr lang="en-US" sz="2400" dirty="0" err="1" smtClean="0"/>
              <a:t>cifiques</a:t>
            </a:r>
            <a:r>
              <a:rPr lang="en-US" sz="2400" dirty="0" smtClean="0"/>
              <a:t>, la </a:t>
            </a:r>
            <a:r>
              <a:rPr lang="en-US" sz="2400" dirty="0" err="1" smtClean="0"/>
              <a:t>baisse</a:t>
            </a:r>
            <a:r>
              <a:rPr lang="en-US" sz="2400" dirty="0" smtClean="0"/>
              <a:t> de </a:t>
            </a:r>
            <a:r>
              <a:rPr lang="en-US" sz="2400" dirty="0" err="1" smtClean="0"/>
              <a:t>l’utilisation</a:t>
            </a:r>
            <a:r>
              <a:rPr lang="en-US" sz="2400" dirty="0" smtClean="0"/>
              <a:t> des services </a:t>
            </a:r>
            <a:r>
              <a:rPr lang="en-US" sz="2400" dirty="0" err="1" smtClean="0"/>
              <a:t>offerts</a:t>
            </a:r>
            <a:r>
              <a:rPr lang="en-US" sz="2400" dirty="0" smtClean="0"/>
              <a:t> </a:t>
            </a:r>
            <a:r>
              <a:rPr lang="en-US" sz="2400" dirty="0" err="1" smtClean="0"/>
              <a:t>est</a:t>
            </a:r>
            <a:r>
              <a:rPr lang="en-US" sz="2400" dirty="0" smtClean="0"/>
              <a:t> plus </a:t>
            </a:r>
            <a:r>
              <a:rPr lang="en-US" sz="2400" dirty="0" err="1" smtClean="0"/>
              <a:t>marqu</a:t>
            </a:r>
            <a:r>
              <a:rPr lang="fr-FR" sz="2400" dirty="0"/>
              <a:t>é</a:t>
            </a:r>
            <a:r>
              <a:rPr lang="en-US" sz="2400" dirty="0" smtClean="0"/>
              <a:t>e pour le </a:t>
            </a:r>
            <a:r>
              <a:rPr lang="en-US" sz="2400" dirty="0" err="1"/>
              <a:t>P</a:t>
            </a:r>
            <a:r>
              <a:rPr lang="en-US" sz="2400" dirty="0" err="1" smtClean="0"/>
              <a:t>aludisme</a:t>
            </a:r>
            <a:r>
              <a:rPr lang="en-US" sz="2400" dirty="0" smtClean="0"/>
              <a:t> et la </a:t>
            </a:r>
            <a:r>
              <a:rPr lang="en-US" sz="2400" dirty="0" err="1" smtClean="0"/>
              <a:t>tuberculose</a:t>
            </a:r>
            <a:r>
              <a:rPr lang="en-US" sz="2400" dirty="0" smtClean="0"/>
              <a:t> </a:t>
            </a:r>
            <a:r>
              <a:rPr lang="en-US" sz="2400" dirty="0" err="1" smtClean="0"/>
              <a:t>compar</a:t>
            </a:r>
            <a:r>
              <a:rPr lang="fr-FR" sz="2400" dirty="0"/>
              <a:t>é</a:t>
            </a:r>
            <a:r>
              <a:rPr lang="en-US" sz="2400" dirty="0" smtClean="0"/>
              <a:t>s aux services de vaccination et de la </a:t>
            </a:r>
            <a:r>
              <a:rPr lang="en-US" sz="2400" dirty="0" err="1" smtClean="0"/>
              <a:t>sant</a:t>
            </a:r>
            <a:r>
              <a:rPr lang="fr-FR" sz="2400" dirty="0"/>
              <a:t>é</a:t>
            </a:r>
            <a:r>
              <a:rPr lang="en-US" sz="2400" dirty="0" smtClean="0"/>
              <a:t> de la reproduction</a:t>
            </a:r>
          </a:p>
          <a:p>
            <a:r>
              <a:rPr lang="en-US" sz="2400" dirty="0" smtClean="0"/>
              <a:t>Nous </a:t>
            </a:r>
            <a:r>
              <a:rPr lang="en-US" sz="2400" dirty="0" err="1" smtClean="0"/>
              <a:t>estimons</a:t>
            </a:r>
            <a:r>
              <a:rPr lang="en-US" sz="2400" dirty="0" smtClean="0"/>
              <a:t> que </a:t>
            </a:r>
            <a:r>
              <a:rPr lang="en-US" sz="2400" dirty="0" err="1" smtClean="0"/>
              <a:t>ces</a:t>
            </a:r>
            <a:r>
              <a:rPr lang="en-US" sz="2400" dirty="0" smtClean="0"/>
              <a:t> </a:t>
            </a:r>
            <a:r>
              <a:rPr lang="en-US" sz="2400" dirty="0" err="1" smtClean="0"/>
              <a:t>tendances</a:t>
            </a:r>
            <a:r>
              <a:rPr lang="en-US" sz="2400" dirty="0" smtClean="0"/>
              <a:t> </a:t>
            </a:r>
            <a:r>
              <a:rPr lang="en-US" sz="2400" dirty="0" err="1" smtClean="0"/>
              <a:t>pourraient</a:t>
            </a:r>
            <a:r>
              <a:rPr lang="en-US" sz="2400" dirty="0" smtClean="0"/>
              <a:t> </a:t>
            </a:r>
            <a:r>
              <a:rPr lang="en-US" sz="2400" dirty="0" err="1" smtClean="0"/>
              <a:t>etre</a:t>
            </a:r>
            <a:r>
              <a:rPr lang="en-US" sz="2400" dirty="0" smtClean="0"/>
              <a:t> </a:t>
            </a:r>
            <a:r>
              <a:rPr lang="en-US" sz="2400" dirty="0" err="1" smtClean="0"/>
              <a:t>trompeuse</a:t>
            </a:r>
            <a:r>
              <a:rPr lang="en-US" sz="2400" dirty="0" smtClean="0"/>
              <a:t>, par ricochet </a:t>
            </a:r>
            <a:r>
              <a:rPr lang="en-US" sz="2400" dirty="0" err="1" smtClean="0"/>
              <a:t>necessit</a:t>
            </a:r>
            <a:r>
              <a:rPr lang="fr-FR" sz="2400" dirty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d’actions</a:t>
            </a:r>
            <a:r>
              <a:rPr lang="en-US" sz="2400" dirty="0" smtClean="0"/>
              <a:t> n</a:t>
            </a:r>
            <a:r>
              <a:rPr lang="fr-FR" sz="2400" dirty="0"/>
              <a:t>é</a:t>
            </a:r>
            <a:r>
              <a:rPr lang="en-US" sz="2400" dirty="0" err="1" smtClean="0"/>
              <a:t>cessaires</a:t>
            </a:r>
            <a:r>
              <a:rPr lang="en-US" sz="2400" dirty="0" smtClean="0"/>
              <a:t> de mitigation et consolidation des </a:t>
            </a:r>
            <a:r>
              <a:rPr lang="en-US" sz="2400" dirty="0" err="1" smtClean="0"/>
              <a:t>meilleures</a:t>
            </a:r>
            <a:r>
              <a:rPr lang="en-US" sz="2400" dirty="0" smtClean="0"/>
              <a:t> </a:t>
            </a:r>
            <a:r>
              <a:rPr lang="en-US" sz="2400" dirty="0" err="1" smtClean="0"/>
              <a:t>pratiques</a:t>
            </a:r>
            <a:r>
              <a:rPr lang="en-US" sz="2400" dirty="0" smtClean="0"/>
              <a:t> qui </a:t>
            </a:r>
            <a:r>
              <a:rPr lang="en-US" sz="2400" dirty="0" err="1" smtClean="0"/>
              <a:t>sont</a:t>
            </a:r>
            <a:r>
              <a:rPr lang="en-US" sz="2400" dirty="0" smtClean="0"/>
              <a:t> entrain </a:t>
            </a:r>
            <a:r>
              <a:rPr lang="en-US" sz="2400" dirty="0" err="1" smtClean="0"/>
              <a:t>d’am</a:t>
            </a:r>
            <a:r>
              <a:rPr lang="fr-FR" sz="2400" dirty="0"/>
              <a:t>é</a:t>
            </a:r>
            <a:r>
              <a:rPr lang="en-US" sz="2400" dirty="0" err="1" smtClean="0"/>
              <a:t>liorer</a:t>
            </a:r>
            <a:r>
              <a:rPr lang="en-US" sz="2400" dirty="0" smtClean="0"/>
              <a:t> les services </a:t>
            </a:r>
            <a:r>
              <a:rPr lang="en-US" sz="2400" dirty="0" err="1" smtClean="0"/>
              <a:t>avant</a:t>
            </a:r>
            <a:r>
              <a:rPr lang="en-US" sz="2400" dirty="0" smtClean="0"/>
              <a:t> </a:t>
            </a:r>
            <a:r>
              <a:rPr lang="en-US" sz="2400" dirty="0" err="1" smtClean="0"/>
              <a:t>Covid</a:t>
            </a:r>
            <a:r>
              <a:rPr lang="en-US" sz="2400" dirty="0" smtClean="0"/>
              <a:t> 19.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326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PLAN DE 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CONTEXTE</a:t>
            </a:r>
          </a:p>
          <a:p>
            <a:r>
              <a:rPr lang="en-US" dirty="0" smtClean="0"/>
              <a:t>METHODOLOGIE</a:t>
            </a:r>
          </a:p>
          <a:p>
            <a:r>
              <a:rPr lang="en-US" dirty="0" smtClean="0"/>
              <a:t>SITUATION CONTINUITE DES SERVICES DE SANTE DANS LE CONTEXTE PANDEMIE DE COVID 19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CONTEXTE ET METHODOLGIE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CONTEXTE 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1600" dirty="0"/>
              <a:t>Nouveau </a:t>
            </a:r>
            <a:r>
              <a:rPr lang="fr-FR" sz="1600" dirty="0"/>
              <a:t>Coronavirus dénommé «Covid-19», Déclaré par l’OMS: </a:t>
            </a:r>
            <a:r>
              <a:rPr lang="fr-FR" sz="1600" dirty="0" smtClean="0"/>
              <a:t>31 </a:t>
            </a:r>
            <a:r>
              <a:rPr lang="fr-FR" sz="1600" dirty="0"/>
              <a:t>déc. 2019, « Epidémie en Chine » et 30 janvier 2020, « Urgence de Santé Publique de Portée Internationale </a:t>
            </a:r>
            <a:r>
              <a:rPr lang="fr-FR" sz="1600" dirty="0" smtClean="0"/>
              <a:t>»</a:t>
            </a:r>
          </a:p>
          <a:p>
            <a:pPr>
              <a:lnSpc>
                <a:spcPct val="100000"/>
              </a:lnSpc>
            </a:pPr>
            <a:r>
              <a:rPr lang="fr-FR" sz="1600" dirty="0" smtClean="0"/>
              <a:t>En </a:t>
            </a:r>
            <a:r>
              <a:rPr lang="fr-FR" sz="1600" dirty="0"/>
              <a:t>Afrique</a:t>
            </a:r>
            <a:r>
              <a:rPr lang="fr-FR" sz="1600" dirty="0"/>
              <a:t>:</a:t>
            </a:r>
            <a:r>
              <a:rPr lang="fr-FR" sz="1600" dirty="0"/>
              <a:t> </a:t>
            </a:r>
            <a:r>
              <a:rPr lang="fr-FR" sz="1600" dirty="0"/>
              <a:t>propagation rapide par importation des </a:t>
            </a:r>
            <a:r>
              <a:rPr lang="fr-FR" sz="1600" dirty="0" smtClean="0"/>
              <a:t>cas</a:t>
            </a:r>
            <a:endParaRPr lang="fr-FR" sz="1600" dirty="0"/>
          </a:p>
          <a:p>
            <a:pPr>
              <a:lnSpc>
                <a:spcPct val="100000"/>
              </a:lnSpc>
            </a:pPr>
            <a:r>
              <a:rPr lang="fr-FR" sz="1600" dirty="0"/>
              <a:t>En Guinée: </a:t>
            </a:r>
            <a:r>
              <a:rPr lang="fr-FR" sz="1600" dirty="0" smtClean="0"/>
              <a:t>plan de préparation </a:t>
            </a:r>
            <a:r>
              <a:rPr lang="fr-FR" sz="1600" dirty="0"/>
              <a:t>et </a:t>
            </a:r>
            <a:r>
              <a:rPr lang="fr-FR" sz="1600" dirty="0" smtClean="0"/>
              <a:t>riposte élabor</a:t>
            </a:r>
            <a:r>
              <a:rPr lang="fr-FR" sz="1600" dirty="0"/>
              <a:t>é</a:t>
            </a:r>
            <a:r>
              <a:rPr lang="fr-FR" sz="1600" dirty="0" smtClean="0"/>
              <a:t> et en cours de financement</a:t>
            </a:r>
            <a:endParaRPr lang="fr-FR" sz="1600" dirty="0"/>
          </a:p>
          <a:p>
            <a:pPr lvl="1">
              <a:lnSpc>
                <a:spcPct val="100000"/>
              </a:lnSpc>
            </a:pPr>
            <a:r>
              <a:rPr lang="fr-FR" sz="1600" dirty="0" smtClean="0"/>
              <a:t>Depuis début avril, pandémie en Phase 3 avec progression du nombre de cas, de décès et contact</a:t>
            </a:r>
            <a:endParaRPr lang="fr-FR" sz="1600" dirty="0"/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Inquietude </a:t>
            </a:r>
            <a:r>
              <a:rPr lang="en-US" sz="1600" dirty="0" err="1" smtClean="0"/>
              <a:t>grandissante</a:t>
            </a:r>
            <a:r>
              <a:rPr lang="en-US" sz="1600" dirty="0" smtClean="0"/>
              <a:t> vis a vis de la </a:t>
            </a:r>
            <a:r>
              <a:rPr lang="en-US" sz="1600" dirty="0" err="1" smtClean="0"/>
              <a:t>continuit</a:t>
            </a:r>
            <a:r>
              <a:rPr lang="fr-FR" sz="1600" dirty="0"/>
              <a:t>é</a:t>
            </a:r>
            <a:r>
              <a:rPr lang="en-US" sz="1600" dirty="0" smtClean="0"/>
              <a:t> des </a:t>
            </a:r>
            <a:r>
              <a:rPr lang="en-US" sz="1600" dirty="0" err="1" smtClean="0"/>
              <a:t>autres</a:t>
            </a:r>
            <a:r>
              <a:rPr lang="en-US" sz="1600" dirty="0" smtClean="0"/>
              <a:t> services de </a:t>
            </a:r>
            <a:r>
              <a:rPr lang="en-US" sz="1600" dirty="0" err="1" smtClean="0"/>
              <a:t>sant</a:t>
            </a:r>
            <a:r>
              <a:rPr lang="fr-FR" sz="1600" dirty="0" smtClean="0"/>
              <a:t>é, qui justifie cet ordre du jour</a:t>
            </a:r>
            <a:endParaRPr lang="en-US" sz="1600" dirty="0" smtClean="0"/>
          </a:p>
          <a:p>
            <a:pPr lvl="1"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METHODOLOGIE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/>
              <a:t>Choix</a:t>
            </a:r>
            <a:r>
              <a:rPr lang="en-US" sz="1600" dirty="0" smtClean="0"/>
              <a:t> p</a:t>
            </a:r>
            <a:r>
              <a:rPr lang="fr-FR" sz="1600" dirty="0" smtClean="0"/>
              <a:t>é</a:t>
            </a:r>
            <a:r>
              <a:rPr lang="en-US" sz="1600" dirty="0" err="1" smtClean="0"/>
              <a:t>riode</a:t>
            </a:r>
            <a:r>
              <a:rPr lang="en-US" sz="1600" dirty="0" smtClean="0"/>
              <a:t>: </a:t>
            </a:r>
            <a:r>
              <a:rPr lang="en-US" sz="1600" dirty="0" err="1" smtClean="0"/>
              <a:t>Trimeste</a:t>
            </a:r>
            <a:r>
              <a:rPr lang="en-US" sz="1600" dirty="0" smtClean="0"/>
              <a:t> 4 2019 (T4) et </a:t>
            </a:r>
            <a:r>
              <a:rPr lang="en-US" sz="1600" dirty="0" err="1" smtClean="0"/>
              <a:t>Trimestre</a:t>
            </a:r>
            <a:r>
              <a:rPr lang="en-US" sz="1600" dirty="0" smtClean="0"/>
              <a:t> 1 2020 (T1)</a:t>
            </a:r>
          </a:p>
          <a:p>
            <a:r>
              <a:rPr lang="en-US" sz="1600" dirty="0" err="1" smtClean="0"/>
              <a:t>Choix</a:t>
            </a:r>
            <a:r>
              <a:rPr lang="en-US" sz="1600" dirty="0" smtClean="0"/>
              <a:t> des </a:t>
            </a:r>
            <a:r>
              <a:rPr lang="en-US" sz="1600" dirty="0" err="1" smtClean="0"/>
              <a:t>indicateurs</a:t>
            </a:r>
            <a:r>
              <a:rPr lang="en-US" sz="1600" dirty="0" smtClean="0"/>
              <a:t> de </a:t>
            </a:r>
            <a:r>
              <a:rPr lang="en-US" sz="1600" dirty="0" err="1" smtClean="0"/>
              <a:t>l’utilisation</a:t>
            </a:r>
            <a:r>
              <a:rPr lang="en-US" sz="1600" dirty="0" smtClean="0"/>
              <a:t> des services (DHIS2)</a:t>
            </a:r>
          </a:p>
          <a:p>
            <a:r>
              <a:rPr lang="en-US" sz="1600" dirty="0" err="1" smtClean="0"/>
              <a:t>Agr</a:t>
            </a:r>
            <a:r>
              <a:rPr lang="fr-FR" sz="1600" dirty="0"/>
              <a:t>é</a:t>
            </a:r>
            <a:r>
              <a:rPr lang="en-US" sz="1600" dirty="0" err="1" smtClean="0"/>
              <a:t>gation</a:t>
            </a:r>
            <a:r>
              <a:rPr lang="en-US" sz="1600" dirty="0" smtClean="0"/>
              <a:t> des </a:t>
            </a:r>
            <a:r>
              <a:rPr lang="en-US" sz="1600" dirty="0" err="1" smtClean="0"/>
              <a:t>donn</a:t>
            </a:r>
            <a:r>
              <a:rPr lang="fr-FR" sz="1600" dirty="0"/>
              <a:t>é</a:t>
            </a:r>
            <a:r>
              <a:rPr lang="en-US" sz="1600" dirty="0" err="1" smtClean="0"/>
              <a:t>es</a:t>
            </a:r>
            <a:r>
              <a:rPr lang="en-US" sz="1600" dirty="0" smtClean="0"/>
              <a:t> de routine </a:t>
            </a:r>
            <a:r>
              <a:rPr lang="en-US" sz="1600" dirty="0" err="1" smtClean="0"/>
              <a:t>nationale</a:t>
            </a:r>
            <a:r>
              <a:rPr lang="en-US" sz="1600" dirty="0" smtClean="0"/>
              <a:t> et r</a:t>
            </a:r>
            <a:r>
              <a:rPr lang="fr-FR" sz="1600" dirty="0" smtClean="0"/>
              <a:t>é</a:t>
            </a:r>
            <a:r>
              <a:rPr lang="en-US" sz="1600" dirty="0" err="1" smtClean="0"/>
              <a:t>gionale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Description des </a:t>
            </a:r>
            <a:r>
              <a:rPr lang="en-US" sz="1600" dirty="0" err="1" smtClean="0"/>
              <a:t>tendances</a:t>
            </a:r>
            <a:r>
              <a:rPr lang="en-US" sz="1600" dirty="0" smtClean="0"/>
              <a:t> des </a:t>
            </a:r>
            <a:r>
              <a:rPr lang="en-US" sz="1600" dirty="0" err="1" smtClean="0"/>
              <a:t>donn</a:t>
            </a:r>
            <a:r>
              <a:rPr lang="fr-FR" sz="1600" dirty="0" smtClean="0"/>
              <a:t>é</a:t>
            </a:r>
            <a:r>
              <a:rPr lang="en-US" sz="1600" dirty="0" err="1" smtClean="0"/>
              <a:t>es</a:t>
            </a:r>
            <a:r>
              <a:rPr lang="en-US" sz="1600" dirty="0" smtClean="0"/>
              <a:t> </a:t>
            </a:r>
            <a:r>
              <a:rPr lang="en-US" sz="1600" dirty="0" err="1" smtClean="0"/>
              <a:t>FoSa</a:t>
            </a:r>
            <a:r>
              <a:rPr lang="en-US" sz="1600" dirty="0" smtClean="0"/>
              <a:t> de base et de reference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3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4" y="23283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SITUATION CONTINUITE DES SERVICES DE SANTE DANS LE CONTEXTE PANDEMIE DE COVID 19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UTILISATION DES SERVICES DE SANTE T4 2019 ET T1 2020, GUINEE</a:t>
            </a:r>
            <a:endParaRPr lang="en-US" sz="3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634634"/>
              </p:ext>
            </p:extLst>
          </p:nvPr>
        </p:nvGraphicFramePr>
        <p:xfrm>
          <a:off x="478971" y="1524000"/>
          <a:ext cx="11001829" cy="4963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3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SERVICES DE BASE: PS ET PS, PAR REGION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PREMIER CONTACT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CONTACT ULTERIEUR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03409570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961383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86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CONSULTATION DES SERVICES DE REFERENCE (HOPITAUX) PAR REGION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4283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0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HOSPITALISATION, PAR CIBLES ET PAR REGION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Hospitalisations</a:t>
            </a:r>
            <a:r>
              <a:rPr lang="en-US" dirty="0" smtClean="0"/>
              <a:t> </a:t>
            </a:r>
            <a:r>
              <a:rPr lang="en-US" dirty="0" err="1" smtClean="0"/>
              <a:t>réalisées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Gynéco</a:t>
            </a:r>
            <a:r>
              <a:rPr lang="en-US" dirty="0" smtClean="0"/>
              <a:t> </a:t>
            </a:r>
            <a:r>
              <a:rPr lang="en-US" dirty="0" err="1" smtClean="0"/>
              <a:t>obstétrique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Hospitalisations</a:t>
            </a:r>
            <a:r>
              <a:rPr lang="en-US" dirty="0" smtClean="0"/>
              <a:t> </a:t>
            </a:r>
            <a:r>
              <a:rPr lang="en-US" dirty="0" err="1" smtClean="0"/>
              <a:t>réalisées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Pédiatrie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3244552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26112710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7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0943" y="9751"/>
            <a:ext cx="10515600" cy="1325563"/>
          </a:xfrm>
        </p:spPr>
        <p:txBody>
          <a:bodyPr/>
          <a:lstStyle/>
          <a:p>
            <a:r>
              <a:rPr lang="en-US" dirty="0" smtClean="0"/>
              <a:t>PEV: TOUS LES ANTIGENES T4 2019 ET T1 2020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063996"/>
              </p:ext>
            </p:extLst>
          </p:nvPr>
        </p:nvGraphicFramePr>
        <p:xfrm>
          <a:off x="203200" y="1335314"/>
          <a:ext cx="11771086" cy="5522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7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455</Words>
  <Application>Microsoft Office PowerPoint</Application>
  <PresentationFormat>Widescreen</PresentationFormat>
  <Paragraphs>55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REPUBLIQUE DE GUINEE MINISTERE DE LA SANTE  SITUATION DE LA CONTINUITE DES SERVICES DE SANTE DANS LE CONTEXTE DE COVID 19 EN GUINEE </vt:lpstr>
      <vt:lpstr>PLAN DE PRESENTATION</vt:lpstr>
      <vt:lpstr>CONTEXTE ET METHODOLGIE</vt:lpstr>
      <vt:lpstr>SITUATION CONTINUITE DES SERVICES DE SANTE DANS LE CONTEXTE PANDEMIE DE COVID 19 </vt:lpstr>
      <vt:lpstr>UTILISATION DES SERVICES DE SANTE T4 2019 ET T1 2020, GUINEE</vt:lpstr>
      <vt:lpstr>SERVICES DE BASE: PS ET PS, PAR REGION</vt:lpstr>
      <vt:lpstr>CONSULTATION DES SERVICES DE REFERENCE (HOPITAUX) PAR REGION</vt:lpstr>
      <vt:lpstr>HOSPITALISATION, PAR CIBLES ET PAR REGION</vt:lpstr>
      <vt:lpstr>PEV: TOUS LES ANTIGENES T4 2019 ET T1 2020</vt:lpstr>
      <vt:lpstr>PEV: VACCINATION PAR REGION T4 2019 ET T1 2020</vt:lpstr>
      <vt:lpstr>SR: UTILISATION DES SERVICES T4 2019 ET T1 2020</vt:lpstr>
      <vt:lpstr>SR: CPN4 ET ACC. ASSISTES PAR UN PERSONNEL</vt:lpstr>
      <vt:lpstr>PALUDISME: T4 2019 ET T1 2020</vt:lpstr>
      <vt:lpstr>PALUDISME: CAS SUSPECTS ET TRAITES PAR REGION T4 2019 ET T1 2020</vt:lpstr>
      <vt:lpstr>VIH: T4 2019 ET T1 2020</vt:lpstr>
      <vt:lpstr>VIH: TESTES T4 2019 ET T1 2020</vt:lpstr>
      <vt:lpstr>TUBERCULOSE: T4 2019 ET T1 2020</vt:lpstr>
      <vt:lpstr>TUBERCULOSE ET VIH: T4 2019 ET T1 2020</vt:lpstr>
      <vt:lpstr>CONCLUSION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DE GUINEE MINISTERE DE LA SANTE  SITUATION DE LA CONTINUITE DES SERVICES DE SANTE DANS LE CONTEXTE DE COVID 19 GUINEE</dc:title>
  <dc:creator>Bobo</dc:creator>
  <cp:lastModifiedBy>Bobo</cp:lastModifiedBy>
  <cp:revision>26</cp:revision>
  <dcterms:created xsi:type="dcterms:W3CDTF">2020-04-23T21:44:29Z</dcterms:created>
  <dcterms:modified xsi:type="dcterms:W3CDTF">2020-04-24T10:33:10Z</dcterms:modified>
</cp:coreProperties>
</file>