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3" r:id="rId8"/>
    <p:sldId id="264" r:id="rId9"/>
    <p:sldId id="266" r:id="rId10"/>
    <p:sldId id="267" r:id="rId11"/>
    <p:sldId id="265" r:id="rId12"/>
    <p:sldId id="268" r:id="rId13"/>
    <p:sldId id="269" r:id="rId14"/>
    <p:sldId id="270" r:id="rId1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72" d="100"/>
          <a:sy n="72" d="100"/>
        </p:scale>
        <p:origin x="61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20" Type="http://schemas.microsoft.com/office/2015/10/relationships/revisionInfo" Target="revisionInfo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5D778E0-6DE4-4BD2-81C8-A872F0E914F2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F62C87D-627E-446C-BC79-BC171D88A5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BA2CCD7-6F8F-4F58-905B-DB18409679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FA3C31-5B57-4EDB-A378-FD1791DCCB4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C95FBCB-F28A-43D7-B69A-539C8DB70BA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47588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213579-E844-40D8-B872-4B8C524B24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E14A4F5-BC65-45B9-A5C1-9F817EC0574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971A0BB-B400-474E-A08B-4E78786CF44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C6E4B1-57A7-4976-B316-29E0A816B97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18A336-142B-479D-ABE4-B82B09B012D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127628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EB2843B-8A93-4E07-9DF0-D77A6E4AEEB8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A74B94F-EB02-43F0-B094-AAB70C9C0A2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D76B9E-E32D-4EEC-A1C8-B8BFE4A168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5F0BE1-E23D-4A64-B3A2-9F78EFEF31C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4AF707E-8196-485A-8B8B-BE45EB0C02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57815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D5751C-C7DA-473E-A0A7-BB4BBCA8EC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3A97FF8-7E30-4466-B418-512201096EA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84399AC-424C-44D7-8478-07FBB11A58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21D8DD-4DA8-4A65-AA25-66E513B41BA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F3B6572-C8D5-4DDE-90B1-3FBA13D109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30590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5001D9-BEDA-4C5B-BDF2-E36E1A174C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C5C87-1005-4720-B8C7-E2AFAEF8569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62D0D7-468D-4CBE-B151-A1AFF5B0D3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30B446-F43F-48B4-BB6B-EDB6D0D36AF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0F090F4-9A50-44A5-83EC-0EEEB499C72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8405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9512A3D-50CE-4554-B07B-FCE357AA44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58F49A-9EEE-40EB-AF04-11FE0A873B0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640FD75-6383-4E97-9459-0F51864C31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F0B8379-836E-4FC6-A793-2D721600AD2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40F7A99-55B3-4A34-9360-E8E3E05B67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25FC68A-0D82-44AC-AD42-3C42CC0233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298024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6588C7-97E4-4707-8DAF-29B598806B5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BC91FCC-E766-448C-861D-D874C3AB7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2019512-E914-4F23-98A0-4D2FF144E2D0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9991959-3FFD-4DD5-9B73-9EDB26DEAAA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0DC2F927-A0AA-490C-A19B-9C3AB883E86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8352154-AA5B-4ED7-A46A-074B48C148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BE2AA4B0-ABE4-4778-9EB1-7530835789F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4CCB555-7216-4F0D-BE66-8A73EBE9D5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0405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B2456D-EEE3-4E7F-A249-8A57D443CF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6F2E3C99-235D-4607-AA17-96440F9446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542D960-13AC-4E47-BAE2-F702AFE994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0192AF8-09AF-4F22-A961-F83A70DC9D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58512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E5172E-BE84-41DA-90C0-E464FA3E150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0C79A9-4882-4760-8604-48A785928C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8979DDC-30F3-404D-9B73-70E871EE02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119220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6876A3A-7507-440E-A742-C05338202E9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506C193-A91D-4173-959E-162EA7CE851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B7970FD-9E9D-4A30-83EB-FF9273B29CB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696DAB1-4E08-4513-9D22-9CD44FB205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8914DEF-EA33-4B40-A280-89DF47BB0BD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F83A7CD-CC88-4000-AC43-4BFC55621E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9570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451E8D-1DC3-4625-81BE-48DF250A82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364BCCBB-4D02-49A0-A8DD-7F30A24005D2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5EDB68F-7131-49FB-90F3-3683E35D871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953A7F7-4EF2-4AB0-B856-8BAA6918CA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F5CDDA3-C2C8-466A-AD72-AACDF4DA5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A7FCBAC-648E-4FDD-9483-D3A7E43D36C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619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FFEDA97-7CD0-4223-98AB-9CD26DF1A5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97A82EA-CD80-41CB-ACE2-B4E41E4EA6C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6D737C8-9565-4DF4-BFDA-7A1C099D7E54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CEB322C-9FA9-4D54-873C-5167AF3B8BB5}" type="datetimeFigureOut">
              <a:rPr lang="en-US" smtClean="0"/>
              <a:t>4/2/2020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7B19A4C-D432-45E1-8A32-2BC7D674DF0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4F47FDB-60E0-4004-8091-C36BACDF07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CD2890-7FFA-4308-AB52-B49F0F155C0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4248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1D1E8D-54B6-4BF2-A633-7629BB82D744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fr-FR" dirty="0"/>
              <a:t>Orientations de l’OMS pour la surveillance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033693E1-6E09-454C-84CA-676A5333CD7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fr-FR" dirty="0"/>
              <a:t>Contexte de COVID-19</a:t>
            </a:r>
          </a:p>
          <a:p>
            <a:r>
              <a:rPr lang="fr-FR" dirty="0"/>
              <a:t>Avril 2020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3791443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65EE70-8D42-4A72-A550-7992EBAC1E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pour le rapportage de l’information à l’OMS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F3EEF3-8D8C-4905-A984-AD13E866A2F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Les autorités nationales peuvent utiliser des rapports fondés sur des cas ou des rapports agrégés. </a:t>
            </a:r>
          </a:p>
          <a:p>
            <a:r>
              <a:rPr lang="fr-FR" dirty="0"/>
              <a:t>Dans certaines circonstances, comme les pays ou les régions ayant des modes de transmission différents, une combinaison de rapports fondés sur les cas et d’agrégats pourrait être envisagée.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425173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0CAD9A-8B46-46DC-8C45-9AB2543E8B4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Rapports fondés sur les cas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F1D0F64-FB28-4FC6-93A1-4685ADD2558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L’OMS demande aux autorités nationales de signaler les cas probables et confirmés d’infection à COVID-19 dans les 48 heures suivant l’identification, en fournissant l’ensemble de données minimales décrites dans le « formulaire révisé de rapport de cas pour 2019 Novel Coronavirus des cas confirmés et probables " par le biais du Point focal national du RSI au bureau de l’OMS.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622950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2BE0B7F-71D2-4133-9BCC-C28E02B002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Rapports </a:t>
            </a:r>
            <a:r>
              <a:rPr lang="en-US" dirty="0" err="1"/>
              <a:t>agrégés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BD440F0-8EED-4E2F-9F42-0B2B7DF82C1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Pour que tous les pays comprennent la situation épidémiologique et les tendances du COVID-19, tous les États membres sont invités à fournir un ensemble minimum de données agrégées une fois par semaine.</a:t>
            </a:r>
          </a:p>
          <a:p>
            <a:r>
              <a:rPr lang="fr-FR" dirty="0"/>
              <a:t>Les données sont les suivantes: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1014315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2C3376D-B803-4D52-8E9A-A6C5B4D125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Rapports </a:t>
            </a:r>
            <a:r>
              <a:rPr lang="en-US" dirty="0" err="1"/>
              <a:t>agrégés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2AB2C-6140-4729-8B82-0AE20AC4CE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fr-FR" dirty="0"/>
              <a:t>Nombre de nouveaux cas confirmés par semaine</a:t>
            </a:r>
          </a:p>
          <a:p>
            <a:r>
              <a:rPr lang="fr-FR" dirty="0"/>
              <a:t>Nombre de nouveaux cas confirmés décédés dus au COVID-19</a:t>
            </a:r>
          </a:p>
          <a:p>
            <a:r>
              <a:rPr lang="fr-FR" dirty="0"/>
              <a:t>Nombre de nouveaux cas confirmés hospitalisés en raison de la maladie du COVID-19</a:t>
            </a:r>
          </a:p>
          <a:p>
            <a:r>
              <a:rPr lang="fr-FR" dirty="0"/>
              <a:t>Nombre de cas confirmés déchargés</a:t>
            </a:r>
          </a:p>
          <a:p>
            <a:r>
              <a:rPr lang="fr-FR" dirty="0"/>
              <a:t>Nombre hebdomadaire de personnes testées pour COVID-19</a:t>
            </a:r>
          </a:p>
          <a:p>
            <a:r>
              <a:rPr lang="fr-FR" dirty="0"/>
              <a:t>Nombre de nouveaux cas confirmés par semaine par groupe d’âge en utilisant : 0-5, 5-14, 15-24, 25-34, 35-44, 45-54, 55-64, 65-74, 75-84, 85 ans et plus, âge manquant)</a:t>
            </a:r>
          </a:p>
          <a:p>
            <a:r>
              <a:rPr lang="fr-FR" dirty="0"/>
              <a:t>Proportion d’hommes parmi les nouveaux cas confirmés, </a:t>
            </a:r>
          </a:p>
          <a:p>
            <a:r>
              <a:rPr lang="fr-FR" dirty="0"/>
              <a:t>Nombre de décès parmi les confirmés par groupe d’âge en utilisant : 0-5, 5-14, 15-24, 25-34, 35-44, 45-54, 55-64, 65-74, 75-84, 85 ans et plus, âge manquant)</a:t>
            </a:r>
          </a:p>
          <a:p>
            <a:r>
              <a:rPr lang="fr-FR" dirty="0"/>
              <a:t>Proportion d’hommes parmi les cas décédés par semaine;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9009026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6921110-2C40-4066-981A-E254261DD77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En conclusion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3A04B53-895E-42A9-8255-9A7447D33AC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L’OMS continue de suivre de près la situation et d’analyser les changements qui pourraient affecter ces orientations.</a:t>
            </a:r>
          </a:p>
          <a:p>
            <a:r>
              <a:rPr lang="fr-FR" dirty="0"/>
              <a:t>Si des facteurs changent, l’OMS publiera une nouvelle mise à jour.</a:t>
            </a:r>
          </a:p>
          <a:p>
            <a:r>
              <a:rPr lang="fr-FR" dirty="0"/>
              <a:t>Dans le cas contraire, ce document d’orientation provisoire expirera deux ans après la date de publication.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42583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28CAF7-AC20-4295-A5DC-A87AF7FB274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Objectifs de la Surveillance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1FC5590-6A1E-47AA-91ED-53C7AB3BE83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/>
              <a:t> </a:t>
            </a:r>
            <a:r>
              <a:rPr lang="fr-FR" dirty="0"/>
              <a:t>Les Objectifs de la surveillance sont: </a:t>
            </a:r>
          </a:p>
          <a:p>
            <a:r>
              <a:rPr lang="fr-FR" dirty="0"/>
              <a:t>Suivre la tendance des cas de COVID-19 dans le pays. </a:t>
            </a:r>
          </a:p>
          <a:p>
            <a:r>
              <a:rPr lang="fr-FR" dirty="0"/>
              <a:t>Détecter rapidement les nouveaux cas et suivre la situation dans les zones où la circulation du virus est à son début. </a:t>
            </a:r>
          </a:p>
          <a:p>
            <a:r>
              <a:rPr lang="fr-FR" dirty="0"/>
              <a:t>Fournir les données épidémiologiques pour conduire les évaluations rapide de risques au niveau préfectoral, régional et national. </a:t>
            </a:r>
          </a:p>
          <a:p>
            <a:r>
              <a:rPr lang="fr-FR" dirty="0"/>
              <a:t>Fournir les informations épidémiologiques pour orienter les mesures spécifiques de réponse.</a:t>
            </a:r>
          </a:p>
        </p:txBody>
      </p:sp>
    </p:spTree>
    <p:extLst>
      <p:ext uri="{BB962C8B-B14F-4D97-AF65-F5344CB8AC3E}">
        <p14:creationId xmlns:p14="http://schemas.microsoft.com/office/powerpoint/2010/main" val="1832358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BDFA7A2-FE75-413E-806E-7C00C9EAAE6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Les définitions de cas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619370-4FF9-4FDB-B2A3-88BD2E3E7A8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fr-FR" b="1" dirty="0"/>
              <a:t>CAS SUSPECT/PRESUME : 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Toute personne présentant une infection respiratoire (fièvre, toux ou difficultés respiratoires) avec histoire de voyage ou résidence dans un pays ou territoire qui a rapporté une transmission locale de cas de </a:t>
            </a:r>
            <a:r>
              <a:rPr lang="fr-FR" b="1" dirty="0"/>
              <a:t>COVID-19</a:t>
            </a:r>
            <a:r>
              <a:rPr lang="fr-FR" dirty="0"/>
              <a:t>, au cours des 14 derniers jours précédant l’apparition des symptômes.</a:t>
            </a:r>
            <a:endParaRPr lang="en-US" dirty="0"/>
          </a:p>
          <a:p>
            <a:pPr marL="0" indent="0">
              <a:buNone/>
            </a:pPr>
            <a:r>
              <a:rPr lang="fr-FR" b="1" dirty="0"/>
              <a:t>OU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Toute personne présentant des signes cliniques d’infection respiratoire aiguë dans les 14 jours suivant l’une des expositions suivantes :</a:t>
            </a:r>
            <a:endParaRPr lang="en-US" dirty="0"/>
          </a:p>
          <a:p>
            <a:r>
              <a:rPr lang="fr-FR" dirty="0"/>
              <a:t>       1. Contact étroit* d’un cas confirmé de </a:t>
            </a:r>
            <a:r>
              <a:rPr lang="fr-FR" b="1" dirty="0"/>
              <a:t>COVID-19</a:t>
            </a:r>
            <a:r>
              <a:rPr lang="fr-FR" dirty="0"/>
              <a:t>;</a:t>
            </a:r>
            <a:endParaRPr lang="en-US" dirty="0"/>
          </a:p>
          <a:p>
            <a:r>
              <a:rPr lang="fr-FR" dirty="0"/>
              <a:t>       2. Personne </a:t>
            </a:r>
            <a:r>
              <a:rPr lang="fr-FR" dirty="0" err="1"/>
              <a:t>co</a:t>
            </a:r>
            <a:r>
              <a:rPr lang="fr-FR" dirty="0"/>
              <a:t>-exposée, définie comme ayant été soumise aux mêmes risques d’exposition (c’est-à-dire un voyage ou séjour dans une  zone  d’exposition  à risque) qu’un cas confirmé.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369080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E825DB-97CA-482A-A840-CE101806FAC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des cas (suite)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B8F8E44-4BAA-453E-AD32-3A816F85C12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fr-FR" b="1" dirty="0"/>
              <a:t>CAS PROBABLE : </a:t>
            </a:r>
            <a:endParaRPr lang="en-US" dirty="0"/>
          </a:p>
          <a:p>
            <a:r>
              <a:rPr lang="fr-FR" dirty="0"/>
              <a:t>C’est un cas suspect pour lequel le test pour le «</a:t>
            </a:r>
            <a:r>
              <a:rPr lang="fr-FR" b="1" dirty="0"/>
              <a:t>COVID-19</a:t>
            </a:r>
            <a:r>
              <a:rPr lang="fr-FR" dirty="0"/>
              <a:t>»  n'est pas concluant  ou est testé positif en utilisant un test pan-coronavirus et sans preuves de laboratoire à d'autres pathogènes respiratoires</a:t>
            </a:r>
            <a:endParaRPr lang="en-US" dirty="0"/>
          </a:p>
          <a:p>
            <a:pPr marL="0" indent="0">
              <a:buNone/>
            </a:pPr>
            <a:endParaRPr lang="fr-FR" b="1" dirty="0"/>
          </a:p>
          <a:p>
            <a:pPr marL="0" indent="0">
              <a:buNone/>
            </a:pPr>
            <a:r>
              <a:rPr lang="fr-FR" b="1" dirty="0"/>
              <a:t>CAS CONFIRME : </a:t>
            </a:r>
          </a:p>
          <a:p>
            <a:pPr marL="0" indent="0">
              <a:buNone/>
            </a:pPr>
            <a:r>
              <a:rPr lang="fr-FR" dirty="0"/>
              <a:t>Une personne symptomatique ou NON avec confirmation au laboratoire de l'infection au «</a:t>
            </a:r>
            <a:r>
              <a:rPr lang="fr-FR" b="1" dirty="0"/>
              <a:t>COVID-19</a:t>
            </a:r>
            <a:r>
              <a:rPr lang="fr-FR" dirty="0"/>
              <a:t>».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076300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CAF4974-6599-427C-A931-EFD1E26B331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cas (suite)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57E7125-3A98-4FF5-A832-FEFE29BB444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fr-FR" b="1" dirty="0"/>
              <a:t>DEFINITION DE CAS CONTACT :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Toute personne sans symptômes répondant à un des critères suivants: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a. Ayant apporté des soins à un cas </a:t>
            </a:r>
            <a:r>
              <a:rPr lang="fr-FR" b="1" dirty="0"/>
              <a:t>COVID-19</a:t>
            </a:r>
            <a:r>
              <a:rPr lang="fr-FR" dirty="0"/>
              <a:t> sans protection adéquate;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b. Ayant séjourné dans un environnement d’un cas positif de </a:t>
            </a:r>
            <a:r>
              <a:rPr lang="fr-FR" b="1" dirty="0"/>
              <a:t>COVID-19</a:t>
            </a:r>
            <a:r>
              <a:rPr lang="fr-FR" dirty="0"/>
              <a:t>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c. Ayant utilisé le même moyen de transport avec un cas confirmé de      </a:t>
            </a:r>
            <a:r>
              <a:rPr lang="fr-FR" b="1" dirty="0"/>
              <a:t>COVID-19</a:t>
            </a:r>
            <a:r>
              <a:rPr lang="fr-FR" dirty="0"/>
              <a:t>;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d. Ayant séjourné dans un pays où la transmission est locale.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64220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ED4322C-0636-42FA-BF47-12D7A666DA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Définition de cas (suite)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D7B2BBF-7014-463C-8952-4FD15AF096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fr-FR" b="1" dirty="0"/>
              <a:t>SUIVI DU CONTACT :</a:t>
            </a:r>
            <a:endParaRPr lang="en-US" dirty="0"/>
          </a:p>
          <a:p>
            <a:pPr marL="0" indent="0">
              <a:buNone/>
            </a:pPr>
            <a:r>
              <a:rPr lang="fr-FR" dirty="0"/>
              <a:t>Tout contact sera suivi pendant </a:t>
            </a:r>
            <a:r>
              <a:rPr lang="fr-FR" b="1" dirty="0"/>
              <a:t>UNE PERIODE DE 14 JOURS.</a:t>
            </a:r>
            <a:r>
              <a:rPr lang="fr-FR" dirty="0"/>
              <a:t> Ce suivi se fait en prenant les actions suivantes: </a:t>
            </a:r>
            <a:endParaRPr lang="en-US" dirty="0"/>
          </a:p>
          <a:p>
            <a:r>
              <a:rPr lang="fr-FR" dirty="0"/>
              <a:t>Disponibiliser un thermomètre pour chaque contact depuis l’aéroport, port autonome de Conakry, les ports de Boké et de Boffa si le contact est détecté à ces niveaux, pour auto prise de température journalière;  </a:t>
            </a:r>
            <a:endParaRPr lang="en-US" dirty="0"/>
          </a:p>
          <a:p>
            <a:r>
              <a:rPr lang="fr-FR" dirty="0"/>
              <a:t>Remplir une fiche de suivi de contact  journellement pour tous les contacts pendant 14 jours;</a:t>
            </a:r>
            <a:endParaRPr lang="en-US" dirty="0"/>
          </a:p>
          <a:p>
            <a:r>
              <a:rPr lang="fr-FR" dirty="0"/>
              <a:t>Limiter le déplacement des contacts et leurs voyages. Leur suivi sera fait par téléphone ou par la visite à domicile; </a:t>
            </a:r>
            <a:endParaRPr lang="en-US" dirty="0"/>
          </a:p>
          <a:p>
            <a:r>
              <a:rPr lang="fr-FR" dirty="0"/>
              <a:t>Considérer comme un cas suspect tout contact développant des symptômes dans la période de 14 jours à compter du dernier contact non protégé;</a:t>
            </a:r>
            <a:endParaRPr lang="en-US" dirty="0"/>
          </a:p>
          <a:p>
            <a:r>
              <a:rPr lang="fr-FR" dirty="0"/>
              <a:t>Recenser et suivre les contacts pour tout cas probable ou confirmé nouvellement identifié;</a:t>
            </a:r>
            <a:endParaRPr lang="en-US" dirty="0"/>
          </a:p>
          <a:p>
            <a:r>
              <a:rPr lang="fr-FR" dirty="0"/>
              <a:t>Reprendre le suivi de tout contact qui s’exposera à nouveau. 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69580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78AB43-5308-499C-98CE-FA677ED87D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884835"/>
          </a:xfrm>
        </p:spPr>
        <p:txBody>
          <a:bodyPr/>
          <a:lstStyle/>
          <a:p>
            <a:r>
              <a:rPr lang="fr-FR" dirty="0"/>
              <a:t>Définitions des catégories de transmission</a:t>
            </a:r>
            <a:endParaRPr lang="en-US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59BC63AA-E395-4BA0-B235-C97E9238122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76656380"/>
              </p:ext>
            </p:extLst>
          </p:nvPr>
        </p:nvGraphicFramePr>
        <p:xfrm>
          <a:off x="913701" y="1431342"/>
          <a:ext cx="10763774" cy="501572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91936">
                  <a:extLst>
                    <a:ext uri="{9D8B030D-6E8A-4147-A177-3AD203B41FA5}">
                      <a16:colId xmlns:a16="http://schemas.microsoft.com/office/drawing/2014/main" val="2710101774"/>
                    </a:ext>
                  </a:extLst>
                </a:gridCol>
                <a:gridCol w="2046913">
                  <a:extLst>
                    <a:ext uri="{9D8B030D-6E8A-4147-A177-3AD203B41FA5}">
                      <a16:colId xmlns:a16="http://schemas.microsoft.com/office/drawing/2014/main" val="3023531223"/>
                    </a:ext>
                  </a:extLst>
                </a:gridCol>
                <a:gridCol w="7524925">
                  <a:extLst>
                    <a:ext uri="{9D8B030D-6E8A-4147-A177-3AD203B41FA5}">
                      <a16:colId xmlns:a16="http://schemas.microsoft.com/office/drawing/2014/main" val="2488757192"/>
                    </a:ext>
                  </a:extLst>
                </a:gridCol>
              </a:tblGrid>
              <a:tr h="666796">
                <a:tc>
                  <a:txBody>
                    <a:bodyPr/>
                    <a:lstStyle/>
                    <a:p>
                      <a:r>
                        <a:rPr lang="fr-FR" dirty="0"/>
                        <a:t>Numéro de la Catégorie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Nom de la catégorie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Définition de la Catégorie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85836263"/>
                  </a:ext>
                </a:extLst>
              </a:tr>
              <a:tr h="386318">
                <a:tc>
                  <a:txBody>
                    <a:bodyPr/>
                    <a:lstStyle/>
                    <a:p>
                      <a:r>
                        <a:rPr lang="fr-FR" dirty="0"/>
                        <a:t>1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Pas de cas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Pays ou territoire sans aucun cas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10818850"/>
                  </a:ext>
                </a:extLst>
              </a:tr>
              <a:tr h="666796">
                <a:tc>
                  <a:txBody>
                    <a:bodyPr/>
                    <a:lstStyle/>
                    <a:p>
                      <a:r>
                        <a:rPr lang="fr-FR" dirty="0"/>
                        <a:t>2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Cas sporadiques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Territoire ou pays avec  un ou plusieurs cas; importés ou localement  détectés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82469717"/>
                  </a:ext>
                </a:extLst>
              </a:tr>
              <a:tr h="952566">
                <a:tc>
                  <a:txBody>
                    <a:bodyPr/>
                    <a:lstStyle/>
                    <a:p>
                      <a:r>
                        <a:rPr lang="fr-FR" dirty="0"/>
                        <a:t>3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Clusters de cas (cas groupés)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Pays/territoires/régions en situation de cas, regroupés dans le temps, par zone géographique</a:t>
                      </a:r>
                    </a:p>
                    <a:p>
                      <a:r>
                        <a:rPr lang="fr-FR" dirty="0"/>
                        <a:t>et/ou par des expositions communes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8860164"/>
                  </a:ext>
                </a:extLst>
              </a:tr>
              <a:tr h="2095645">
                <a:tc>
                  <a:txBody>
                    <a:bodyPr/>
                    <a:lstStyle/>
                    <a:p>
                      <a:r>
                        <a:rPr lang="fr-FR" dirty="0"/>
                        <a:t>4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Transmission communautaire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/>
                        <a:t>Les pays/région/territoires qui connaissent des flambées de transmission locale plus importantes à travers une évaluation de facteurs, mais sans s’y limiter:</a:t>
                      </a:r>
                    </a:p>
                    <a:p>
                      <a:r>
                        <a:rPr lang="fr-FR" dirty="0"/>
                        <a:t>- Un grand nombre de cas non liés aux chaînes de transmission</a:t>
                      </a:r>
                    </a:p>
                    <a:p>
                      <a:r>
                        <a:rPr lang="fr-FR" dirty="0"/>
                        <a:t>- Un grand nombre de cas détectés par les sites sentinelles de surveillance (par le laboratoire)</a:t>
                      </a:r>
                    </a:p>
                    <a:p>
                      <a:r>
                        <a:rPr lang="fr-FR" dirty="0"/>
                        <a:t>- Plusieurs grappes non liées dans plusieurs régions du pays</a:t>
                      </a:r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7641717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30012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9C270D0-49D1-4A40-AF21-EDF18983773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pour les Tests de Laboratoire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A9BC04-FCCB-4DD3-A5E8-3BF8767008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/>
              <a:t>Toute personne répondant aux critères de dépistage doit être testée pour l’infection à COVID-19 à l’aide de tests moléculaires disponibles.</a:t>
            </a:r>
          </a:p>
          <a:p>
            <a:r>
              <a:rPr lang="fr-FR" dirty="0"/>
              <a:t>Cependant en fonction de l’intensité de la transmission, du nombre de cas et de la capacité du laboratoire, seul un sous-ensemble des cas suspects sont priorisés.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5123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9D52C3-5C87-4922-B24C-90B1FC56A27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/>
              <a:t>Recommandations pour les Tests de Laboratoire (suite)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FCD1DDB-DCA6-4214-9E6C-60C0CDB3719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fr-FR" dirty="0"/>
              <a:t>Au cours de la transmission communautaire, l’OMS recommande de donner la priorité aux personnes à tester selon les directives indiquées dans les orientations de Laboratoire pour COVID-19 (voir document spécifique).</a:t>
            </a:r>
          </a:p>
          <a:p>
            <a:endParaRPr lang="fr-FR" dirty="0"/>
          </a:p>
          <a:p>
            <a:r>
              <a:rPr lang="fr-FR" dirty="0"/>
              <a:t>Pour surveiller l’ampleur de la circulation du virus dans la population générale, l’OMS recommande la mise en œuvre de tests de COVID-19 via les sites nationaux de surveillance sentinelle existants pour les maladies grippales et les infections respiratoires aigues graves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3918511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170</TotalTime>
  <Words>1138</Words>
  <Application>Microsoft Office PowerPoint</Application>
  <PresentationFormat>Widescreen</PresentationFormat>
  <Paragraphs>87</Paragraphs>
  <Slides>14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Orientations de l’OMS pour la surveillance</vt:lpstr>
      <vt:lpstr>Objectifs de la Surveillance</vt:lpstr>
      <vt:lpstr>Les définitions de cas</vt:lpstr>
      <vt:lpstr>Définition des cas (suite)</vt:lpstr>
      <vt:lpstr>Définition de cas (suite)</vt:lpstr>
      <vt:lpstr>Définition de cas (suite)</vt:lpstr>
      <vt:lpstr>Définitions des catégories de transmission</vt:lpstr>
      <vt:lpstr>Recommandations pour les Tests de Laboratoire</vt:lpstr>
      <vt:lpstr>Recommandations pour les Tests de Laboratoire (suite)</vt:lpstr>
      <vt:lpstr>Recommandations pour le rapportage de l’information à l’OMS</vt:lpstr>
      <vt:lpstr>Rapports fondés sur les cas</vt:lpstr>
      <vt:lpstr>Rapports agrégés</vt:lpstr>
      <vt:lpstr>Rapports agrégés</vt:lpstr>
      <vt:lpstr>En conclusion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Orientations de l’OMS pour la surveillance</dc:title>
  <dc:creator>BALDE, Mamadou</dc:creator>
  <cp:lastModifiedBy>BALDE, Mamadou</cp:lastModifiedBy>
  <cp:revision>11</cp:revision>
  <dcterms:created xsi:type="dcterms:W3CDTF">2020-04-02T11:41:28Z</dcterms:created>
  <dcterms:modified xsi:type="dcterms:W3CDTF">2020-04-02T22:30:59Z</dcterms:modified>
</cp:coreProperties>
</file>