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62" r:id="rId3"/>
  </p:sldMasterIdLst>
  <p:notesMasterIdLst>
    <p:notesMasterId r:id="rId15"/>
  </p:notesMasterIdLst>
  <p:handoutMasterIdLst>
    <p:handoutMasterId r:id="rId16"/>
  </p:handoutMasterIdLst>
  <p:sldIdLst>
    <p:sldId id="261" r:id="rId4"/>
    <p:sldId id="2361" r:id="rId5"/>
    <p:sldId id="258" r:id="rId6"/>
    <p:sldId id="317" r:id="rId7"/>
    <p:sldId id="2367" r:id="rId8"/>
    <p:sldId id="2353" r:id="rId9"/>
    <p:sldId id="2360" r:id="rId10"/>
    <p:sldId id="2357" r:id="rId11"/>
    <p:sldId id="2366" r:id="rId12"/>
    <p:sldId id="2369" r:id="rId13"/>
    <p:sldId id="283" r:id="rId14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, Raul" initials="Thomas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2C6"/>
    <a:srgbClr val="0000FF"/>
    <a:srgbClr val="FF6600"/>
    <a:srgbClr val="2A86C4"/>
    <a:srgbClr val="2680B8"/>
    <a:srgbClr val="2980B5"/>
    <a:srgbClr val="2880B6"/>
    <a:srgbClr val="287FBA"/>
    <a:srgbClr val="3380AF"/>
    <a:srgbClr val="378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D09BC-BA13-48C4-AACE-5E0F962A3CAD}" v="249" dt="2022-02-20T10:37:27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 snapToGrid="0" snapToObjects="1">
      <p:cViewPr>
        <p:scale>
          <a:sx n="130" d="100"/>
          <a:sy n="130" d="100"/>
        </p:scale>
        <p:origin x="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67C8C-A363-4E7E-BCDB-17A9ACC53A9E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07B4220-2F64-4EC8-BBE8-37A015C8EFD1}">
      <dgm:prSet custT="1"/>
      <dgm:spPr/>
      <dgm:t>
        <a:bodyPr/>
        <a:lstStyle/>
        <a:p>
          <a:pPr algn="l"/>
          <a:r>
            <a:rPr lang="fr-FR" sz="1400" b="1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13</a:t>
          </a:r>
          <a:r>
            <a:rPr lang="fr-FR" sz="1400" b="1" baseline="300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ème</a:t>
          </a:r>
          <a:r>
            <a:rPr lang="fr-FR" sz="1400" b="1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 PGT de l’OMS</a:t>
          </a:r>
        </a:p>
        <a:p>
          <a:pPr algn="l"/>
          <a:r>
            <a:rPr lang="fr-FR" sz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 personnes bénéficiant de la CSU</a:t>
          </a:r>
        </a:p>
        <a:p>
          <a:pPr algn="l"/>
          <a:r>
            <a:rPr lang="fr-FR" sz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 personnes mieux protégées face aux situations d’urgence sanitaire</a:t>
          </a:r>
        </a:p>
        <a:p>
          <a:pPr algn="l"/>
          <a:r>
            <a:rPr lang="fr-FR" sz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des personnes bénéficient d’un meilleur état de santé et d’un plus grand bien-être</a:t>
          </a:r>
          <a:endParaRPr lang="fr-FR" sz="1200" b="1" noProof="0"/>
        </a:p>
      </dgm:t>
    </dgm:pt>
    <dgm:pt modelId="{355CDC44-8ED7-474C-84CE-CFC8FB5B0F35}" type="parTrans" cxnId="{FEF41BB5-9755-4550-8C1A-7EE0504BFDD5}">
      <dgm:prSet/>
      <dgm:spPr/>
      <dgm:t>
        <a:bodyPr/>
        <a:lstStyle/>
        <a:p>
          <a:endParaRPr lang="en-US"/>
        </a:p>
      </dgm:t>
    </dgm:pt>
    <dgm:pt modelId="{078B6A27-8211-4CF2-8948-4823EE31F139}" type="sibTrans" cxnId="{FEF41BB5-9755-4550-8C1A-7EE0504BFDD5}">
      <dgm:prSet/>
      <dgm:spPr/>
      <dgm:t>
        <a:bodyPr/>
        <a:lstStyle/>
        <a:p>
          <a:endParaRPr lang="en-US"/>
        </a:p>
      </dgm:t>
    </dgm:pt>
    <dgm:pt modelId="{81BB7947-9E30-4EC8-BB06-561BD67ED3F8}">
      <dgm:prSet/>
      <dgm:spPr/>
      <dgm:t>
        <a:bodyPr/>
        <a:lstStyle/>
        <a:p>
          <a:r>
            <a:rPr lang="en-US" b="1">
              <a:solidFill>
                <a:schemeClr val="accent5">
                  <a:lumMod val="75000"/>
                </a:schemeClr>
              </a:solidFill>
              <a:latin typeface="Noto Serif SC Black" panose="02020400000000000000" pitchFamily="18" charset="-128"/>
              <a:ea typeface="Noto Serif SC Black" panose="02020400000000000000" pitchFamily="18" charset="-128"/>
            </a:rPr>
            <a:t>Stratégie de Coopération de l’OMS et la Guinée</a:t>
          </a:r>
          <a:endParaRPr lang="fr-FR" b="1" noProof="0"/>
        </a:p>
      </dgm:t>
    </dgm:pt>
    <dgm:pt modelId="{DBB2ECD5-5825-4FD4-9086-BB536772ECB8}" type="parTrans" cxnId="{30FF7A02-3107-4994-871E-5F3A8B17787E}">
      <dgm:prSet/>
      <dgm:spPr/>
      <dgm:t>
        <a:bodyPr/>
        <a:lstStyle/>
        <a:p>
          <a:endParaRPr lang="en-US"/>
        </a:p>
      </dgm:t>
    </dgm:pt>
    <dgm:pt modelId="{702120B1-877E-4588-82EF-7F62231F6BAD}" type="sibTrans" cxnId="{30FF7A02-3107-4994-871E-5F3A8B17787E}">
      <dgm:prSet/>
      <dgm:spPr/>
      <dgm:t>
        <a:bodyPr/>
        <a:lstStyle/>
        <a:p>
          <a:endParaRPr lang="en-US"/>
        </a:p>
      </dgm:t>
    </dgm:pt>
    <dgm:pt modelId="{7B8CB30F-FB6D-4C92-99E4-84242F025E0C}">
      <dgm:prSet/>
      <dgm:spPr/>
      <dgm:t>
        <a:bodyPr/>
        <a:lstStyle/>
        <a:p>
          <a:r>
            <a:rPr lang="en-US" b="1">
              <a:solidFill>
                <a:schemeClr val="accent5">
                  <a:lumMod val="75000"/>
                </a:schemeClr>
              </a:solidFill>
              <a:latin typeface="Noto Serif SC Black" panose="02020400000000000000" pitchFamily="18" charset="-128"/>
              <a:ea typeface="Noto Serif SC Black" panose="02020400000000000000" pitchFamily="18" charset="-128"/>
            </a:rPr>
            <a:t>PNUAD</a:t>
          </a:r>
          <a:endParaRPr lang="fr-FR" b="1" noProof="0"/>
        </a:p>
      </dgm:t>
    </dgm:pt>
    <dgm:pt modelId="{DD4554A9-DB9B-4602-B8FB-FA3D55EB49EB}" type="sibTrans" cxnId="{2D4BA7E6-27CF-4603-A2CF-8685297FA975}">
      <dgm:prSet/>
      <dgm:spPr/>
      <dgm:t>
        <a:bodyPr/>
        <a:lstStyle/>
        <a:p>
          <a:endParaRPr lang="en-US"/>
        </a:p>
      </dgm:t>
    </dgm:pt>
    <dgm:pt modelId="{D33048B3-9760-4D0F-B414-E04A9A6F14B8}" type="parTrans" cxnId="{2D4BA7E6-27CF-4603-A2CF-8685297FA975}">
      <dgm:prSet/>
      <dgm:spPr/>
      <dgm:t>
        <a:bodyPr/>
        <a:lstStyle/>
        <a:p>
          <a:endParaRPr lang="en-US"/>
        </a:p>
      </dgm:t>
    </dgm:pt>
    <dgm:pt modelId="{92D47720-DA96-455B-9372-7188AF2D9DB7}" type="pres">
      <dgm:prSet presAssocID="{7E767C8C-A363-4E7E-BCDB-17A9ACC53A9E}" presName="Name0" presStyleCnt="0">
        <dgm:presLayoutVars>
          <dgm:dir/>
          <dgm:animLvl val="lvl"/>
          <dgm:resizeHandles/>
        </dgm:presLayoutVars>
      </dgm:prSet>
      <dgm:spPr/>
    </dgm:pt>
    <dgm:pt modelId="{D17A72CA-A1E8-4102-80E8-89495FF21E07}" type="pres">
      <dgm:prSet presAssocID="{507B4220-2F64-4EC8-BBE8-37A015C8EFD1}" presName="linNode" presStyleCnt="0"/>
      <dgm:spPr/>
    </dgm:pt>
    <dgm:pt modelId="{2CA66FF2-77F0-422A-A388-568FFAAEA1BB}" type="pres">
      <dgm:prSet presAssocID="{507B4220-2F64-4EC8-BBE8-37A015C8EFD1}" presName="parentShp" presStyleLbl="node1" presStyleIdx="0" presStyleCnt="3" custScaleX="511873" custScaleY="121818" custLinFactNeighborY="-5455">
        <dgm:presLayoutVars>
          <dgm:bulletEnabled val="1"/>
        </dgm:presLayoutVars>
      </dgm:prSet>
      <dgm:spPr/>
    </dgm:pt>
    <dgm:pt modelId="{6E1F6A13-23CD-46BE-9E21-BB2C10F60E48}" type="pres">
      <dgm:prSet presAssocID="{507B4220-2F64-4EC8-BBE8-37A015C8EFD1}" presName="childShp" presStyleLbl="bgAccFollowNode1" presStyleIdx="0" presStyleCnt="3" custScaleX="67192" custScaleY="23193">
        <dgm:presLayoutVars>
          <dgm:bulletEnabled val="1"/>
        </dgm:presLayoutVars>
      </dgm:prSet>
      <dgm:spPr>
        <a:ln>
          <a:noFill/>
        </a:ln>
      </dgm:spPr>
    </dgm:pt>
    <dgm:pt modelId="{BEF56585-12DE-4967-95F5-252DBA3E04E6}" type="pres">
      <dgm:prSet presAssocID="{078B6A27-8211-4CF2-8948-4823EE31F139}" presName="spacing" presStyleCnt="0"/>
      <dgm:spPr/>
    </dgm:pt>
    <dgm:pt modelId="{955DDA4D-2E2B-40F9-87A3-9DF15A7BA9BD}" type="pres">
      <dgm:prSet presAssocID="{81BB7947-9E30-4EC8-BB06-561BD67ED3F8}" presName="linNode" presStyleCnt="0"/>
      <dgm:spPr/>
    </dgm:pt>
    <dgm:pt modelId="{F36193F5-5CA0-4EA6-802A-CB062757F547}" type="pres">
      <dgm:prSet presAssocID="{81BB7947-9E30-4EC8-BB06-561BD67ED3F8}" presName="parentShp" presStyleLbl="node1" presStyleIdx="1" presStyleCnt="3" custScaleX="547246" custScaleY="100000" custLinFactNeighborY="-1998">
        <dgm:presLayoutVars>
          <dgm:bulletEnabled val="1"/>
        </dgm:presLayoutVars>
      </dgm:prSet>
      <dgm:spPr/>
    </dgm:pt>
    <dgm:pt modelId="{4A430490-D0E2-4BCE-A0DB-5C5F54A85CFF}" type="pres">
      <dgm:prSet presAssocID="{81BB7947-9E30-4EC8-BB06-561BD67ED3F8}" presName="childShp" presStyleLbl="bgAccFollowNode1" presStyleIdx="1" presStyleCnt="3" custScaleX="67192" custScaleY="23193">
        <dgm:presLayoutVars>
          <dgm:bulletEnabled val="1"/>
        </dgm:presLayoutVars>
      </dgm:prSet>
      <dgm:spPr>
        <a:ln>
          <a:noFill/>
        </a:ln>
      </dgm:spPr>
    </dgm:pt>
    <dgm:pt modelId="{7E9F0B1E-C00B-491A-B036-7E5322C3671C}" type="pres">
      <dgm:prSet presAssocID="{702120B1-877E-4588-82EF-7F62231F6BAD}" presName="spacing" presStyleCnt="0"/>
      <dgm:spPr/>
    </dgm:pt>
    <dgm:pt modelId="{2A598443-09C8-4C6A-BD4B-08191D0A41BF}" type="pres">
      <dgm:prSet presAssocID="{7B8CB30F-FB6D-4C92-99E4-84242F025E0C}" presName="linNode" presStyleCnt="0"/>
      <dgm:spPr/>
    </dgm:pt>
    <dgm:pt modelId="{E631CD13-74AC-4A90-92D1-13614541A0AC}" type="pres">
      <dgm:prSet presAssocID="{7B8CB30F-FB6D-4C92-99E4-84242F025E0C}" presName="parentShp" presStyleLbl="node1" presStyleIdx="2" presStyleCnt="3" custScaleX="616125" custScaleY="100871" custLinFactNeighborY="-2664">
        <dgm:presLayoutVars>
          <dgm:bulletEnabled val="1"/>
        </dgm:presLayoutVars>
      </dgm:prSet>
      <dgm:spPr/>
    </dgm:pt>
    <dgm:pt modelId="{74FBE5BD-C6B2-4125-B3CF-942D4B4C677F}" type="pres">
      <dgm:prSet presAssocID="{7B8CB30F-FB6D-4C92-99E4-84242F025E0C}" presName="childShp" presStyleLbl="bgAccFollowNode1" presStyleIdx="2" presStyleCnt="3" custScaleX="67192" custScaleY="23193">
        <dgm:presLayoutVars>
          <dgm:bulletEnabled val="1"/>
        </dgm:presLayoutVars>
      </dgm:prSet>
      <dgm:spPr>
        <a:ln>
          <a:noFill/>
        </a:ln>
      </dgm:spPr>
    </dgm:pt>
  </dgm:ptLst>
  <dgm:cxnLst>
    <dgm:cxn modelId="{30FF7A02-3107-4994-871E-5F3A8B17787E}" srcId="{7E767C8C-A363-4E7E-BCDB-17A9ACC53A9E}" destId="{81BB7947-9E30-4EC8-BB06-561BD67ED3F8}" srcOrd="1" destOrd="0" parTransId="{DBB2ECD5-5825-4FD4-9086-BB536772ECB8}" sibTransId="{702120B1-877E-4588-82EF-7F62231F6BAD}"/>
    <dgm:cxn modelId="{D1637D1E-D661-4C14-B283-96C1A544CCEA}" type="presOf" srcId="{7B8CB30F-FB6D-4C92-99E4-84242F025E0C}" destId="{E631CD13-74AC-4A90-92D1-13614541A0AC}" srcOrd="0" destOrd="0" presId="urn:microsoft.com/office/officeart/2005/8/layout/vList6"/>
    <dgm:cxn modelId="{7E9CB6A3-A287-44EB-971B-716D5A1B5894}" type="presOf" srcId="{507B4220-2F64-4EC8-BBE8-37A015C8EFD1}" destId="{2CA66FF2-77F0-422A-A388-568FFAAEA1BB}" srcOrd="0" destOrd="0" presId="urn:microsoft.com/office/officeart/2005/8/layout/vList6"/>
    <dgm:cxn modelId="{FEF41BB5-9755-4550-8C1A-7EE0504BFDD5}" srcId="{7E767C8C-A363-4E7E-BCDB-17A9ACC53A9E}" destId="{507B4220-2F64-4EC8-BBE8-37A015C8EFD1}" srcOrd="0" destOrd="0" parTransId="{355CDC44-8ED7-474C-84CE-CFC8FB5B0F35}" sibTransId="{078B6A27-8211-4CF2-8948-4823EE31F139}"/>
    <dgm:cxn modelId="{091042BC-2CB5-47F1-A2D9-BBB7BF3A5CA4}" type="presOf" srcId="{7E767C8C-A363-4E7E-BCDB-17A9ACC53A9E}" destId="{92D47720-DA96-455B-9372-7188AF2D9DB7}" srcOrd="0" destOrd="0" presId="urn:microsoft.com/office/officeart/2005/8/layout/vList6"/>
    <dgm:cxn modelId="{6E384DC2-451B-4B26-B3EA-BA716E69743F}" type="presOf" srcId="{81BB7947-9E30-4EC8-BB06-561BD67ED3F8}" destId="{F36193F5-5CA0-4EA6-802A-CB062757F547}" srcOrd="0" destOrd="0" presId="urn:microsoft.com/office/officeart/2005/8/layout/vList6"/>
    <dgm:cxn modelId="{2D4BA7E6-27CF-4603-A2CF-8685297FA975}" srcId="{7E767C8C-A363-4E7E-BCDB-17A9ACC53A9E}" destId="{7B8CB30F-FB6D-4C92-99E4-84242F025E0C}" srcOrd="2" destOrd="0" parTransId="{D33048B3-9760-4D0F-B414-E04A9A6F14B8}" sibTransId="{DD4554A9-DB9B-4602-B8FB-FA3D55EB49EB}"/>
    <dgm:cxn modelId="{8837365C-809C-47D3-ABB1-F7BF30A996DB}" type="presParOf" srcId="{92D47720-DA96-455B-9372-7188AF2D9DB7}" destId="{D17A72CA-A1E8-4102-80E8-89495FF21E07}" srcOrd="0" destOrd="0" presId="urn:microsoft.com/office/officeart/2005/8/layout/vList6"/>
    <dgm:cxn modelId="{B8A5940B-D5B8-4D01-BB80-0477C6C7E656}" type="presParOf" srcId="{D17A72CA-A1E8-4102-80E8-89495FF21E07}" destId="{2CA66FF2-77F0-422A-A388-568FFAAEA1BB}" srcOrd="0" destOrd="0" presId="urn:microsoft.com/office/officeart/2005/8/layout/vList6"/>
    <dgm:cxn modelId="{D3CD93D3-7FAD-4969-9FD5-4C44A4BC602F}" type="presParOf" srcId="{D17A72CA-A1E8-4102-80E8-89495FF21E07}" destId="{6E1F6A13-23CD-46BE-9E21-BB2C10F60E48}" srcOrd="1" destOrd="0" presId="urn:microsoft.com/office/officeart/2005/8/layout/vList6"/>
    <dgm:cxn modelId="{8A9A76A1-5DFD-4996-8F49-ABB46CB9CED8}" type="presParOf" srcId="{92D47720-DA96-455B-9372-7188AF2D9DB7}" destId="{BEF56585-12DE-4967-95F5-252DBA3E04E6}" srcOrd="1" destOrd="0" presId="urn:microsoft.com/office/officeart/2005/8/layout/vList6"/>
    <dgm:cxn modelId="{B185A62F-3D53-470D-92BD-B4C7FF424336}" type="presParOf" srcId="{92D47720-DA96-455B-9372-7188AF2D9DB7}" destId="{955DDA4D-2E2B-40F9-87A3-9DF15A7BA9BD}" srcOrd="2" destOrd="0" presId="urn:microsoft.com/office/officeart/2005/8/layout/vList6"/>
    <dgm:cxn modelId="{4BB69A70-5BE8-4348-9C25-A06B3535FA45}" type="presParOf" srcId="{955DDA4D-2E2B-40F9-87A3-9DF15A7BA9BD}" destId="{F36193F5-5CA0-4EA6-802A-CB062757F547}" srcOrd="0" destOrd="0" presId="urn:microsoft.com/office/officeart/2005/8/layout/vList6"/>
    <dgm:cxn modelId="{F21A590E-63EA-4A47-82FF-A2EE72F0C6CA}" type="presParOf" srcId="{955DDA4D-2E2B-40F9-87A3-9DF15A7BA9BD}" destId="{4A430490-D0E2-4BCE-A0DB-5C5F54A85CFF}" srcOrd="1" destOrd="0" presId="urn:microsoft.com/office/officeart/2005/8/layout/vList6"/>
    <dgm:cxn modelId="{44B1DFC5-D759-4D3B-9429-32EB6C1FA8A7}" type="presParOf" srcId="{92D47720-DA96-455B-9372-7188AF2D9DB7}" destId="{7E9F0B1E-C00B-491A-B036-7E5322C3671C}" srcOrd="3" destOrd="0" presId="urn:microsoft.com/office/officeart/2005/8/layout/vList6"/>
    <dgm:cxn modelId="{E136FA60-AE39-459A-AFE5-AA9FBEF4754E}" type="presParOf" srcId="{92D47720-DA96-455B-9372-7188AF2D9DB7}" destId="{2A598443-09C8-4C6A-BD4B-08191D0A41BF}" srcOrd="4" destOrd="0" presId="urn:microsoft.com/office/officeart/2005/8/layout/vList6"/>
    <dgm:cxn modelId="{02CB86B9-F97F-499D-9FA2-82ED619E6186}" type="presParOf" srcId="{2A598443-09C8-4C6A-BD4B-08191D0A41BF}" destId="{E631CD13-74AC-4A90-92D1-13614541A0AC}" srcOrd="0" destOrd="0" presId="urn:microsoft.com/office/officeart/2005/8/layout/vList6"/>
    <dgm:cxn modelId="{97883419-FB07-415C-83C8-FD9C1F8015EA}" type="presParOf" srcId="{2A598443-09C8-4C6A-BD4B-08191D0A41BF}" destId="{74FBE5BD-C6B2-4125-B3CF-942D4B4C677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F6A13-23CD-46BE-9E21-BB2C10F60E48}">
      <dsp:nvSpPr>
        <dsp:cNvPr id="0" name=""/>
        <dsp:cNvSpPr/>
      </dsp:nvSpPr>
      <dsp:spPr>
        <a:xfrm>
          <a:off x="4136801" y="710556"/>
          <a:ext cx="814130" cy="3329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66FF2-77F0-422A-A388-568FFAAEA1BB}">
      <dsp:nvSpPr>
        <dsp:cNvPr id="0" name=""/>
        <dsp:cNvSpPr/>
      </dsp:nvSpPr>
      <dsp:spPr>
        <a:xfrm>
          <a:off x="2070" y="0"/>
          <a:ext cx="4134730" cy="1748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13</a:t>
          </a:r>
          <a:r>
            <a:rPr lang="fr-FR" sz="1400" b="1" kern="1200" baseline="300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ème</a:t>
          </a:r>
          <a:r>
            <a:rPr lang="fr-FR" sz="1400" b="1" kern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 PGT de l’OMS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 personnes bénéficiant de la CSU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 personnes mieux protégées face aux situations d’urgence sanitaire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rPr>
            <a:t>1 milliard des personnes bénéficient d’un meilleur état de santé et d’un plus grand bien-être</a:t>
          </a:r>
          <a:endParaRPr lang="fr-FR" sz="1200" b="1" kern="1200" noProof="0"/>
        </a:p>
      </dsp:txBody>
      <dsp:txXfrm>
        <a:off x="87446" y="85376"/>
        <a:ext cx="3963978" cy="1578177"/>
      </dsp:txXfrm>
    </dsp:sp>
    <dsp:sp modelId="{4A430490-D0E2-4BCE-A0DB-5C5F54A85CFF}">
      <dsp:nvSpPr>
        <dsp:cNvPr id="0" name=""/>
        <dsp:cNvSpPr/>
      </dsp:nvSpPr>
      <dsp:spPr>
        <a:xfrm>
          <a:off x="4182490" y="2446435"/>
          <a:ext cx="770254" cy="3329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193F5-5CA0-4EA6-802A-CB062757F547}">
      <dsp:nvSpPr>
        <dsp:cNvPr id="0" name=""/>
        <dsp:cNvSpPr/>
      </dsp:nvSpPr>
      <dsp:spPr>
        <a:xfrm>
          <a:off x="257" y="1866395"/>
          <a:ext cx="4182233" cy="1435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accent5">
                  <a:lumMod val="75000"/>
                </a:schemeClr>
              </a:solidFill>
              <a:latin typeface="Noto Serif SC Black" panose="02020400000000000000" pitchFamily="18" charset="-128"/>
              <a:ea typeface="Noto Serif SC Black" panose="02020400000000000000" pitchFamily="18" charset="-128"/>
            </a:rPr>
            <a:t>Stratégie de Coopération de l’OMS et la Guinée</a:t>
          </a:r>
          <a:endParaRPr lang="fr-FR" sz="2400" b="1" kern="1200" noProof="0"/>
        </a:p>
      </dsp:txBody>
      <dsp:txXfrm>
        <a:off x="70342" y="1936480"/>
        <a:ext cx="4042063" cy="1295520"/>
      </dsp:txXfrm>
    </dsp:sp>
    <dsp:sp modelId="{74FBE5BD-C6B2-4125-B3CF-942D4B4C677F}">
      <dsp:nvSpPr>
        <dsp:cNvPr id="0" name=""/>
        <dsp:cNvSpPr/>
      </dsp:nvSpPr>
      <dsp:spPr>
        <a:xfrm>
          <a:off x="4256247" y="4031948"/>
          <a:ext cx="696154" cy="33297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1CD13-74AC-4A90-92D1-13614541A0AC}">
      <dsp:nvSpPr>
        <dsp:cNvPr id="0" name=""/>
        <dsp:cNvSpPr/>
      </dsp:nvSpPr>
      <dsp:spPr>
        <a:xfrm>
          <a:off x="600" y="3436093"/>
          <a:ext cx="4255646" cy="14481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accent5">
                  <a:lumMod val="75000"/>
                </a:schemeClr>
              </a:solidFill>
              <a:latin typeface="Noto Serif SC Black" panose="02020400000000000000" pitchFamily="18" charset="-128"/>
              <a:ea typeface="Noto Serif SC Black" panose="02020400000000000000" pitchFamily="18" charset="-128"/>
            </a:rPr>
            <a:t>PNUAD</a:t>
          </a:r>
          <a:endParaRPr lang="fr-FR" sz="2400" b="1" kern="1200" noProof="0"/>
        </a:p>
      </dsp:txBody>
      <dsp:txXfrm>
        <a:off x="71295" y="3506788"/>
        <a:ext cx="4114256" cy="130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8F6965-A6EE-4A78-BCFD-CE05D5A1619B}" type="datetimeFigureOut">
              <a:rPr lang="en-US"/>
              <a:pPr>
                <a:defRPr/>
              </a:pPr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C48B43-0944-46C1-86FC-2A903975C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552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79ADC-00DF-4460-B9B2-D28D6869314E}" type="datetimeFigureOut">
              <a:rPr lang="en-US"/>
              <a:pPr>
                <a:defRPr/>
              </a:pPr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FB1A8F-1003-4B35-9C37-A8295E197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50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B1A8F-1003-4B35-9C37-A8295E197B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226E6-0699-40EC-9120-4C9CEAC160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08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noProof="0"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B1A8F-1003-4B35-9C37-A8295E197B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9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226E6-0699-40EC-9120-4C9CEAC160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98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226E6-0699-40EC-9120-4C9CEAC160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15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226E6-0699-40EC-9120-4C9CEAC160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74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B1A8F-1003-4B35-9C37-A8295E197B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6" rIns="91232" bIns="4561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en-US">
                <a:solidFill>
                  <a:prstClr val="black"/>
                </a:solidFill>
              </a:rPr>
              <a:t> 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0" y="18796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6" rIns="91232" bIns="45616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331913" y="1587500"/>
            <a:ext cx="0" cy="52705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6" rIns="91232" bIns="45616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>
            <a:lvl1pPr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defTabSz="910721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defTabSz="909638">
              <a:defRPr sz="14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CEF92E65-55E3-46A9-AD8B-D5CA02942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4775"/>
            <a:ext cx="3143133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0516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029325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6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pic>
        <p:nvPicPr>
          <p:cNvPr id="11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029325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9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pic>
        <p:nvPicPr>
          <p:cNvPr id="11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029325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29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721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55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42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880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02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761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15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9451"/>
            <a:ext cx="2249214" cy="6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62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67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190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483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81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7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261099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9451"/>
            <a:ext cx="2249214" cy="6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6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9451"/>
            <a:ext cx="2249214" cy="6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9451"/>
            <a:ext cx="2249214" cy="6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0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9451"/>
            <a:ext cx="2249214" cy="6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029325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29325"/>
            <a:ext cx="9144000" cy="828675"/>
          </a:xfrm>
          <a:prstGeom prst="rect">
            <a:avLst/>
          </a:prstGeom>
          <a:solidFill>
            <a:srgbClr val="268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029325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4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150813"/>
            <a:ext cx="8763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2" tIns="45616" rIns="91232" bIns="45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2" tIns="45616" rIns="91232" bIns="45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232" tIns="45616" rIns="91232" bIns="45616" numCol="1" anchor="ctr" anchorCtr="0" compatLnSpc="1">
            <a:prstTxWarp prst="textNoShape">
              <a:avLst/>
            </a:prstTxWarp>
          </a:bodyPr>
          <a:lstStyle>
            <a:lvl1pPr defTabSz="911225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6CB9F00-C32F-476B-9838-892404893845}" type="datetime1">
              <a:rPr lang="en-US" smtClean="0"/>
              <a:pPr>
                <a:defRPr/>
              </a:pPr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2" tIns="45616" rIns="91232" bIns="45616" rtlCol="0" anchor="ctr"/>
          <a:lstStyle>
            <a:lvl1pPr algn="ctr" defTabSz="91230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RMP 48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232" tIns="45616" rIns="91232" bIns="45616" numCol="1" anchor="ctr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EB48383-1A16-4726-A419-0BE75F87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13475"/>
            <a:ext cx="13589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104775" y="6375400"/>
            <a:ext cx="533400" cy="365125"/>
          </a:xfrm>
          <a:prstGeom prst="rect">
            <a:avLst/>
          </a:prstGeom>
        </p:spPr>
        <p:txBody>
          <a:bodyPr lIns="91232" tIns="45616" rIns="91232" bIns="45616"/>
          <a:lstStyle>
            <a:lvl1pPr defTabSz="9112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ED4396D-F1C7-4352-A182-F95114CB7BC6}" type="slidenum">
              <a:rPr lang="en-US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pPr eaLnBrk="1" hangingPunct="1">
                <a:defRPr/>
              </a:pPr>
              <a:t>‹#›</a:t>
            </a:fld>
            <a:endParaRPr lang="en-US" sz="1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2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2A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oper Black" pitchFamily="18" charset="0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2AC"/>
          </a:solidFill>
          <a:latin typeface="Cooper Black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2AC"/>
          </a:solidFill>
          <a:latin typeface="Cooper Black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2AC"/>
          </a:solidFill>
          <a:latin typeface="Cooper Black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2AC"/>
          </a:solidFill>
          <a:latin typeface="Cooper Black" pitchFamily="18" charset="0"/>
          <a:ea typeface="MS PGothic" pitchFamily="34" charset="-128"/>
        </a:defRPr>
      </a:lvl5pPr>
      <a:lvl6pPr marL="4561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230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84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46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0062AC"/>
        </a:buClr>
        <a:buSzPct val="60000"/>
        <a:buFont typeface="Wingdings" pitchFamily="2" charset="2"/>
        <a:buChar char="S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MS PGothic" pitchFamily="34" charset="-128"/>
          <a:cs typeface="+mn-cs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Clr>
          <a:srgbClr val="0062AC"/>
        </a:buClr>
        <a:buSzPct val="60000"/>
        <a:buFont typeface="Wingdings" pitchFamily="2" charset="2"/>
        <a:buChar char="S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MS PGothic" pitchFamily="34" charset="-128"/>
          <a:cs typeface="+mn-cs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Clr>
          <a:srgbClr val="0062AC"/>
        </a:buClr>
        <a:buSzPct val="60000"/>
        <a:buFont typeface="Wingdings" pitchFamily="2" charset="2"/>
        <a:buChar char="S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MS PGothic" pitchFamily="34" charset="-128"/>
          <a:cs typeface="+mn-cs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Clr>
          <a:srgbClr val="0062AC"/>
        </a:buClr>
        <a:buSzPct val="60000"/>
        <a:buFont typeface="Wingdings" pitchFamily="2" charset="2"/>
        <a:buChar char="S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MS PGothic" pitchFamily="34" charset="-128"/>
          <a:cs typeface="+mn-cs"/>
        </a:defRPr>
      </a:lvl4pPr>
      <a:lvl5pPr marL="2052638" indent="-227013" algn="l" rtl="0" eaLnBrk="0" fontAlgn="base" hangingPunct="0">
        <a:spcBef>
          <a:spcPct val="20000"/>
        </a:spcBef>
        <a:spcAft>
          <a:spcPct val="0"/>
        </a:spcAft>
        <a:buClr>
          <a:srgbClr val="0062AC"/>
        </a:buClr>
        <a:buSzPct val="60000"/>
        <a:buFont typeface="Wingdings" pitchFamily="2" charset="2"/>
        <a:buChar char="S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MS PGothic" pitchFamily="34" charset="-128"/>
          <a:cs typeface="+mn-cs"/>
        </a:defRPr>
      </a:lvl5pPr>
      <a:lvl6pPr marL="2508838" indent="-228076" algn="l" defTabSz="912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990" indent="-228076" algn="l" defTabSz="912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144" indent="-228076" algn="l" defTabSz="912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296" indent="-228076" algn="l" defTabSz="912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53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05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58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611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61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916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067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217" algn="l" defTabSz="912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D6FE-13AF-4F5B-AAF7-6B779EFFF020}" type="datetimeFigureOut">
              <a:rPr lang="fr-FR" smtClean="0"/>
              <a:t>20/02/2022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4D6A-A9ED-424F-8074-B26527F4E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069" y="2895600"/>
            <a:ext cx="7772400" cy="1927225"/>
          </a:xfrm>
        </p:spPr>
        <p:txBody>
          <a:bodyPr>
            <a:normAutofit fontScale="90000"/>
          </a:bodyPr>
          <a:lstStyle/>
          <a:p>
            <a:br>
              <a:rPr lang="fr-FR" sz="3600" i="0" noProof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400" i="0" noProof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4400" b="1" i="0" noProof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d’interventions de l’OMS</a:t>
            </a:r>
            <a:r>
              <a:rPr lang="fr-FR" sz="4400" i="0" noProof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  <a:br>
              <a:rPr lang="fr-FR" sz="3600" i="0" noProof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600" i="0" noProof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Atelier d’orientation des hauts Cadres du M</a:t>
            </a:r>
            <a:r>
              <a:rPr lang="fr-FR" sz="31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inistère</a:t>
            </a:r>
            <a:r>
              <a:rPr lang="fr-FR" sz="3100" noProof="0" dirty="0">
                <a:latin typeface="Arial" panose="020B0604020202020204" pitchFamily="34" charset="0"/>
                <a:cs typeface="Arial" panose="020B0604020202020204" pitchFamily="34" charset="0"/>
              </a:rPr>
              <a:t> de la Santé </a:t>
            </a: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et Hygiène Publique sur la nouvelle Gouvernance du Département</a:t>
            </a:r>
            <a:endParaRPr lang="fr-FR" sz="31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4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5865D-8B3D-4D53-8AF9-C19BED10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2A906A-B0A8-4D9F-B74B-F42234869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1731302"/>
            <a:ext cx="8950842" cy="4765196"/>
          </a:xfrm>
        </p:spPr>
        <p:txBody>
          <a:bodyPr anchor="ctr" anchorCtr="1">
            <a:normAutofit fontScale="925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600" b="1" dirty="0"/>
              <a:t>Politique et gouvernance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400" dirty="0"/>
              <a:t>Accélération de la mise en place de la CSU pour renforcer la résilience du système de santé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400" dirty="0"/>
              <a:t>Fonctionnalité du Comité de Coordination du Secteur de la Santé (CCSS)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400" dirty="0"/>
              <a:t>Développement des ressources humaines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600" b="1" dirty="0"/>
              <a:t>Réponse aux urgences de santé publique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Mobilisation et alignement de toutes les parties prenantes sur les objectifs prioritaires du MSHP,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L’accélération de la vaccination Covid 19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600" b="1" dirty="0"/>
              <a:t>Résilience du système de santé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100" dirty="0"/>
              <a:t>Amélioration de </a:t>
            </a:r>
            <a:r>
              <a:rPr lang="fr-FR" sz="2200" dirty="0"/>
              <a:t>l’offre et de l’utilisation de services de vaccination de routine : (i) Système d’approvisionnement des vaccins, (ii) financement de la vaccination, (iii) Qualité des données sur la vaccination</a:t>
            </a:r>
            <a:endParaRPr lang="fr-FR" b="1" dirty="0"/>
          </a:p>
          <a:p>
            <a:pPr marL="514350" indent="-514350">
              <a:buAutoNum type="arabicPeriod"/>
            </a:pPr>
            <a:endParaRPr lang="fr-FR" b="1" dirty="0"/>
          </a:p>
          <a:p>
            <a:pPr marL="514350" indent="-514350">
              <a:buAutoNum type="arabicPeriod"/>
            </a:pPr>
            <a:endParaRPr lang="fr-FR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A364CB-F228-4BC8-9C5C-48EBCF60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32" y="352026"/>
            <a:ext cx="6636488" cy="7745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Perspectives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Noto Serif SC Black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4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fr-FR" sz="6600" b="1" noProof="0" dirty="0">
                <a:solidFill>
                  <a:schemeClr val="tx2"/>
                </a:solidFill>
              </a:rPr>
              <a:t>Merci pour l’attention</a:t>
            </a:r>
            <a:endParaRPr lang="fr-FR" sz="3600" b="1" noProof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7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C466F05-D378-4B5F-9B57-E9500A5F7ECD}"/>
              </a:ext>
            </a:extLst>
          </p:cNvPr>
          <p:cNvSpPr txBox="1">
            <a:spLocks/>
          </p:cNvSpPr>
          <p:nvPr/>
        </p:nvSpPr>
        <p:spPr>
          <a:xfrm>
            <a:off x="138545" y="1053036"/>
            <a:ext cx="6243782" cy="77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defTabSz="685800" eaLnBrk="1" fontAlgn="auto" hangingPunct="1">
              <a:lnSpc>
                <a:spcPct val="120000"/>
              </a:lnSpc>
              <a:spcAft>
                <a:spcPts val="0"/>
              </a:spcAft>
              <a:defRPr sz="18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fr-FR" sz="2800" dirty="0"/>
              <a:t>CONTENU DE LA PRÉSENTATION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5E29D20-84C1-43EE-BF59-C5CF76BC9D09}"/>
              </a:ext>
            </a:extLst>
          </p:cNvPr>
          <p:cNvSpPr txBox="1"/>
          <p:nvPr/>
        </p:nvSpPr>
        <p:spPr>
          <a:xfrm>
            <a:off x="424873" y="2071395"/>
            <a:ext cx="68103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Présence de l’OMS en Guinée, 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Cadre de planification des interventions de l’OMS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Domaines des interventions de l’OMS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Mécanisme de financement de l’OMS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Réalisations de l’OMS,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Axes stratégiques de l’OMS en Guinée</a:t>
            </a:r>
          </a:p>
          <a:p>
            <a:pPr marL="457200" indent="-457200" defTabSz="6858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Défis majeurs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3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chier:Guinea location map.svg — Wikipédia">
            <a:extLst>
              <a:ext uri="{FF2B5EF4-FFF2-40B4-BE49-F238E27FC236}">
                <a16:creationId xmlns:a16="http://schemas.microsoft.com/office/drawing/2014/main" id="{41EDDA0E-E4E7-420F-A1DF-8A5064F7E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266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B51DA0-618F-4E4F-8AB5-DDA36DF68030}"/>
              </a:ext>
            </a:extLst>
          </p:cNvPr>
          <p:cNvSpPr txBox="1"/>
          <p:nvPr/>
        </p:nvSpPr>
        <p:spPr>
          <a:xfrm>
            <a:off x="-14779" y="4449846"/>
            <a:ext cx="3394571" cy="12234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050"/>
          </a:p>
          <a:p>
            <a:endParaRPr lang="fr-FR" sz="1050"/>
          </a:p>
          <a:p>
            <a:endParaRPr lang="fr-FR" sz="1050"/>
          </a:p>
          <a:p>
            <a:endParaRPr lang="fr-FR" sz="1050"/>
          </a:p>
          <a:p>
            <a:endParaRPr lang="fr-FR" sz="1050"/>
          </a:p>
          <a:p>
            <a:endParaRPr lang="fr-FR" sz="1050"/>
          </a:p>
          <a:p>
            <a:endParaRPr lang="fr-FR" sz="10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E8534-F910-4E70-864B-4C0045504C16}"/>
              </a:ext>
            </a:extLst>
          </p:cNvPr>
          <p:cNvSpPr/>
          <p:nvPr/>
        </p:nvSpPr>
        <p:spPr>
          <a:xfrm>
            <a:off x="100015" y="4836676"/>
            <a:ext cx="320601" cy="1924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42B681-D197-4D05-A04B-9E84ED154E20}"/>
              </a:ext>
            </a:extLst>
          </p:cNvPr>
          <p:cNvSpPr/>
          <p:nvPr/>
        </p:nvSpPr>
        <p:spPr>
          <a:xfrm>
            <a:off x="96441" y="5110996"/>
            <a:ext cx="301766" cy="20395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DD037F-56F4-4D4B-B954-01A7A3C1BF17}"/>
              </a:ext>
            </a:extLst>
          </p:cNvPr>
          <p:cNvSpPr/>
          <p:nvPr/>
        </p:nvSpPr>
        <p:spPr>
          <a:xfrm>
            <a:off x="96442" y="5467888"/>
            <a:ext cx="287239" cy="17210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 dirty="0"/>
              <a:t>21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0B33C4-2720-463E-8709-961F82214B17}"/>
              </a:ext>
            </a:extLst>
          </p:cNvPr>
          <p:cNvSpPr/>
          <p:nvPr/>
        </p:nvSpPr>
        <p:spPr>
          <a:xfrm>
            <a:off x="1723426" y="4562982"/>
            <a:ext cx="258847" cy="16093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05C580-E998-4CDE-B916-CABC684EB6A5}"/>
              </a:ext>
            </a:extLst>
          </p:cNvPr>
          <p:cNvSpPr/>
          <p:nvPr/>
        </p:nvSpPr>
        <p:spPr>
          <a:xfrm>
            <a:off x="1721640" y="4864806"/>
            <a:ext cx="229743" cy="1530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352798-80F6-40B5-823B-16E522B47B9B}"/>
              </a:ext>
            </a:extLst>
          </p:cNvPr>
          <p:cNvSpPr/>
          <p:nvPr/>
        </p:nvSpPr>
        <p:spPr>
          <a:xfrm>
            <a:off x="1711041" y="5117560"/>
            <a:ext cx="266206" cy="15419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4FF38D-F941-4FB3-905D-C4E00030D56C}"/>
              </a:ext>
            </a:extLst>
          </p:cNvPr>
          <p:cNvSpPr/>
          <p:nvPr/>
        </p:nvSpPr>
        <p:spPr>
          <a:xfrm>
            <a:off x="100013" y="4574771"/>
            <a:ext cx="368676" cy="20395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6F1A69-4106-45B2-9491-A1D4028E68B7}"/>
              </a:ext>
            </a:extLst>
          </p:cNvPr>
          <p:cNvSpPr/>
          <p:nvPr/>
        </p:nvSpPr>
        <p:spPr>
          <a:xfrm>
            <a:off x="1713431" y="5440777"/>
            <a:ext cx="296802" cy="169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 dirty="0"/>
              <a:t>45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6EB7F3-C32A-42C3-9E25-85FB57A11428}"/>
              </a:ext>
            </a:extLst>
          </p:cNvPr>
          <p:cNvSpPr/>
          <p:nvPr/>
        </p:nvSpPr>
        <p:spPr>
          <a:xfrm>
            <a:off x="1378905" y="3862631"/>
            <a:ext cx="6415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>
                <a:ea typeface="Times New Roman" panose="02020603050405020304" pitchFamily="18" charset="0"/>
              </a:rPr>
              <a:t>Conakry</a:t>
            </a:r>
            <a:endParaRPr lang="fr-FR" sz="1050" b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B14983-F273-487F-8CF7-9A67F7008418}"/>
              </a:ext>
            </a:extLst>
          </p:cNvPr>
          <p:cNvSpPr/>
          <p:nvPr/>
        </p:nvSpPr>
        <p:spPr>
          <a:xfrm>
            <a:off x="1058774" y="2060882"/>
            <a:ext cx="46358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>
                <a:ea typeface="Times New Roman" panose="02020603050405020304" pitchFamily="18" charset="0"/>
              </a:rPr>
              <a:t>Boke</a:t>
            </a:r>
            <a:endParaRPr lang="fr-FR" sz="1050" b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6860C1-3085-40D9-8665-B13F591E0DEA}"/>
              </a:ext>
            </a:extLst>
          </p:cNvPr>
          <p:cNvSpPr/>
          <p:nvPr/>
        </p:nvSpPr>
        <p:spPr>
          <a:xfrm>
            <a:off x="2217401" y="3580094"/>
            <a:ext cx="5293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Coyah</a:t>
            </a:r>
            <a:endParaRPr lang="fr-FR" sz="1050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56583C-4D87-438C-BBF9-52083BB53A2E}"/>
              </a:ext>
            </a:extLst>
          </p:cNvPr>
          <p:cNvSpPr/>
          <p:nvPr/>
        </p:nvSpPr>
        <p:spPr>
          <a:xfrm>
            <a:off x="2370617" y="3290501"/>
            <a:ext cx="5357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Kindia</a:t>
            </a:r>
            <a:endParaRPr lang="fr-FR" sz="1050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655259-3A76-4F1E-9E94-36542B4BFFA8}"/>
              </a:ext>
            </a:extLst>
          </p:cNvPr>
          <p:cNvSpPr/>
          <p:nvPr/>
        </p:nvSpPr>
        <p:spPr>
          <a:xfrm>
            <a:off x="3076691" y="3124231"/>
            <a:ext cx="6206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Mamou</a:t>
            </a:r>
            <a:endParaRPr lang="fr-FR" sz="1050" b="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ACC16F-86B7-4215-B503-ACBE58E7CA7D}"/>
              </a:ext>
            </a:extLst>
          </p:cNvPr>
          <p:cNvSpPr/>
          <p:nvPr/>
        </p:nvSpPr>
        <p:spPr>
          <a:xfrm>
            <a:off x="2840326" y="2232423"/>
            <a:ext cx="44755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Labé</a:t>
            </a:r>
            <a:endParaRPr lang="fr-FR" sz="1050" b="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3A2F16-64F5-4EB6-BC52-AC046F68B3B7}"/>
              </a:ext>
            </a:extLst>
          </p:cNvPr>
          <p:cNvSpPr/>
          <p:nvPr/>
        </p:nvSpPr>
        <p:spPr>
          <a:xfrm>
            <a:off x="5071435" y="3302020"/>
            <a:ext cx="63671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Faranah</a:t>
            </a:r>
            <a:endParaRPr lang="fr-FR" sz="105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CB856F1-1E3E-4FC9-AEEE-349130AB2210}"/>
              </a:ext>
            </a:extLst>
          </p:cNvPr>
          <p:cNvSpPr/>
          <p:nvPr/>
        </p:nvSpPr>
        <p:spPr>
          <a:xfrm>
            <a:off x="6515281" y="2947601"/>
            <a:ext cx="5982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>
                <a:ea typeface="Times New Roman" panose="02020603050405020304" pitchFamily="18" charset="0"/>
              </a:rPr>
              <a:t>Kankan</a:t>
            </a:r>
            <a:endParaRPr lang="fr-FR" sz="1050" b="1"/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BDBCED20-62BC-49CF-9915-7BA48EA2A32C}"/>
              </a:ext>
            </a:extLst>
          </p:cNvPr>
          <p:cNvSpPr/>
          <p:nvPr/>
        </p:nvSpPr>
        <p:spPr>
          <a:xfrm>
            <a:off x="7173626" y="2651939"/>
            <a:ext cx="7489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Mandiana</a:t>
            </a:r>
            <a:endParaRPr lang="fr-FR" sz="1050" b="1"/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D062E117-8804-4C59-BE47-D966B16FC9F3}"/>
              </a:ext>
            </a:extLst>
          </p:cNvPr>
          <p:cNvSpPr/>
          <p:nvPr/>
        </p:nvSpPr>
        <p:spPr>
          <a:xfrm>
            <a:off x="5872055" y="2623812"/>
            <a:ext cx="76976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Kouroussa</a:t>
            </a:r>
            <a:endParaRPr lang="fr-FR" sz="1050" b="1"/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E72DF392-EE73-4CE1-AFE0-5BB428DFAB65}"/>
              </a:ext>
            </a:extLst>
          </p:cNvPr>
          <p:cNvSpPr/>
          <p:nvPr/>
        </p:nvSpPr>
        <p:spPr>
          <a:xfrm>
            <a:off x="7514358" y="4051935"/>
            <a:ext cx="49084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Beyla</a:t>
            </a:r>
            <a:endParaRPr lang="fr-FR" sz="1050" b="1"/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CBE88817-001F-47A8-8C49-852A93961BD5}"/>
              </a:ext>
            </a:extLst>
          </p:cNvPr>
          <p:cNvSpPr/>
          <p:nvPr/>
        </p:nvSpPr>
        <p:spPr>
          <a:xfrm>
            <a:off x="7892776" y="4634419"/>
            <a:ext cx="4138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>
                <a:ea typeface="Times New Roman" panose="02020603050405020304" pitchFamily="18" charset="0"/>
              </a:rPr>
              <a:t>Lola</a:t>
            </a:r>
            <a:endParaRPr lang="fr-FR" sz="1050" b="1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D821B817-22E0-46BF-948D-964E7A9E6BDF}"/>
              </a:ext>
            </a:extLst>
          </p:cNvPr>
          <p:cNvSpPr/>
          <p:nvPr/>
        </p:nvSpPr>
        <p:spPr>
          <a:xfrm>
            <a:off x="7156862" y="5004866"/>
            <a:ext cx="76014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Nzérékoré</a:t>
            </a:r>
            <a:endParaRPr lang="fr-FR" sz="1050" b="1"/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C421F9A9-8BDC-40A1-B42F-06ED3FB848CB}"/>
              </a:ext>
            </a:extLst>
          </p:cNvPr>
          <p:cNvSpPr/>
          <p:nvPr/>
        </p:nvSpPr>
        <p:spPr>
          <a:xfrm>
            <a:off x="420614" y="4819175"/>
            <a:ext cx="6928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DEPLOYE</a:t>
            </a:r>
            <a:endParaRPr lang="fr-FR" sz="10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5E3DF0-5226-494D-815F-991CCCA9C28B}"/>
              </a:ext>
            </a:extLst>
          </p:cNvPr>
          <p:cNvSpPr/>
          <p:nvPr/>
        </p:nvSpPr>
        <p:spPr>
          <a:xfrm>
            <a:off x="489476" y="4553606"/>
            <a:ext cx="5229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STAFF</a:t>
            </a:r>
            <a:endParaRPr lang="fr-FR" sz="10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2C74EE-FE92-445E-BF35-E59F27E4BC1F}"/>
              </a:ext>
            </a:extLst>
          </p:cNvPr>
          <p:cNvSpPr/>
          <p:nvPr/>
        </p:nvSpPr>
        <p:spPr>
          <a:xfrm>
            <a:off x="1949596" y="4791002"/>
            <a:ext cx="77938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Stop Team</a:t>
            </a:r>
            <a:endParaRPr lang="fr-FR" sz="10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46A61D1-E4DE-41FB-BA4A-6024D55006F1}"/>
              </a:ext>
            </a:extLst>
          </p:cNvPr>
          <p:cNvSpPr/>
          <p:nvPr/>
        </p:nvSpPr>
        <p:spPr>
          <a:xfrm>
            <a:off x="421669" y="5095099"/>
            <a:ext cx="5469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COVID</a:t>
            </a:r>
            <a:endParaRPr lang="fr-FR" sz="10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9360EE3-5AE3-4755-AFDA-92A2B936AA5B}"/>
              </a:ext>
            </a:extLst>
          </p:cNvPr>
          <p:cNvSpPr/>
          <p:nvPr/>
        </p:nvSpPr>
        <p:spPr>
          <a:xfrm>
            <a:off x="1951382" y="4514003"/>
            <a:ext cx="13420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One Health &amp; </a:t>
            </a:r>
            <a:r>
              <a:rPr lang="en-US" sz="1050" b="1" err="1"/>
              <a:t>Autres</a:t>
            </a:r>
            <a:endParaRPr lang="fr-FR" sz="1050" b="1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4AB0B1-5632-4E13-84DD-43A54023ACC2}"/>
              </a:ext>
            </a:extLst>
          </p:cNvPr>
          <p:cNvSpPr/>
          <p:nvPr/>
        </p:nvSpPr>
        <p:spPr>
          <a:xfrm>
            <a:off x="383680" y="5437044"/>
            <a:ext cx="5325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POLIO</a:t>
            </a:r>
            <a:endParaRPr lang="fr-FR" sz="105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A31953E-3B72-4B5C-8324-E70990E043DE}"/>
              </a:ext>
            </a:extLst>
          </p:cNvPr>
          <p:cNvSpPr/>
          <p:nvPr/>
        </p:nvSpPr>
        <p:spPr>
          <a:xfrm>
            <a:off x="1982273" y="5360466"/>
            <a:ext cx="55656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EBOLA</a:t>
            </a:r>
            <a:endParaRPr lang="fr-FR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ECEE64-3EC0-4982-93BF-3F9A9AAF2E95}"/>
              </a:ext>
            </a:extLst>
          </p:cNvPr>
          <p:cNvSpPr/>
          <p:nvPr/>
        </p:nvSpPr>
        <p:spPr>
          <a:xfrm>
            <a:off x="1941049" y="5055201"/>
            <a:ext cx="119776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/>
              <a:t>ADMINISTRATION</a:t>
            </a:r>
            <a:endParaRPr lang="fr-FR" sz="105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BFDD550-D8D3-401D-B421-951E9AA0C7AD}"/>
              </a:ext>
            </a:extLst>
          </p:cNvPr>
          <p:cNvSpPr/>
          <p:nvPr/>
        </p:nvSpPr>
        <p:spPr>
          <a:xfrm>
            <a:off x="1686922" y="3780823"/>
            <a:ext cx="290327" cy="15876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750" b="1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A0B1A51-C6CA-40A9-82FD-063A84571ADA}"/>
              </a:ext>
            </a:extLst>
          </p:cNvPr>
          <p:cNvSpPr/>
          <p:nvPr/>
        </p:nvSpPr>
        <p:spPr>
          <a:xfrm>
            <a:off x="6959585" y="5281865"/>
            <a:ext cx="207169" cy="1428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75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C5E2B8-B2EA-4357-B553-344FCBBBD57C}"/>
              </a:ext>
            </a:extLst>
          </p:cNvPr>
          <p:cNvSpPr/>
          <p:nvPr/>
        </p:nvSpPr>
        <p:spPr>
          <a:xfrm>
            <a:off x="7952494" y="5269766"/>
            <a:ext cx="207169" cy="1428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D5C3440-CD19-4E1F-8F96-1C67549D898F}"/>
              </a:ext>
            </a:extLst>
          </p:cNvPr>
          <p:cNvSpPr/>
          <p:nvPr/>
        </p:nvSpPr>
        <p:spPr>
          <a:xfrm>
            <a:off x="1111129" y="3773870"/>
            <a:ext cx="291983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DF83A0F-9D16-4EB0-A853-08858F796DDA}"/>
              </a:ext>
            </a:extLst>
          </p:cNvPr>
          <p:cNvSpPr/>
          <p:nvPr/>
        </p:nvSpPr>
        <p:spPr>
          <a:xfrm>
            <a:off x="856457" y="3781437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5CD0EA-D1D5-4334-8E61-C1CC50BE62DC}"/>
              </a:ext>
            </a:extLst>
          </p:cNvPr>
          <p:cNvSpPr/>
          <p:nvPr/>
        </p:nvSpPr>
        <p:spPr>
          <a:xfrm>
            <a:off x="586026" y="3779944"/>
            <a:ext cx="207169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1BB97D6-6649-4A9C-8DFA-E189DEAB1412}"/>
              </a:ext>
            </a:extLst>
          </p:cNvPr>
          <p:cNvSpPr/>
          <p:nvPr/>
        </p:nvSpPr>
        <p:spPr>
          <a:xfrm>
            <a:off x="2010234" y="3788136"/>
            <a:ext cx="207169" cy="142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D1F60E-DF66-4681-9CF1-AA9163F79B44}"/>
              </a:ext>
            </a:extLst>
          </p:cNvPr>
          <p:cNvSpPr/>
          <p:nvPr/>
        </p:nvSpPr>
        <p:spPr>
          <a:xfrm>
            <a:off x="660714" y="2266445"/>
            <a:ext cx="207917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82471C-5F26-4FE9-9961-CB429D177861}"/>
              </a:ext>
            </a:extLst>
          </p:cNvPr>
          <p:cNvSpPr/>
          <p:nvPr/>
        </p:nvSpPr>
        <p:spPr>
          <a:xfrm>
            <a:off x="2288950" y="3206470"/>
            <a:ext cx="207169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9E5674-243C-4EB9-A0CE-CED1D70C8BB5}"/>
              </a:ext>
            </a:extLst>
          </p:cNvPr>
          <p:cNvSpPr/>
          <p:nvPr/>
        </p:nvSpPr>
        <p:spPr>
          <a:xfrm>
            <a:off x="2949521" y="3020655"/>
            <a:ext cx="207169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3140F6-E22A-4A28-8E26-89124E491DCF}"/>
              </a:ext>
            </a:extLst>
          </p:cNvPr>
          <p:cNvSpPr/>
          <p:nvPr/>
        </p:nvSpPr>
        <p:spPr>
          <a:xfrm>
            <a:off x="2624833" y="2163664"/>
            <a:ext cx="207169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667A91-B542-44D5-AB3B-6C979A5F465F}"/>
              </a:ext>
            </a:extLst>
          </p:cNvPr>
          <p:cNvSpPr/>
          <p:nvPr/>
        </p:nvSpPr>
        <p:spPr>
          <a:xfrm>
            <a:off x="5038673" y="3219064"/>
            <a:ext cx="207169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D99C502-8F6D-4230-8CBE-30E987A3E1A6}"/>
              </a:ext>
            </a:extLst>
          </p:cNvPr>
          <p:cNvSpPr/>
          <p:nvPr/>
        </p:nvSpPr>
        <p:spPr>
          <a:xfrm>
            <a:off x="6427399" y="3159146"/>
            <a:ext cx="207169" cy="1428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F03929B-CE91-46AA-9784-DF417F63F736}"/>
              </a:ext>
            </a:extLst>
          </p:cNvPr>
          <p:cNvSpPr/>
          <p:nvPr/>
        </p:nvSpPr>
        <p:spPr>
          <a:xfrm>
            <a:off x="7197453" y="5287045"/>
            <a:ext cx="137303" cy="1255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E2683B2-C878-4D2E-86A2-5B41B0B555DC}"/>
              </a:ext>
            </a:extLst>
          </p:cNvPr>
          <p:cNvSpPr/>
          <p:nvPr/>
        </p:nvSpPr>
        <p:spPr>
          <a:xfrm>
            <a:off x="2861861" y="2164333"/>
            <a:ext cx="207169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5071764-8D6E-4D53-BE58-C02B9F52249D}"/>
              </a:ext>
            </a:extLst>
          </p:cNvPr>
          <p:cNvSpPr/>
          <p:nvPr/>
        </p:nvSpPr>
        <p:spPr>
          <a:xfrm>
            <a:off x="5433028" y="4268193"/>
            <a:ext cx="207169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20A42FA-1C53-4495-874F-BAA1F22DFBC5}"/>
              </a:ext>
            </a:extLst>
          </p:cNvPr>
          <p:cNvSpPr/>
          <p:nvPr/>
        </p:nvSpPr>
        <p:spPr>
          <a:xfrm>
            <a:off x="6754653" y="4365018"/>
            <a:ext cx="207169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A5555E1-A150-4051-B6D4-E79A4F2EA91F}"/>
              </a:ext>
            </a:extLst>
          </p:cNvPr>
          <p:cNvSpPr/>
          <p:nvPr/>
        </p:nvSpPr>
        <p:spPr>
          <a:xfrm>
            <a:off x="7380534" y="5282452"/>
            <a:ext cx="318124" cy="1321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37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5103F02-D012-4701-85D3-CCD188CFFA58}"/>
              </a:ext>
            </a:extLst>
          </p:cNvPr>
          <p:cNvSpPr/>
          <p:nvPr/>
        </p:nvSpPr>
        <p:spPr>
          <a:xfrm>
            <a:off x="5536613" y="4350824"/>
            <a:ext cx="81464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Gueckedou</a:t>
            </a:r>
            <a:endParaRPr lang="fr-FR" sz="1050" b="1"/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AE93D076-BA1A-4D25-A3FA-307BC453DD89}"/>
              </a:ext>
            </a:extLst>
          </p:cNvPr>
          <p:cNvSpPr/>
          <p:nvPr/>
        </p:nvSpPr>
        <p:spPr>
          <a:xfrm>
            <a:off x="6665888" y="4461696"/>
            <a:ext cx="67518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err="1">
                <a:ea typeface="Times New Roman" panose="02020603050405020304" pitchFamily="18" charset="0"/>
              </a:rPr>
              <a:t>Macenta</a:t>
            </a:r>
            <a:endParaRPr lang="fr-FR" sz="1050" b="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F38A449-05BD-458F-B0D9-97B2DC16F579}"/>
              </a:ext>
            </a:extLst>
          </p:cNvPr>
          <p:cNvSpPr/>
          <p:nvPr/>
        </p:nvSpPr>
        <p:spPr>
          <a:xfrm>
            <a:off x="887058" y="2275732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AF411-066A-4B79-BFA7-AE74EBF1720B}"/>
              </a:ext>
            </a:extLst>
          </p:cNvPr>
          <p:cNvSpPr/>
          <p:nvPr/>
        </p:nvSpPr>
        <p:spPr>
          <a:xfrm>
            <a:off x="2758276" y="3666645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C38ED0C-AD2B-47AB-8070-E315375B6876}"/>
              </a:ext>
            </a:extLst>
          </p:cNvPr>
          <p:cNvSpPr/>
          <p:nvPr/>
        </p:nvSpPr>
        <p:spPr>
          <a:xfrm>
            <a:off x="2045520" y="3200684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4DABCB0-9759-43BB-990A-BE63E30C7BC3}"/>
              </a:ext>
            </a:extLst>
          </p:cNvPr>
          <p:cNvSpPr/>
          <p:nvPr/>
        </p:nvSpPr>
        <p:spPr>
          <a:xfrm>
            <a:off x="3180274" y="3016271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3FE7734-180B-4DBF-BDD2-01F9801AE42C}"/>
              </a:ext>
            </a:extLst>
          </p:cNvPr>
          <p:cNvSpPr/>
          <p:nvPr/>
        </p:nvSpPr>
        <p:spPr>
          <a:xfrm>
            <a:off x="3106274" y="2163664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3D191DC-5E7C-428D-9CEB-5D2ECE573E20}"/>
              </a:ext>
            </a:extLst>
          </p:cNvPr>
          <p:cNvSpPr/>
          <p:nvPr/>
        </p:nvSpPr>
        <p:spPr>
          <a:xfrm>
            <a:off x="5284063" y="3218055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5847868-522C-4723-BA3D-88F82E27C4E6}"/>
              </a:ext>
            </a:extLst>
          </p:cNvPr>
          <p:cNvSpPr/>
          <p:nvPr/>
        </p:nvSpPr>
        <p:spPr>
          <a:xfrm>
            <a:off x="6662736" y="3164224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7F098D1-E8A6-4E1D-87CC-4A5DAE489C52}"/>
              </a:ext>
            </a:extLst>
          </p:cNvPr>
          <p:cNvSpPr/>
          <p:nvPr/>
        </p:nvSpPr>
        <p:spPr>
          <a:xfrm>
            <a:off x="7262211" y="2879512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F3F25F0-08E5-4DC5-B4C7-071DE2EA852D}"/>
              </a:ext>
            </a:extLst>
          </p:cNvPr>
          <p:cNvSpPr/>
          <p:nvPr/>
        </p:nvSpPr>
        <p:spPr>
          <a:xfrm>
            <a:off x="7722487" y="5271753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B2D2B0F-427C-456B-AD0C-FF89AB5B9543}"/>
              </a:ext>
            </a:extLst>
          </p:cNvPr>
          <p:cNvSpPr/>
          <p:nvPr/>
        </p:nvSpPr>
        <p:spPr>
          <a:xfrm>
            <a:off x="5904479" y="2533801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C8AB0B0-0C21-49C5-9F8B-EFA87D7F504A}"/>
              </a:ext>
            </a:extLst>
          </p:cNvPr>
          <p:cNvSpPr/>
          <p:nvPr/>
        </p:nvSpPr>
        <p:spPr>
          <a:xfrm>
            <a:off x="7408142" y="3952683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40BEDE4-76C5-435C-AA90-1E689B39192B}"/>
              </a:ext>
            </a:extLst>
          </p:cNvPr>
          <p:cNvSpPr/>
          <p:nvPr/>
        </p:nvSpPr>
        <p:spPr>
          <a:xfrm>
            <a:off x="7786560" y="4556386"/>
            <a:ext cx="207169" cy="1428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/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4ECC6D6-8E37-403B-9765-80D6EB4DB567}"/>
              </a:ext>
            </a:extLst>
          </p:cNvPr>
          <p:cNvSpPr/>
          <p:nvPr/>
        </p:nvSpPr>
        <p:spPr>
          <a:xfrm>
            <a:off x="1457680" y="3775943"/>
            <a:ext cx="207169" cy="1428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3FF55D2-41AC-4883-873F-93CE7C13FAA7}"/>
              </a:ext>
            </a:extLst>
          </p:cNvPr>
          <p:cNvSpPr/>
          <p:nvPr/>
        </p:nvSpPr>
        <p:spPr>
          <a:xfrm>
            <a:off x="3347574" y="2163664"/>
            <a:ext cx="207169" cy="142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5D67D75-CD92-4205-88A4-466C27B03227}"/>
              </a:ext>
            </a:extLst>
          </p:cNvPr>
          <p:cNvSpPr/>
          <p:nvPr/>
        </p:nvSpPr>
        <p:spPr>
          <a:xfrm>
            <a:off x="5519400" y="3230583"/>
            <a:ext cx="207169" cy="142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C4C6C9F-C370-40E8-BBF8-1368317416CF}"/>
              </a:ext>
            </a:extLst>
          </p:cNvPr>
          <p:cNvSpPr/>
          <p:nvPr/>
        </p:nvSpPr>
        <p:spPr>
          <a:xfrm>
            <a:off x="6908746" y="3167471"/>
            <a:ext cx="207169" cy="142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B51662A-8A1E-4AEF-9B8B-315F33D3A958}"/>
              </a:ext>
            </a:extLst>
          </p:cNvPr>
          <p:cNvSpPr/>
          <p:nvPr/>
        </p:nvSpPr>
        <p:spPr>
          <a:xfrm>
            <a:off x="2534341" y="3200684"/>
            <a:ext cx="207169" cy="142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60ED768-351A-4C61-AEE4-81D4F3F0A2D5}"/>
              </a:ext>
            </a:extLst>
          </p:cNvPr>
          <p:cNvSpPr/>
          <p:nvPr/>
        </p:nvSpPr>
        <p:spPr>
          <a:xfrm>
            <a:off x="1142903" y="2275732"/>
            <a:ext cx="207169" cy="142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AC35925-2E86-473F-BF02-04BB31D56600}"/>
              </a:ext>
            </a:extLst>
          </p:cNvPr>
          <p:cNvSpPr/>
          <p:nvPr/>
        </p:nvSpPr>
        <p:spPr>
          <a:xfrm>
            <a:off x="302216" y="3777874"/>
            <a:ext cx="207169" cy="1762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>
                <a:solidFill>
                  <a:schemeClr val="tx1"/>
                </a:solidFill>
              </a:rPr>
              <a:t>1</a:t>
            </a:r>
          </a:p>
        </p:txBody>
      </p:sp>
      <p:graphicFrame>
        <p:nvGraphicFramePr>
          <p:cNvPr id="89" name="Table 88">
            <a:extLst>
              <a:ext uri="{FF2B5EF4-FFF2-40B4-BE49-F238E27FC236}">
                <a16:creationId xmlns:a16="http://schemas.microsoft.com/office/drawing/2014/main" id="{EFC3B379-8F74-4E28-BF51-77BD50661F2E}"/>
              </a:ext>
            </a:extLst>
          </p:cNvPr>
          <p:cNvGraphicFramePr>
            <a:graphicFrameLocks noGrp="1"/>
          </p:cNvGraphicFramePr>
          <p:nvPr/>
        </p:nvGraphicFramePr>
        <p:xfrm>
          <a:off x="3572214" y="5158995"/>
          <a:ext cx="3115404" cy="990754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1339020">
                  <a:extLst>
                    <a:ext uri="{9D8B030D-6E8A-4147-A177-3AD203B41FA5}">
                      <a16:colId xmlns:a16="http://schemas.microsoft.com/office/drawing/2014/main" val="2735344625"/>
                    </a:ext>
                  </a:extLst>
                </a:gridCol>
                <a:gridCol w="850922">
                  <a:extLst>
                    <a:ext uri="{9D8B030D-6E8A-4147-A177-3AD203B41FA5}">
                      <a16:colId xmlns:a16="http://schemas.microsoft.com/office/drawing/2014/main" val="1903561272"/>
                    </a:ext>
                  </a:extLst>
                </a:gridCol>
                <a:gridCol w="925462">
                  <a:extLst>
                    <a:ext uri="{9D8B030D-6E8A-4147-A177-3AD203B41FA5}">
                      <a16:colId xmlns:a16="http://schemas.microsoft.com/office/drawing/2014/main" val="2318838727"/>
                    </a:ext>
                  </a:extLst>
                </a:gridCol>
              </a:tblGrid>
              <a:tr h="205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Catégorie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3" marR="46113" marT="0" marB="0" anchor="b">
                    <a:lnL w="9525" cap="flat" cmpd="sng" algn="ctr">
                      <a:noFill/>
                      <a:prstDash val="solid"/>
                    </a:lnL>
                    <a:lnR w="25400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Hommes</a:t>
                      </a:r>
                    </a:p>
                  </a:txBody>
                  <a:tcPr marL="46113" marR="46113" marT="0" marB="0" anchor="b">
                    <a:lnL w="25400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Femmes</a:t>
                      </a:r>
                    </a:p>
                  </a:txBody>
                  <a:tcPr marL="46113" marR="46113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9498198"/>
                  </a:ext>
                </a:extLst>
              </a:tr>
              <a:tr h="298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Staffs</a:t>
                      </a:r>
                    </a:p>
                  </a:txBody>
                  <a:tcPr marL="46113" marR="46113" marT="0" marB="0" anchor="b">
                    <a:lnL w="9525" cap="flat" cmpd="sng" algn="ctr">
                      <a:noFill/>
                      <a:prstDash val="solid"/>
                    </a:lnL>
                    <a:lnR w="254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46113" marR="46113" marT="0" marB="0" anchor="b">
                    <a:lnL w="25400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6113" marR="46113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772065"/>
                  </a:ext>
                </a:extLst>
              </a:tr>
              <a:tr h="205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</a:rPr>
                        <a:t>Consultants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3" marR="46113" marT="0" marB="0" anchor="b">
                    <a:lnL w="9525" cap="flat" cmpd="sng" algn="ctr">
                      <a:noFill/>
                      <a:prstDash val="solid"/>
                    </a:lnL>
                    <a:lnR w="25400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84</a:t>
                      </a:r>
                    </a:p>
                  </a:txBody>
                  <a:tcPr marL="46113" marR="46113" marT="0" marB="0" anchor="b">
                    <a:lnL w="25400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6113" marR="46113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1205877"/>
                  </a:ext>
                </a:extLst>
              </a:tr>
              <a:tr h="2243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Black" panose="020B0A04020102020204" pitchFamily="34" charset="0"/>
                        </a:rPr>
                        <a:t>Total : 146</a:t>
                      </a:r>
                      <a:endParaRPr lang="en-US" sz="1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3" marR="46113" marT="0" marB="0" anchor="b">
                    <a:lnL w="9525" cap="flat" cmpd="sng" algn="ctr">
                      <a:noFill/>
                      <a:prstDash val="solid"/>
                    </a:lnL>
                    <a:lnR w="25400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113</a:t>
                      </a:r>
                      <a:endParaRPr lang="en-US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3" marR="46113" marT="0" marB="0" anchor="b">
                    <a:lnL w="25400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en-US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3" marR="46113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9236877"/>
                  </a:ext>
                </a:extLst>
              </a:tr>
            </a:tbl>
          </a:graphicData>
        </a:graphic>
      </p:graphicFrame>
      <p:sp>
        <p:nvSpPr>
          <p:cNvPr id="90" name="Rectangle 89">
            <a:extLst>
              <a:ext uri="{FF2B5EF4-FFF2-40B4-BE49-F238E27FC236}">
                <a16:creationId xmlns:a16="http://schemas.microsoft.com/office/drawing/2014/main" id="{51714724-278E-45C3-A9ED-06534FBA49F0}"/>
              </a:ext>
            </a:extLst>
          </p:cNvPr>
          <p:cNvSpPr/>
          <p:nvPr/>
        </p:nvSpPr>
        <p:spPr>
          <a:xfrm>
            <a:off x="-36691" y="-707297"/>
            <a:ext cx="5797100" cy="530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fr-FR" sz="3000" dirty="0">
                <a:ln w="0"/>
                <a:solidFill>
                  <a:schemeClr val="accent6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Répartition des Ressources : Staffs</a:t>
            </a:r>
            <a:endParaRPr lang="en-US" sz="3000" dirty="0">
              <a:ln w="0"/>
              <a:solidFill>
                <a:schemeClr val="accent6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badi" panose="020B0604020104020204" pitchFamily="34" charset="0"/>
            </a:endParaRPr>
          </a:p>
        </p:txBody>
      </p:sp>
      <p:pic>
        <p:nvPicPr>
          <p:cNvPr id="82" name="Image 215">
            <a:extLst>
              <a:ext uri="{FF2B5EF4-FFF2-40B4-BE49-F238E27FC236}">
                <a16:creationId xmlns:a16="http://schemas.microsoft.com/office/drawing/2014/main" id="{A47D688A-65FA-4364-9BF8-77CA52D4F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2581" y="5142928"/>
            <a:ext cx="667799" cy="500205"/>
          </a:xfrm>
          <a:prstGeom prst="ellipse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04659C70-7E19-40B8-90FE-6614EC8DABA0}"/>
              </a:ext>
            </a:extLst>
          </p:cNvPr>
          <p:cNvSpPr/>
          <p:nvPr/>
        </p:nvSpPr>
        <p:spPr>
          <a:xfrm>
            <a:off x="632755" y="163228"/>
            <a:ext cx="6275991" cy="47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Présence de l’OMS en Guinée : Staffs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Noto Serif SC Black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0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D64123A-7C1F-41C9-B260-55D9DD5B647C}"/>
              </a:ext>
            </a:extLst>
          </p:cNvPr>
          <p:cNvSpPr txBox="1"/>
          <p:nvPr/>
        </p:nvSpPr>
        <p:spPr>
          <a:xfrm>
            <a:off x="457198" y="1019299"/>
            <a:ext cx="8229601" cy="4964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333499"/>
            <a:ext cx="8229600" cy="685800"/>
          </a:xfrm>
          <a:ln>
            <a:noFill/>
          </a:ln>
        </p:spPr>
        <p:txBody>
          <a:bodyPr vert="horz" lIns="68580" tIns="34290" rIns="68580" bIns="34290" rtlCol="0" anchor="t"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Cadre de Planification de l’OMS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54376781"/>
              </p:ext>
            </p:extLst>
          </p:nvPr>
        </p:nvGraphicFramePr>
        <p:xfrm>
          <a:off x="457199" y="1058977"/>
          <a:ext cx="4953002" cy="492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Oval 11"/>
          <p:cNvSpPr/>
          <p:nvPr/>
        </p:nvSpPr>
        <p:spPr>
          <a:xfrm>
            <a:off x="6197995" y="2819400"/>
            <a:ext cx="2488805" cy="127845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PNDS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0250" y="1019299"/>
            <a:ext cx="363172" cy="501675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OP-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BIENNAL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708073" y="3276600"/>
            <a:ext cx="403761" cy="44025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4752274" y="3286539"/>
            <a:ext cx="403761" cy="44025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8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CCA73A2-D5C5-4C4A-A29D-0AF1BA5BC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203" y="5663622"/>
            <a:ext cx="978590" cy="29985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C466F05-D378-4B5F-9B57-E9500A5F7ECD}"/>
              </a:ext>
            </a:extLst>
          </p:cNvPr>
          <p:cNvSpPr txBox="1">
            <a:spLocks/>
          </p:cNvSpPr>
          <p:nvPr/>
        </p:nvSpPr>
        <p:spPr>
          <a:xfrm>
            <a:off x="312341" y="342379"/>
            <a:ext cx="5793037" cy="77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defTabSz="685800" eaLnBrk="1" fontAlgn="auto" hangingPunct="1">
              <a:lnSpc>
                <a:spcPct val="120000"/>
              </a:lnSpc>
              <a:spcAft>
                <a:spcPts val="0"/>
              </a:spcAft>
              <a:defRPr sz="18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endParaRPr lang="fr-F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DB77C4-4537-41B7-9C8D-46C20AAD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98" y="342379"/>
            <a:ext cx="8229600" cy="62199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Axes prioritaires pour 2022- 2026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Noto Serif SC Black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0" name="Google Shape;1588;p53">
            <a:extLst>
              <a:ext uri="{FF2B5EF4-FFF2-40B4-BE49-F238E27FC236}">
                <a16:creationId xmlns:a16="http://schemas.microsoft.com/office/drawing/2014/main" id="{5B8C7690-7EE6-714F-A1C8-2ADC0651F58F}"/>
              </a:ext>
            </a:extLst>
          </p:cNvPr>
          <p:cNvSpPr txBox="1">
            <a:spLocks noGrp="1"/>
          </p:cNvSpPr>
          <p:nvPr/>
        </p:nvSpPr>
        <p:spPr bwMode="auto">
          <a:xfrm>
            <a:off x="319898" y="1385748"/>
            <a:ext cx="3030965" cy="4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lvl="0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 kern="1200">
                <a:solidFill>
                  <a:srgbClr val="053B5C"/>
                </a:solidFill>
                <a:latin typeface="+mj-lt"/>
                <a:ea typeface="+mj-ea"/>
                <a:cs typeface="+mj-cs"/>
              </a:defRPr>
            </a:lvl1pPr>
            <a:lvl2pPr lvl="1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2pPr>
            <a:lvl3pPr lvl="2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3pPr>
            <a:lvl4pPr lvl="3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4pPr>
            <a:lvl5pPr lvl="4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5pPr>
            <a:lvl6pPr marL="457200" lvl="5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6pPr>
            <a:lvl7pPr marL="914400" lvl="6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7pPr>
            <a:lvl8pPr marL="1371600" lvl="7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8pPr>
            <a:lvl9pPr marL="1828800" lvl="8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9pPr>
          </a:lstStyle>
          <a:p>
            <a:r>
              <a:rPr lang="en" sz="2200" dirty="0"/>
              <a:t>Axe 1</a:t>
            </a:r>
            <a:endParaRPr sz="2200" dirty="0"/>
          </a:p>
        </p:txBody>
      </p:sp>
      <p:sp>
        <p:nvSpPr>
          <p:cNvPr id="91" name="Google Shape;1589;p53">
            <a:extLst>
              <a:ext uri="{FF2B5EF4-FFF2-40B4-BE49-F238E27FC236}">
                <a16:creationId xmlns:a16="http://schemas.microsoft.com/office/drawing/2014/main" id="{80168AA6-4A43-7048-A51F-5B22B36411F3}"/>
              </a:ext>
            </a:extLst>
          </p:cNvPr>
          <p:cNvSpPr txBox="1">
            <a:spLocks noGrp="1"/>
          </p:cNvSpPr>
          <p:nvPr/>
        </p:nvSpPr>
        <p:spPr bwMode="auto">
          <a:xfrm>
            <a:off x="409461" y="1789048"/>
            <a:ext cx="2759844" cy="104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algn="ctr" rtl="0" eaLnBrk="1" fontAlgn="base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fr-CD" sz="1800" dirty="0"/>
              <a:t>Amélioration de la lutte contre les maladies transmissibles et non transmissibles pour réduire la charge de morbidité et de mortalité</a:t>
            </a:r>
            <a:endParaRPr sz="1800" dirty="0"/>
          </a:p>
        </p:txBody>
      </p:sp>
      <p:sp>
        <p:nvSpPr>
          <p:cNvPr id="92" name="Google Shape;1590;p53">
            <a:extLst>
              <a:ext uri="{FF2B5EF4-FFF2-40B4-BE49-F238E27FC236}">
                <a16:creationId xmlns:a16="http://schemas.microsoft.com/office/drawing/2014/main" id="{80AF2DBD-A927-4349-B9DF-71284BBF4512}"/>
              </a:ext>
            </a:extLst>
          </p:cNvPr>
          <p:cNvSpPr txBox="1">
            <a:spLocks noGrp="1"/>
          </p:cNvSpPr>
          <p:nvPr/>
        </p:nvSpPr>
        <p:spPr bwMode="auto">
          <a:xfrm>
            <a:off x="6037180" y="1568628"/>
            <a:ext cx="2213479" cy="4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lvl="0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 kern="1200">
                <a:solidFill>
                  <a:srgbClr val="053B5C"/>
                </a:solidFill>
                <a:latin typeface="+mj-lt"/>
                <a:ea typeface="+mj-ea"/>
                <a:cs typeface="+mj-cs"/>
              </a:defRPr>
            </a:lvl1pPr>
            <a:lvl2pPr lvl="1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2pPr>
            <a:lvl3pPr lvl="2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3pPr>
            <a:lvl4pPr lvl="3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4pPr>
            <a:lvl5pPr lvl="4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5pPr>
            <a:lvl6pPr marL="457200" lvl="5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6pPr>
            <a:lvl7pPr marL="914400" lvl="6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7pPr>
            <a:lvl8pPr marL="1371600" lvl="7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8pPr>
            <a:lvl9pPr marL="1828800" lvl="8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9pPr>
          </a:lstStyle>
          <a:p>
            <a:r>
              <a:rPr lang="en" dirty="0"/>
              <a:t>Axe 2</a:t>
            </a:r>
            <a:endParaRPr dirty="0"/>
          </a:p>
        </p:txBody>
      </p:sp>
      <p:sp>
        <p:nvSpPr>
          <p:cNvPr id="93" name="Google Shape;1591;p53">
            <a:extLst>
              <a:ext uri="{FF2B5EF4-FFF2-40B4-BE49-F238E27FC236}">
                <a16:creationId xmlns:a16="http://schemas.microsoft.com/office/drawing/2014/main" id="{B227F44A-8259-2647-B3DB-7A663FA3330B}"/>
              </a:ext>
            </a:extLst>
          </p:cNvPr>
          <p:cNvSpPr txBox="1">
            <a:spLocks noGrp="1"/>
          </p:cNvSpPr>
          <p:nvPr/>
        </p:nvSpPr>
        <p:spPr bwMode="auto">
          <a:xfrm>
            <a:off x="5716454" y="2017648"/>
            <a:ext cx="3107637" cy="77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algn="ctr" rtl="0" eaLnBrk="1" fontAlgn="base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Promotion de la santé à toutes les étapes de la vie pour réduire les inégalités en santé et Genre</a:t>
            </a:r>
          </a:p>
        </p:txBody>
      </p:sp>
      <p:sp>
        <p:nvSpPr>
          <p:cNvPr id="95" name="Google Shape;1593;p53">
            <a:extLst>
              <a:ext uri="{FF2B5EF4-FFF2-40B4-BE49-F238E27FC236}">
                <a16:creationId xmlns:a16="http://schemas.microsoft.com/office/drawing/2014/main" id="{9E82D92E-90B7-BF44-A4EA-A3F12BD16C9D}"/>
              </a:ext>
            </a:extLst>
          </p:cNvPr>
          <p:cNvSpPr txBox="1">
            <a:spLocks noGrp="1"/>
          </p:cNvSpPr>
          <p:nvPr/>
        </p:nvSpPr>
        <p:spPr bwMode="auto">
          <a:xfrm>
            <a:off x="3187022" y="2966503"/>
            <a:ext cx="2699414" cy="77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algn="ctr" rtl="0" eaLnBrk="1" fontAlgn="base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fr-FR" sz="1800" dirty="0"/>
              <a:t>Renforcement de la performance du système de santé pour accélérer les progrès sur la couverture sanitaire universelle</a:t>
            </a:r>
            <a:endParaRPr sz="1800" dirty="0"/>
          </a:p>
        </p:txBody>
      </p:sp>
      <p:sp>
        <p:nvSpPr>
          <p:cNvPr id="96" name="Google Shape;1594;p53">
            <a:extLst>
              <a:ext uri="{FF2B5EF4-FFF2-40B4-BE49-F238E27FC236}">
                <a16:creationId xmlns:a16="http://schemas.microsoft.com/office/drawing/2014/main" id="{9299F3D1-9F0C-C34A-9347-8589B8D1BFB4}"/>
              </a:ext>
            </a:extLst>
          </p:cNvPr>
          <p:cNvSpPr txBox="1">
            <a:spLocks noGrp="1"/>
          </p:cNvSpPr>
          <p:nvPr/>
        </p:nvSpPr>
        <p:spPr bwMode="auto">
          <a:xfrm>
            <a:off x="794481" y="4017041"/>
            <a:ext cx="1984800" cy="4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lvl="0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 kern="1200">
                <a:solidFill>
                  <a:srgbClr val="053B5C"/>
                </a:solidFill>
                <a:latin typeface="+mj-lt"/>
                <a:ea typeface="+mj-ea"/>
                <a:cs typeface="+mj-cs"/>
              </a:defRPr>
            </a:lvl1pPr>
            <a:lvl2pPr lvl="1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2pPr>
            <a:lvl3pPr lvl="2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3pPr>
            <a:lvl4pPr lvl="3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4pPr>
            <a:lvl5pPr lvl="4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5pPr>
            <a:lvl6pPr marL="457200" lvl="5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6pPr>
            <a:lvl7pPr marL="914400" lvl="6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7pPr>
            <a:lvl8pPr marL="1371600" lvl="7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8pPr>
            <a:lvl9pPr marL="1828800" lvl="8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9pPr>
          </a:lstStyle>
          <a:p>
            <a:r>
              <a:rPr lang="en" dirty="0"/>
              <a:t>Axe 4</a:t>
            </a:r>
            <a:endParaRPr dirty="0"/>
          </a:p>
        </p:txBody>
      </p:sp>
      <p:sp>
        <p:nvSpPr>
          <p:cNvPr id="97" name="Google Shape;1595;p53">
            <a:extLst>
              <a:ext uri="{FF2B5EF4-FFF2-40B4-BE49-F238E27FC236}">
                <a16:creationId xmlns:a16="http://schemas.microsoft.com/office/drawing/2014/main" id="{E91E7F70-8108-3D4D-BBF7-53C394ED9F8E}"/>
              </a:ext>
            </a:extLst>
          </p:cNvPr>
          <p:cNvSpPr txBox="1">
            <a:spLocks noGrp="1"/>
          </p:cNvSpPr>
          <p:nvPr/>
        </p:nvSpPr>
        <p:spPr bwMode="auto">
          <a:xfrm>
            <a:off x="251674" y="4432223"/>
            <a:ext cx="3030963" cy="153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algn="ctr" rtl="0" eaLnBrk="1" fontAlgn="base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Amélioration de la protection de la population contre les urgences et catastrophes sanitaires pour sauver des vies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</a:pPr>
            <a:endParaRPr sz="1800" dirty="0"/>
          </a:p>
        </p:txBody>
      </p:sp>
      <p:sp>
        <p:nvSpPr>
          <p:cNvPr id="100" name="Google Shape;1598;p53">
            <a:extLst>
              <a:ext uri="{FF2B5EF4-FFF2-40B4-BE49-F238E27FC236}">
                <a16:creationId xmlns:a16="http://schemas.microsoft.com/office/drawing/2014/main" id="{D996699F-15E7-AE42-9CA1-8CB54A0B2D6B}"/>
              </a:ext>
            </a:extLst>
          </p:cNvPr>
          <p:cNvSpPr txBox="1">
            <a:spLocks noGrp="1"/>
          </p:cNvSpPr>
          <p:nvPr/>
        </p:nvSpPr>
        <p:spPr bwMode="auto">
          <a:xfrm>
            <a:off x="6021810" y="4017041"/>
            <a:ext cx="1984800" cy="4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lvl="0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 kern="1200">
                <a:solidFill>
                  <a:srgbClr val="053B5C"/>
                </a:solidFill>
                <a:latin typeface="+mj-lt"/>
                <a:ea typeface="+mj-ea"/>
                <a:cs typeface="+mj-cs"/>
              </a:defRPr>
            </a:lvl1pPr>
            <a:lvl2pPr lvl="1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2pPr>
            <a:lvl3pPr lvl="2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3pPr>
            <a:lvl4pPr lvl="3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4pPr>
            <a:lvl5pPr lvl="4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5pPr>
            <a:lvl6pPr marL="457200" lvl="5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6pPr>
            <a:lvl7pPr marL="914400" lvl="6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7pPr>
            <a:lvl8pPr marL="1371600" lvl="7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8pPr>
            <a:lvl9pPr marL="1828800" lvl="8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9pPr>
          </a:lstStyle>
          <a:p>
            <a:r>
              <a:rPr lang="en" dirty="0"/>
              <a:t>Axe 5</a:t>
            </a:r>
            <a:endParaRPr dirty="0"/>
          </a:p>
        </p:txBody>
      </p:sp>
      <p:sp>
        <p:nvSpPr>
          <p:cNvPr id="101" name="Google Shape;1599;p53">
            <a:extLst>
              <a:ext uri="{FF2B5EF4-FFF2-40B4-BE49-F238E27FC236}">
                <a16:creationId xmlns:a16="http://schemas.microsoft.com/office/drawing/2014/main" id="{91AD047F-861E-2942-9FBC-5C8FFFDD33C9}"/>
              </a:ext>
            </a:extLst>
          </p:cNvPr>
          <p:cNvSpPr txBox="1">
            <a:spLocks noGrp="1"/>
          </p:cNvSpPr>
          <p:nvPr/>
        </p:nvSpPr>
        <p:spPr bwMode="auto">
          <a:xfrm>
            <a:off x="5844284" y="4420341"/>
            <a:ext cx="2789076" cy="77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lvl="0" indent="-342900" algn="ctr" rtl="0" eaLnBrk="1" fontAlgn="base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rtl="0" eaLnBrk="1" fontAlgn="base" hangingPunct="1">
              <a:spcBef>
                <a:spcPts val="1600"/>
              </a:spcBef>
              <a:spcAft>
                <a:spcPts val="0"/>
              </a:spcAft>
              <a:buFont typeface="Arial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spcBef>
                <a:spcPts val="1600"/>
              </a:spcBef>
              <a:spcAft>
                <a:spcPts val="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  <a:defRPr sz="1200" kern="1200">
                <a:solidFill>
                  <a:srgbClr val="053B5C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Promotion de la santé et du bien-être par une plus grande attention aux déterminants de la santé	</a:t>
            </a:r>
            <a:endParaRPr lang="en-US"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</a:pPr>
            <a:endParaRPr sz="1800" dirty="0"/>
          </a:p>
        </p:txBody>
      </p:sp>
      <p:cxnSp>
        <p:nvCxnSpPr>
          <p:cNvPr id="103" name="Google Shape;1601;p53">
            <a:extLst>
              <a:ext uri="{FF2B5EF4-FFF2-40B4-BE49-F238E27FC236}">
                <a16:creationId xmlns:a16="http://schemas.microsoft.com/office/drawing/2014/main" id="{624640EE-6A98-6B46-92F8-90C73A879CEE}"/>
              </a:ext>
            </a:extLst>
          </p:cNvPr>
          <p:cNvCxnSpPr/>
          <p:nvPr/>
        </p:nvCxnSpPr>
        <p:spPr>
          <a:xfrm rot="10800000">
            <a:off x="5793103" y="1542598"/>
            <a:ext cx="0" cy="8487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9" name="Google Shape;1616;p53">
            <a:extLst>
              <a:ext uri="{FF2B5EF4-FFF2-40B4-BE49-F238E27FC236}">
                <a16:creationId xmlns:a16="http://schemas.microsoft.com/office/drawing/2014/main" id="{115DDCA2-EB14-D74A-B68B-1E0EFFA6E1D1}"/>
              </a:ext>
            </a:extLst>
          </p:cNvPr>
          <p:cNvGrpSpPr/>
          <p:nvPr/>
        </p:nvGrpSpPr>
        <p:grpSpPr>
          <a:xfrm>
            <a:off x="6889865" y="1301448"/>
            <a:ext cx="248713" cy="248763"/>
            <a:chOff x="6242825" y="2615925"/>
            <a:chExt cx="483125" cy="483225"/>
          </a:xfrm>
        </p:grpSpPr>
        <p:sp>
          <p:nvSpPr>
            <p:cNvPr id="116" name="Google Shape;1617;p53">
              <a:extLst>
                <a:ext uri="{FF2B5EF4-FFF2-40B4-BE49-F238E27FC236}">
                  <a16:creationId xmlns:a16="http://schemas.microsoft.com/office/drawing/2014/main" id="{EAAAE08F-F393-374E-9E51-062CDE615206}"/>
                </a:ext>
              </a:extLst>
            </p:cNvPr>
            <p:cNvSpPr/>
            <p:nvPr/>
          </p:nvSpPr>
          <p:spPr>
            <a:xfrm>
              <a:off x="6242825" y="2672550"/>
              <a:ext cx="483125" cy="426600"/>
            </a:xfrm>
            <a:custGeom>
              <a:avLst/>
              <a:gdLst/>
              <a:ahLst/>
              <a:cxnLst/>
              <a:rect l="l" t="t" r="r" b="b"/>
              <a:pathLst>
                <a:path w="19325" h="17064" extrusionOk="0">
                  <a:moveTo>
                    <a:pt x="10230" y="2331"/>
                  </a:moveTo>
                  <a:cubicBezTo>
                    <a:pt x="11387" y="2603"/>
                    <a:pt x="12437" y="3687"/>
                    <a:pt x="13056" y="5299"/>
                  </a:cubicBezTo>
                  <a:cubicBezTo>
                    <a:pt x="13144" y="5524"/>
                    <a:pt x="13357" y="5662"/>
                    <a:pt x="13583" y="5662"/>
                  </a:cubicBezTo>
                  <a:cubicBezTo>
                    <a:pt x="13652" y="5662"/>
                    <a:pt x="13722" y="5649"/>
                    <a:pt x="13790" y="5623"/>
                  </a:cubicBezTo>
                  <a:cubicBezTo>
                    <a:pt x="14083" y="5511"/>
                    <a:pt x="14228" y="5185"/>
                    <a:pt x="14113" y="4892"/>
                  </a:cubicBezTo>
                  <a:cubicBezTo>
                    <a:pt x="13790" y="4049"/>
                    <a:pt x="13349" y="3307"/>
                    <a:pt x="12830" y="2712"/>
                  </a:cubicBezTo>
                  <a:lnTo>
                    <a:pt x="12830" y="2712"/>
                  </a:lnTo>
                  <a:cubicBezTo>
                    <a:pt x="13911" y="3029"/>
                    <a:pt x="14901" y="3512"/>
                    <a:pt x="15750" y="4143"/>
                  </a:cubicBezTo>
                  <a:cubicBezTo>
                    <a:pt x="16882" y="4988"/>
                    <a:pt x="17649" y="6024"/>
                    <a:pt x="17990" y="7147"/>
                  </a:cubicBezTo>
                  <a:cubicBezTo>
                    <a:pt x="17519" y="6915"/>
                    <a:pt x="17000" y="6794"/>
                    <a:pt x="16476" y="6794"/>
                  </a:cubicBezTo>
                  <a:cubicBezTo>
                    <a:pt x="16469" y="6794"/>
                    <a:pt x="16463" y="6794"/>
                    <a:pt x="16456" y="6794"/>
                  </a:cubicBezTo>
                  <a:cubicBezTo>
                    <a:pt x="15729" y="6794"/>
                    <a:pt x="15040" y="7012"/>
                    <a:pt x="14515" y="7404"/>
                  </a:cubicBezTo>
                  <a:cubicBezTo>
                    <a:pt x="14400" y="7492"/>
                    <a:pt x="14291" y="7588"/>
                    <a:pt x="14192" y="7694"/>
                  </a:cubicBezTo>
                  <a:cubicBezTo>
                    <a:pt x="14092" y="7588"/>
                    <a:pt x="13983" y="7492"/>
                    <a:pt x="13869" y="7404"/>
                  </a:cubicBezTo>
                  <a:cubicBezTo>
                    <a:pt x="13343" y="7012"/>
                    <a:pt x="12655" y="6794"/>
                    <a:pt x="11927" y="6794"/>
                  </a:cubicBezTo>
                  <a:cubicBezTo>
                    <a:pt x="11199" y="6794"/>
                    <a:pt x="10511" y="7012"/>
                    <a:pt x="9986" y="7404"/>
                  </a:cubicBezTo>
                  <a:cubicBezTo>
                    <a:pt x="9871" y="7492"/>
                    <a:pt x="9762" y="7588"/>
                    <a:pt x="9662" y="7694"/>
                  </a:cubicBezTo>
                  <a:cubicBezTo>
                    <a:pt x="9563" y="7588"/>
                    <a:pt x="9454" y="7492"/>
                    <a:pt x="9339" y="7404"/>
                  </a:cubicBezTo>
                  <a:cubicBezTo>
                    <a:pt x="8814" y="7012"/>
                    <a:pt x="8126" y="6794"/>
                    <a:pt x="7398" y="6794"/>
                  </a:cubicBezTo>
                  <a:cubicBezTo>
                    <a:pt x="6670" y="6794"/>
                    <a:pt x="5982" y="7012"/>
                    <a:pt x="5456" y="7404"/>
                  </a:cubicBezTo>
                  <a:cubicBezTo>
                    <a:pt x="5342" y="7492"/>
                    <a:pt x="5233" y="7588"/>
                    <a:pt x="5133" y="7694"/>
                  </a:cubicBezTo>
                  <a:cubicBezTo>
                    <a:pt x="5034" y="7588"/>
                    <a:pt x="4925" y="7492"/>
                    <a:pt x="4810" y="7404"/>
                  </a:cubicBezTo>
                  <a:cubicBezTo>
                    <a:pt x="4285" y="7012"/>
                    <a:pt x="3596" y="6794"/>
                    <a:pt x="2869" y="6794"/>
                  </a:cubicBezTo>
                  <a:cubicBezTo>
                    <a:pt x="2862" y="6794"/>
                    <a:pt x="2856" y="6794"/>
                    <a:pt x="2849" y="6794"/>
                  </a:cubicBezTo>
                  <a:cubicBezTo>
                    <a:pt x="2324" y="6794"/>
                    <a:pt x="1806" y="6915"/>
                    <a:pt x="1335" y="7147"/>
                  </a:cubicBezTo>
                  <a:cubicBezTo>
                    <a:pt x="1676" y="6024"/>
                    <a:pt x="2443" y="4988"/>
                    <a:pt x="3578" y="4143"/>
                  </a:cubicBezTo>
                  <a:cubicBezTo>
                    <a:pt x="4424" y="3512"/>
                    <a:pt x="5414" y="3029"/>
                    <a:pt x="6498" y="2712"/>
                  </a:cubicBezTo>
                  <a:lnTo>
                    <a:pt x="6498" y="2712"/>
                  </a:lnTo>
                  <a:cubicBezTo>
                    <a:pt x="5976" y="3307"/>
                    <a:pt x="5538" y="4049"/>
                    <a:pt x="5212" y="4892"/>
                  </a:cubicBezTo>
                  <a:cubicBezTo>
                    <a:pt x="5097" y="5185"/>
                    <a:pt x="5245" y="5511"/>
                    <a:pt x="5535" y="5623"/>
                  </a:cubicBezTo>
                  <a:cubicBezTo>
                    <a:pt x="5603" y="5649"/>
                    <a:pt x="5673" y="5662"/>
                    <a:pt x="5742" y="5662"/>
                  </a:cubicBezTo>
                  <a:cubicBezTo>
                    <a:pt x="5968" y="5662"/>
                    <a:pt x="6181" y="5524"/>
                    <a:pt x="6269" y="5299"/>
                  </a:cubicBezTo>
                  <a:cubicBezTo>
                    <a:pt x="6891" y="3687"/>
                    <a:pt x="7941" y="2603"/>
                    <a:pt x="9098" y="2331"/>
                  </a:cubicBezTo>
                  <a:lnTo>
                    <a:pt x="9098" y="5097"/>
                  </a:lnTo>
                  <a:cubicBezTo>
                    <a:pt x="9098" y="5408"/>
                    <a:pt x="9351" y="5662"/>
                    <a:pt x="9662" y="5662"/>
                  </a:cubicBezTo>
                  <a:cubicBezTo>
                    <a:pt x="9976" y="5662"/>
                    <a:pt x="10230" y="5408"/>
                    <a:pt x="10230" y="5097"/>
                  </a:cubicBezTo>
                  <a:lnTo>
                    <a:pt x="10230" y="2331"/>
                  </a:lnTo>
                  <a:close/>
                  <a:moveTo>
                    <a:pt x="9662" y="0"/>
                  </a:moveTo>
                  <a:cubicBezTo>
                    <a:pt x="9348" y="0"/>
                    <a:pt x="9098" y="254"/>
                    <a:pt x="9098" y="568"/>
                  </a:cubicBezTo>
                  <a:lnTo>
                    <a:pt x="9098" y="1145"/>
                  </a:lnTo>
                  <a:cubicBezTo>
                    <a:pt x="6764" y="1247"/>
                    <a:pt x="4584" y="1981"/>
                    <a:pt x="2899" y="3234"/>
                  </a:cubicBezTo>
                  <a:cubicBezTo>
                    <a:pt x="1030" y="4629"/>
                    <a:pt x="0" y="6495"/>
                    <a:pt x="0" y="8494"/>
                  </a:cubicBezTo>
                  <a:lnTo>
                    <a:pt x="0" y="9059"/>
                  </a:lnTo>
                  <a:cubicBezTo>
                    <a:pt x="0" y="9373"/>
                    <a:pt x="254" y="9626"/>
                    <a:pt x="568" y="9626"/>
                  </a:cubicBezTo>
                  <a:cubicBezTo>
                    <a:pt x="879" y="9626"/>
                    <a:pt x="1133" y="9373"/>
                    <a:pt x="1133" y="9059"/>
                  </a:cubicBezTo>
                  <a:cubicBezTo>
                    <a:pt x="1133" y="8455"/>
                    <a:pt x="1945" y="7926"/>
                    <a:pt x="2869" y="7926"/>
                  </a:cubicBezTo>
                  <a:cubicBezTo>
                    <a:pt x="3793" y="7926"/>
                    <a:pt x="4569" y="8446"/>
                    <a:pt x="4569" y="9059"/>
                  </a:cubicBezTo>
                  <a:cubicBezTo>
                    <a:pt x="4569" y="9373"/>
                    <a:pt x="4819" y="9623"/>
                    <a:pt x="5133" y="9623"/>
                  </a:cubicBezTo>
                  <a:cubicBezTo>
                    <a:pt x="5447" y="9623"/>
                    <a:pt x="5701" y="9373"/>
                    <a:pt x="5701" y="9059"/>
                  </a:cubicBezTo>
                  <a:cubicBezTo>
                    <a:pt x="5701" y="8446"/>
                    <a:pt x="6477" y="7926"/>
                    <a:pt x="7398" y="7926"/>
                  </a:cubicBezTo>
                  <a:cubicBezTo>
                    <a:pt x="8319" y="7926"/>
                    <a:pt x="9098" y="8446"/>
                    <a:pt x="9098" y="9059"/>
                  </a:cubicBezTo>
                  <a:lnTo>
                    <a:pt x="9098" y="9475"/>
                  </a:lnTo>
                  <a:cubicBezTo>
                    <a:pt x="9098" y="9500"/>
                    <a:pt x="9098" y="9527"/>
                    <a:pt x="9101" y="9551"/>
                  </a:cubicBezTo>
                  <a:cubicBezTo>
                    <a:pt x="9098" y="9575"/>
                    <a:pt x="9098" y="9602"/>
                    <a:pt x="9098" y="9626"/>
                  </a:cubicBezTo>
                  <a:lnTo>
                    <a:pt x="9098" y="14799"/>
                  </a:lnTo>
                  <a:cubicBezTo>
                    <a:pt x="9098" y="15424"/>
                    <a:pt x="8591" y="15931"/>
                    <a:pt x="7966" y="15931"/>
                  </a:cubicBezTo>
                  <a:cubicBezTo>
                    <a:pt x="7337" y="15931"/>
                    <a:pt x="6833" y="15424"/>
                    <a:pt x="6833" y="14799"/>
                  </a:cubicBezTo>
                  <a:lnTo>
                    <a:pt x="6833" y="14231"/>
                  </a:lnTo>
                  <a:cubicBezTo>
                    <a:pt x="6833" y="13920"/>
                    <a:pt x="6580" y="13666"/>
                    <a:pt x="6266" y="13666"/>
                  </a:cubicBezTo>
                  <a:cubicBezTo>
                    <a:pt x="5952" y="13666"/>
                    <a:pt x="5701" y="13920"/>
                    <a:pt x="5701" y="14231"/>
                  </a:cubicBezTo>
                  <a:lnTo>
                    <a:pt x="5701" y="14799"/>
                  </a:lnTo>
                  <a:cubicBezTo>
                    <a:pt x="5701" y="16049"/>
                    <a:pt x="6712" y="17063"/>
                    <a:pt x="7966" y="17063"/>
                  </a:cubicBezTo>
                  <a:cubicBezTo>
                    <a:pt x="9216" y="17063"/>
                    <a:pt x="10230" y="16049"/>
                    <a:pt x="10230" y="14799"/>
                  </a:cubicBezTo>
                  <a:lnTo>
                    <a:pt x="10230" y="9626"/>
                  </a:lnTo>
                  <a:cubicBezTo>
                    <a:pt x="10227" y="9599"/>
                    <a:pt x="10227" y="9575"/>
                    <a:pt x="10224" y="9551"/>
                  </a:cubicBezTo>
                  <a:cubicBezTo>
                    <a:pt x="10227" y="9524"/>
                    <a:pt x="10227" y="9500"/>
                    <a:pt x="10230" y="9475"/>
                  </a:cubicBezTo>
                  <a:lnTo>
                    <a:pt x="10230" y="9059"/>
                  </a:lnTo>
                  <a:cubicBezTo>
                    <a:pt x="10230" y="8446"/>
                    <a:pt x="11006" y="7926"/>
                    <a:pt x="11927" y="7926"/>
                  </a:cubicBezTo>
                  <a:cubicBezTo>
                    <a:pt x="12848" y="7926"/>
                    <a:pt x="13627" y="8446"/>
                    <a:pt x="13627" y="9059"/>
                  </a:cubicBezTo>
                  <a:cubicBezTo>
                    <a:pt x="13627" y="9373"/>
                    <a:pt x="13878" y="9623"/>
                    <a:pt x="14192" y="9623"/>
                  </a:cubicBezTo>
                  <a:cubicBezTo>
                    <a:pt x="14506" y="9623"/>
                    <a:pt x="14759" y="9373"/>
                    <a:pt x="14759" y="9059"/>
                  </a:cubicBezTo>
                  <a:cubicBezTo>
                    <a:pt x="14759" y="8446"/>
                    <a:pt x="15535" y="7926"/>
                    <a:pt x="16456" y="7926"/>
                  </a:cubicBezTo>
                  <a:cubicBezTo>
                    <a:pt x="17377" y="7926"/>
                    <a:pt x="18192" y="8455"/>
                    <a:pt x="18192" y="9059"/>
                  </a:cubicBezTo>
                  <a:cubicBezTo>
                    <a:pt x="18192" y="9373"/>
                    <a:pt x="18446" y="9623"/>
                    <a:pt x="18760" y="9623"/>
                  </a:cubicBezTo>
                  <a:cubicBezTo>
                    <a:pt x="19071" y="9623"/>
                    <a:pt x="19325" y="9373"/>
                    <a:pt x="19325" y="9059"/>
                  </a:cubicBezTo>
                  <a:lnTo>
                    <a:pt x="19325" y="8494"/>
                  </a:lnTo>
                  <a:cubicBezTo>
                    <a:pt x="19325" y="6495"/>
                    <a:pt x="18295" y="4629"/>
                    <a:pt x="16426" y="3234"/>
                  </a:cubicBezTo>
                  <a:cubicBezTo>
                    <a:pt x="14744" y="1981"/>
                    <a:pt x="12561" y="1247"/>
                    <a:pt x="10230" y="1145"/>
                  </a:cubicBezTo>
                  <a:lnTo>
                    <a:pt x="10230" y="568"/>
                  </a:lnTo>
                  <a:cubicBezTo>
                    <a:pt x="10230" y="254"/>
                    <a:pt x="9976" y="0"/>
                    <a:pt x="9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7" name="Google Shape;1618;p53">
              <a:extLst>
                <a:ext uri="{FF2B5EF4-FFF2-40B4-BE49-F238E27FC236}">
                  <a16:creationId xmlns:a16="http://schemas.microsoft.com/office/drawing/2014/main" id="{C54BDAD6-F49C-5048-8C6A-934D8CAAF043}"/>
                </a:ext>
              </a:extLst>
            </p:cNvPr>
            <p:cNvSpPr/>
            <p:nvPr/>
          </p:nvSpPr>
          <p:spPr>
            <a:xfrm>
              <a:off x="6413650" y="2615925"/>
              <a:ext cx="28325" cy="56650"/>
            </a:xfrm>
            <a:custGeom>
              <a:avLst/>
              <a:gdLst/>
              <a:ahLst/>
              <a:cxnLst/>
              <a:rect l="l" t="t" r="r" b="b"/>
              <a:pathLst>
                <a:path w="1133" h="2266" extrusionOk="0">
                  <a:moveTo>
                    <a:pt x="565" y="1"/>
                  </a:moveTo>
                  <a:cubicBezTo>
                    <a:pt x="251" y="1"/>
                    <a:pt x="0" y="254"/>
                    <a:pt x="0" y="568"/>
                  </a:cubicBezTo>
                  <a:lnTo>
                    <a:pt x="0" y="1701"/>
                  </a:lnTo>
                  <a:cubicBezTo>
                    <a:pt x="0" y="2012"/>
                    <a:pt x="251" y="2265"/>
                    <a:pt x="565" y="2265"/>
                  </a:cubicBezTo>
                  <a:cubicBezTo>
                    <a:pt x="879" y="2265"/>
                    <a:pt x="1133" y="2012"/>
                    <a:pt x="1133" y="1701"/>
                  </a:cubicBezTo>
                  <a:lnTo>
                    <a:pt x="1133" y="568"/>
                  </a:lnTo>
                  <a:cubicBezTo>
                    <a:pt x="1133" y="254"/>
                    <a:pt x="879" y="1"/>
                    <a:pt x="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8" name="Google Shape;1619;p53">
              <a:extLst>
                <a:ext uri="{FF2B5EF4-FFF2-40B4-BE49-F238E27FC236}">
                  <a16:creationId xmlns:a16="http://schemas.microsoft.com/office/drawing/2014/main" id="{40796929-A932-7945-B3AB-7F8BBEEA2669}"/>
                </a:ext>
              </a:extLst>
            </p:cNvPr>
            <p:cNvSpPr/>
            <p:nvPr/>
          </p:nvSpPr>
          <p:spPr>
            <a:xfrm>
              <a:off x="6526875" y="2615925"/>
              <a:ext cx="28325" cy="56650"/>
            </a:xfrm>
            <a:custGeom>
              <a:avLst/>
              <a:gdLst/>
              <a:ahLst/>
              <a:cxnLst/>
              <a:rect l="l" t="t" r="r" b="b"/>
              <a:pathLst>
                <a:path w="1133" h="2266" extrusionOk="0">
                  <a:moveTo>
                    <a:pt x="565" y="1"/>
                  </a:moveTo>
                  <a:cubicBezTo>
                    <a:pt x="251" y="1"/>
                    <a:pt x="0" y="254"/>
                    <a:pt x="0" y="568"/>
                  </a:cubicBezTo>
                  <a:lnTo>
                    <a:pt x="0" y="1701"/>
                  </a:lnTo>
                  <a:cubicBezTo>
                    <a:pt x="0" y="2012"/>
                    <a:pt x="251" y="2265"/>
                    <a:pt x="565" y="2265"/>
                  </a:cubicBezTo>
                  <a:cubicBezTo>
                    <a:pt x="879" y="2265"/>
                    <a:pt x="1133" y="2012"/>
                    <a:pt x="1133" y="1701"/>
                  </a:cubicBezTo>
                  <a:lnTo>
                    <a:pt x="1133" y="568"/>
                  </a:lnTo>
                  <a:cubicBezTo>
                    <a:pt x="1133" y="254"/>
                    <a:pt x="879" y="1"/>
                    <a:pt x="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19" name="Google Shape;1620;p53">
              <a:extLst>
                <a:ext uri="{FF2B5EF4-FFF2-40B4-BE49-F238E27FC236}">
                  <a16:creationId xmlns:a16="http://schemas.microsoft.com/office/drawing/2014/main" id="{20C14F58-B3FF-744B-9436-B3882800A515}"/>
                </a:ext>
              </a:extLst>
            </p:cNvPr>
            <p:cNvSpPr/>
            <p:nvPr/>
          </p:nvSpPr>
          <p:spPr>
            <a:xfrm>
              <a:off x="6611800" y="2644250"/>
              <a:ext cx="28325" cy="56625"/>
            </a:xfrm>
            <a:custGeom>
              <a:avLst/>
              <a:gdLst/>
              <a:ahLst/>
              <a:cxnLst/>
              <a:rect l="l" t="t" r="r" b="b"/>
              <a:pathLst>
                <a:path w="1133" h="2265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lnTo>
                    <a:pt x="0" y="1700"/>
                  </a:lnTo>
                  <a:cubicBezTo>
                    <a:pt x="0" y="2011"/>
                    <a:pt x="251" y="2265"/>
                    <a:pt x="565" y="2265"/>
                  </a:cubicBezTo>
                  <a:cubicBezTo>
                    <a:pt x="879" y="2265"/>
                    <a:pt x="1133" y="2011"/>
                    <a:pt x="1133" y="1700"/>
                  </a:cubicBezTo>
                  <a:lnTo>
                    <a:pt x="1133" y="568"/>
                  </a:lnTo>
                  <a:cubicBezTo>
                    <a:pt x="1133" y="254"/>
                    <a:pt x="879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20" name="Google Shape;1621;p53">
              <a:extLst>
                <a:ext uri="{FF2B5EF4-FFF2-40B4-BE49-F238E27FC236}">
                  <a16:creationId xmlns:a16="http://schemas.microsoft.com/office/drawing/2014/main" id="{9785B829-3069-0943-9D3F-33CB9D591748}"/>
                </a:ext>
              </a:extLst>
            </p:cNvPr>
            <p:cNvSpPr/>
            <p:nvPr/>
          </p:nvSpPr>
          <p:spPr>
            <a:xfrm>
              <a:off x="6328725" y="2644250"/>
              <a:ext cx="28325" cy="56625"/>
            </a:xfrm>
            <a:custGeom>
              <a:avLst/>
              <a:gdLst/>
              <a:ahLst/>
              <a:cxnLst/>
              <a:rect l="l" t="t" r="r" b="b"/>
              <a:pathLst>
                <a:path w="1133" h="2265" extrusionOk="0">
                  <a:moveTo>
                    <a:pt x="565" y="0"/>
                  </a:moveTo>
                  <a:cubicBezTo>
                    <a:pt x="251" y="0"/>
                    <a:pt x="0" y="254"/>
                    <a:pt x="0" y="568"/>
                  </a:cubicBezTo>
                  <a:lnTo>
                    <a:pt x="0" y="1700"/>
                  </a:lnTo>
                  <a:cubicBezTo>
                    <a:pt x="0" y="2011"/>
                    <a:pt x="251" y="2265"/>
                    <a:pt x="565" y="2265"/>
                  </a:cubicBezTo>
                  <a:cubicBezTo>
                    <a:pt x="879" y="2265"/>
                    <a:pt x="1133" y="2011"/>
                    <a:pt x="1133" y="1700"/>
                  </a:cubicBezTo>
                  <a:lnTo>
                    <a:pt x="1133" y="568"/>
                  </a:lnTo>
                  <a:cubicBezTo>
                    <a:pt x="1133" y="254"/>
                    <a:pt x="879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34" name="Google Shape;1594;p53">
            <a:extLst>
              <a:ext uri="{FF2B5EF4-FFF2-40B4-BE49-F238E27FC236}">
                <a16:creationId xmlns:a16="http://schemas.microsoft.com/office/drawing/2014/main" id="{4F38077F-5DF6-A845-84C6-5CAF48D9664A}"/>
              </a:ext>
            </a:extLst>
          </p:cNvPr>
          <p:cNvSpPr txBox="1">
            <a:spLocks noGrp="1"/>
          </p:cNvSpPr>
          <p:nvPr/>
        </p:nvSpPr>
        <p:spPr bwMode="auto">
          <a:xfrm>
            <a:off x="3541491" y="2454941"/>
            <a:ext cx="1984800" cy="4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lvl="0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 kern="1200">
                <a:solidFill>
                  <a:srgbClr val="053B5C"/>
                </a:solidFill>
                <a:latin typeface="+mj-lt"/>
                <a:ea typeface="+mj-ea"/>
                <a:cs typeface="+mj-cs"/>
              </a:defRPr>
            </a:lvl1pPr>
            <a:lvl2pPr lvl="1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2pPr>
            <a:lvl3pPr lvl="2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3pPr>
            <a:lvl4pPr lvl="3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4pPr>
            <a:lvl5pPr lvl="4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5pPr>
            <a:lvl6pPr marL="457200" lvl="5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6pPr>
            <a:lvl7pPr marL="914400" lvl="6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7pPr>
            <a:lvl8pPr marL="1371600" lvl="7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8pPr>
            <a:lvl9pPr marL="1828800" lvl="8" algn="ctr" rtl="0" eaLnBrk="1" fontAlgn="base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53B5C"/>
                </a:solidFill>
                <a:latin typeface="Calibri" pitchFamily="34" charset="0"/>
              </a:defRPr>
            </a:lvl9pPr>
          </a:lstStyle>
          <a:p>
            <a:r>
              <a:rPr lang="en" dirty="0"/>
              <a:t>Axe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483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580FE1-01A8-469C-8FF8-E9620BB5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0" y="6205683"/>
            <a:ext cx="762000" cy="365125"/>
          </a:xfrm>
        </p:spPr>
        <p:txBody>
          <a:bodyPr/>
          <a:lstStyle/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6234E9-AA30-4A0B-A768-66F8242181B4}"/>
              </a:ext>
            </a:extLst>
          </p:cNvPr>
          <p:cNvSpPr txBox="1"/>
          <p:nvPr/>
        </p:nvSpPr>
        <p:spPr>
          <a:xfrm>
            <a:off x="64656" y="1289617"/>
            <a:ext cx="8950034" cy="338554"/>
          </a:xfrm>
          <a:prstGeom prst="rect">
            <a:avLst/>
          </a:prstGeom>
          <a:solidFill>
            <a:srgbClr val="0066CC">
              <a:alpha val="20000"/>
            </a:srgbClr>
          </a:solidFill>
        </p:spPr>
        <p:txBody>
          <a:bodyPr wrap="square" rtlCol="0">
            <a:spAutoFit/>
          </a:bodyPr>
          <a:lstStyle/>
          <a:p>
            <a:endParaRPr lang="fr-FR" sz="1600" dirty="0"/>
          </a:p>
        </p:txBody>
      </p:sp>
      <p:sp>
        <p:nvSpPr>
          <p:cNvPr id="10" name="Google Shape;603;p25">
            <a:extLst>
              <a:ext uri="{FF2B5EF4-FFF2-40B4-BE49-F238E27FC236}">
                <a16:creationId xmlns:a16="http://schemas.microsoft.com/office/drawing/2014/main" id="{DFF485D7-2CF1-40BA-84A9-0CB4A7CACFCE}"/>
              </a:ext>
            </a:extLst>
          </p:cNvPr>
          <p:cNvSpPr txBox="1"/>
          <p:nvPr/>
        </p:nvSpPr>
        <p:spPr>
          <a:xfrm>
            <a:off x="73891" y="2525201"/>
            <a:ext cx="4054536" cy="478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Prévention et Contrôle des Maladies</a:t>
            </a:r>
          </a:p>
        </p:txBody>
      </p:sp>
      <p:sp>
        <p:nvSpPr>
          <p:cNvPr id="12" name="Google Shape;608;p25">
            <a:extLst>
              <a:ext uri="{FF2B5EF4-FFF2-40B4-BE49-F238E27FC236}">
                <a16:creationId xmlns:a16="http://schemas.microsoft.com/office/drawing/2014/main" id="{043C8A3F-8599-4346-8459-D1493FD452FE}"/>
              </a:ext>
            </a:extLst>
          </p:cNvPr>
          <p:cNvSpPr txBox="1"/>
          <p:nvPr/>
        </p:nvSpPr>
        <p:spPr>
          <a:xfrm>
            <a:off x="73891" y="3299430"/>
            <a:ext cx="4054536" cy="4789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Maladies à prévention vaccinale</a:t>
            </a:r>
          </a:p>
        </p:txBody>
      </p:sp>
      <p:sp>
        <p:nvSpPr>
          <p:cNvPr id="14" name="Google Shape;614;p25">
            <a:extLst>
              <a:ext uri="{FF2B5EF4-FFF2-40B4-BE49-F238E27FC236}">
                <a16:creationId xmlns:a16="http://schemas.microsoft.com/office/drawing/2014/main" id="{8BD7E38C-2319-488A-BE5F-0918BE500222}"/>
              </a:ext>
            </a:extLst>
          </p:cNvPr>
          <p:cNvSpPr txBox="1"/>
          <p:nvPr/>
        </p:nvSpPr>
        <p:spPr>
          <a:xfrm>
            <a:off x="73891" y="4104482"/>
            <a:ext cx="4054536" cy="4789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Promotion de la santé à toutes les étapes de la vie</a:t>
            </a:r>
          </a:p>
        </p:txBody>
      </p:sp>
      <p:sp>
        <p:nvSpPr>
          <p:cNvPr id="15" name="Google Shape;107;p16">
            <a:extLst>
              <a:ext uri="{FF2B5EF4-FFF2-40B4-BE49-F238E27FC236}">
                <a16:creationId xmlns:a16="http://schemas.microsoft.com/office/drawing/2014/main" id="{75E0FB6B-831B-4D2B-AB06-FC54EE96BAD5}"/>
              </a:ext>
            </a:extLst>
          </p:cNvPr>
          <p:cNvSpPr txBox="1"/>
          <p:nvPr/>
        </p:nvSpPr>
        <p:spPr>
          <a:xfrm>
            <a:off x="4470400" y="2525201"/>
            <a:ext cx="4539680" cy="478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algn="l"/>
            <a:r>
              <a:rPr lang="fr-FR" sz="1600" b="1" dirty="0"/>
              <a:t>Epidémiologie et lutte contre les Maladies</a:t>
            </a:r>
          </a:p>
        </p:txBody>
      </p:sp>
      <p:sp>
        <p:nvSpPr>
          <p:cNvPr id="16" name="Google Shape;119;p16">
            <a:extLst>
              <a:ext uri="{FF2B5EF4-FFF2-40B4-BE49-F238E27FC236}">
                <a16:creationId xmlns:a16="http://schemas.microsoft.com/office/drawing/2014/main" id="{1C0DAAE2-BA41-4709-83C4-F49D9DBEF153}"/>
              </a:ext>
            </a:extLst>
          </p:cNvPr>
          <p:cNvSpPr txBox="1"/>
          <p:nvPr/>
        </p:nvSpPr>
        <p:spPr>
          <a:xfrm>
            <a:off x="4470400" y="3299430"/>
            <a:ext cx="4539680" cy="4789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algn="l"/>
            <a:r>
              <a:rPr lang="fr-FR" sz="1600" b="1" dirty="0"/>
              <a:t>Epidémiologie et lutte contre les Maladies</a:t>
            </a:r>
          </a:p>
        </p:txBody>
      </p:sp>
      <p:sp>
        <p:nvSpPr>
          <p:cNvPr id="17" name="Google Shape;122;p16">
            <a:extLst>
              <a:ext uri="{FF2B5EF4-FFF2-40B4-BE49-F238E27FC236}">
                <a16:creationId xmlns:a16="http://schemas.microsoft.com/office/drawing/2014/main" id="{61357306-7E1F-40F3-B3FE-5AAE355C1E53}"/>
              </a:ext>
            </a:extLst>
          </p:cNvPr>
          <p:cNvSpPr txBox="1"/>
          <p:nvPr/>
        </p:nvSpPr>
        <p:spPr>
          <a:xfrm>
            <a:off x="4475012" y="4112100"/>
            <a:ext cx="4539680" cy="4789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Santé familiale et nutrition,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Pharmacie et médicaments</a:t>
            </a:r>
          </a:p>
        </p:txBody>
      </p:sp>
      <p:sp>
        <p:nvSpPr>
          <p:cNvPr id="19" name="Google Shape;603;p25">
            <a:extLst>
              <a:ext uri="{FF2B5EF4-FFF2-40B4-BE49-F238E27FC236}">
                <a16:creationId xmlns:a16="http://schemas.microsoft.com/office/drawing/2014/main" id="{E6FF61CD-E85D-4EE6-8114-CE3EA5F5BCC0}"/>
              </a:ext>
            </a:extLst>
          </p:cNvPr>
          <p:cNvSpPr txBox="1"/>
          <p:nvPr/>
        </p:nvSpPr>
        <p:spPr>
          <a:xfrm>
            <a:off x="73891" y="1750972"/>
            <a:ext cx="4054536" cy="478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Maladies Transmissibles</a:t>
            </a:r>
          </a:p>
        </p:txBody>
      </p:sp>
      <p:sp>
        <p:nvSpPr>
          <p:cNvPr id="20" name="Google Shape;107;p16">
            <a:extLst>
              <a:ext uri="{FF2B5EF4-FFF2-40B4-BE49-F238E27FC236}">
                <a16:creationId xmlns:a16="http://schemas.microsoft.com/office/drawing/2014/main" id="{00BE35A7-24CC-49DB-B007-EA28F1495BB7}"/>
              </a:ext>
            </a:extLst>
          </p:cNvPr>
          <p:cNvSpPr txBox="1"/>
          <p:nvPr/>
        </p:nvSpPr>
        <p:spPr>
          <a:xfrm>
            <a:off x="4470400" y="1750972"/>
            <a:ext cx="4539680" cy="4789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algn="l"/>
            <a:r>
              <a:rPr lang="fr-FR" sz="1600" b="1" dirty="0"/>
              <a:t>Epidémiologie et lutte contre les Maladies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319C24F-6B76-4A20-A4FC-DAE9DCF76DEE}"/>
              </a:ext>
            </a:extLst>
          </p:cNvPr>
          <p:cNvSpPr txBox="1"/>
          <p:nvPr/>
        </p:nvSpPr>
        <p:spPr>
          <a:xfrm>
            <a:off x="64655" y="1280389"/>
            <a:ext cx="40644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Domaines d’interventions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80DFA0D-100B-4682-ADC2-9C4AEF9C75CA}"/>
              </a:ext>
            </a:extLst>
          </p:cNvPr>
          <p:cNvSpPr txBox="1"/>
          <p:nvPr/>
        </p:nvSpPr>
        <p:spPr>
          <a:xfrm>
            <a:off x="4474687" y="1280389"/>
            <a:ext cx="454519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Directions (homologues) MSHP</a:t>
            </a:r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D3783A41-40AA-4938-BAE9-BC544892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267198"/>
            <a:ext cx="8229600" cy="365125"/>
          </a:xfrm>
          <a:ln>
            <a:noFill/>
          </a:ln>
        </p:spPr>
        <p:txBody>
          <a:bodyPr vert="horz" lIns="68580" tIns="34290" rIns="68580" bIns="34290" rtlCol="0" anchor="t"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DOMAINES D’INTERVENTIONS DE L’OMS/Guinée (</a:t>
            </a:r>
            <a:r>
              <a:rPr lang="fr-FR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1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Google Shape;614;p25">
            <a:extLst>
              <a:ext uri="{FF2B5EF4-FFF2-40B4-BE49-F238E27FC236}">
                <a16:creationId xmlns:a16="http://schemas.microsoft.com/office/drawing/2014/main" id="{1CE1A570-0457-44AC-9137-E2A853D7DA39}"/>
              </a:ext>
            </a:extLst>
          </p:cNvPr>
          <p:cNvSpPr txBox="1"/>
          <p:nvPr/>
        </p:nvSpPr>
        <p:spPr>
          <a:xfrm>
            <a:off x="69279" y="4829529"/>
            <a:ext cx="4054536" cy="7080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Promotion de la santé</a:t>
            </a:r>
          </a:p>
        </p:txBody>
      </p:sp>
      <p:sp>
        <p:nvSpPr>
          <p:cNvPr id="27" name="Google Shape;122;p16">
            <a:extLst>
              <a:ext uri="{FF2B5EF4-FFF2-40B4-BE49-F238E27FC236}">
                <a16:creationId xmlns:a16="http://schemas.microsoft.com/office/drawing/2014/main" id="{B3DBBF04-AE2C-4422-B698-3623B9F8AAA8}"/>
              </a:ext>
            </a:extLst>
          </p:cNvPr>
          <p:cNvSpPr txBox="1"/>
          <p:nvPr/>
        </p:nvSpPr>
        <p:spPr>
          <a:xfrm>
            <a:off x="4470400" y="4818672"/>
            <a:ext cx="4539680" cy="7189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2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ANSS,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2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Santé communautaire,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12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Service de promotion de la santé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86556B90-2B59-4A4C-A411-702CA5F78614}"/>
              </a:ext>
            </a:extLst>
          </p:cNvPr>
          <p:cNvSpPr/>
          <p:nvPr/>
        </p:nvSpPr>
        <p:spPr>
          <a:xfrm>
            <a:off x="4129005" y="1289617"/>
            <a:ext cx="341395" cy="424799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46362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580FE1-01A8-469C-8FF8-E9620BB5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0" y="6205683"/>
            <a:ext cx="762000" cy="365125"/>
          </a:xfrm>
        </p:spPr>
        <p:txBody>
          <a:bodyPr/>
          <a:lstStyle/>
          <a:p>
            <a:pPr>
              <a:defRPr/>
            </a:pPr>
            <a:fld id="{C79B4854-0A71-41CF-8223-C77FAF3CDE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6234E9-AA30-4A0B-A768-66F8242181B4}"/>
              </a:ext>
            </a:extLst>
          </p:cNvPr>
          <p:cNvSpPr txBox="1"/>
          <p:nvPr/>
        </p:nvSpPr>
        <p:spPr>
          <a:xfrm>
            <a:off x="73892" y="1400449"/>
            <a:ext cx="8950034" cy="338554"/>
          </a:xfrm>
          <a:prstGeom prst="rect">
            <a:avLst/>
          </a:prstGeom>
          <a:solidFill>
            <a:srgbClr val="0066CC">
              <a:alpha val="20000"/>
            </a:srgbClr>
          </a:solidFill>
        </p:spPr>
        <p:txBody>
          <a:bodyPr wrap="square" rtlCol="0">
            <a:spAutoFit/>
          </a:bodyPr>
          <a:lstStyle/>
          <a:p>
            <a:endParaRPr lang="fr-FR" sz="1600" b="1" dirty="0"/>
          </a:p>
        </p:txBody>
      </p:sp>
      <p:sp>
        <p:nvSpPr>
          <p:cNvPr id="10" name="Google Shape;603;p25">
            <a:extLst>
              <a:ext uri="{FF2B5EF4-FFF2-40B4-BE49-F238E27FC236}">
                <a16:creationId xmlns:a16="http://schemas.microsoft.com/office/drawing/2014/main" id="{DFF485D7-2CF1-40BA-84A9-0CB4A7CACFCE}"/>
              </a:ext>
            </a:extLst>
          </p:cNvPr>
          <p:cNvSpPr txBox="1"/>
          <p:nvPr/>
        </p:nvSpPr>
        <p:spPr>
          <a:xfrm>
            <a:off x="83127" y="2700700"/>
            <a:ext cx="4045528" cy="490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Renforcement du Système de Santé</a:t>
            </a:r>
          </a:p>
        </p:txBody>
      </p:sp>
      <p:sp>
        <p:nvSpPr>
          <p:cNvPr id="12" name="Google Shape;608;p25">
            <a:extLst>
              <a:ext uri="{FF2B5EF4-FFF2-40B4-BE49-F238E27FC236}">
                <a16:creationId xmlns:a16="http://schemas.microsoft.com/office/drawing/2014/main" id="{043C8A3F-8599-4346-8459-D1493FD452FE}"/>
              </a:ext>
            </a:extLst>
          </p:cNvPr>
          <p:cNvSpPr txBox="1"/>
          <p:nvPr/>
        </p:nvSpPr>
        <p:spPr>
          <a:xfrm>
            <a:off x="83127" y="3364097"/>
            <a:ext cx="4064000" cy="451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Prestations de service</a:t>
            </a:r>
          </a:p>
        </p:txBody>
      </p:sp>
      <p:sp>
        <p:nvSpPr>
          <p:cNvPr id="14" name="Google Shape;614;p25">
            <a:extLst>
              <a:ext uri="{FF2B5EF4-FFF2-40B4-BE49-F238E27FC236}">
                <a16:creationId xmlns:a16="http://schemas.microsoft.com/office/drawing/2014/main" id="{8BD7E38C-2319-488A-BE5F-0918BE500222}"/>
              </a:ext>
            </a:extLst>
          </p:cNvPr>
          <p:cNvSpPr txBox="1"/>
          <p:nvPr/>
        </p:nvSpPr>
        <p:spPr>
          <a:xfrm>
            <a:off x="83126" y="4012137"/>
            <a:ext cx="4054566" cy="4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Ressources humaines pour la santé</a:t>
            </a:r>
          </a:p>
        </p:txBody>
      </p:sp>
      <p:sp>
        <p:nvSpPr>
          <p:cNvPr id="15" name="Google Shape;107;p16">
            <a:extLst>
              <a:ext uri="{FF2B5EF4-FFF2-40B4-BE49-F238E27FC236}">
                <a16:creationId xmlns:a16="http://schemas.microsoft.com/office/drawing/2014/main" id="{75E0FB6B-831B-4D2B-AB06-FC54EE96BAD5}"/>
              </a:ext>
            </a:extLst>
          </p:cNvPr>
          <p:cNvSpPr txBox="1"/>
          <p:nvPr/>
        </p:nvSpPr>
        <p:spPr>
          <a:xfrm>
            <a:off x="4303924" y="2703677"/>
            <a:ext cx="4720003" cy="480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algn="l"/>
            <a:r>
              <a:rPr lang="fr-FR" sz="1400" b="1" dirty="0"/>
              <a:t>1. Epidémiologie et lutte contre les Maladies,</a:t>
            </a:r>
          </a:p>
          <a:p>
            <a:pPr algn="l"/>
            <a:r>
              <a:rPr lang="fr-FR" sz="1400" b="1" dirty="0"/>
              <a:t>2. BSD</a:t>
            </a:r>
          </a:p>
        </p:txBody>
      </p:sp>
      <p:sp>
        <p:nvSpPr>
          <p:cNvPr id="16" name="Google Shape;119;p16">
            <a:extLst>
              <a:ext uri="{FF2B5EF4-FFF2-40B4-BE49-F238E27FC236}">
                <a16:creationId xmlns:a16="http://schemas.microsoft.com/office/drawing/2014/main" id="{1C0DAAE2-BA41-4709-83C4-F49D9DBEF153}"/>
              </a:ext>
            </a:extLst>
          </p:cNvPr>
          <p:cNvSpPr txBox="1"/>
          <p:nvPr/>
        </p:nvSpPr>
        <p:spPr>
          <a:xfrm>
            <a:off x="4303925" y="3364097"/>
            <a:ext cx="4720003" cy="4491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algn="l"/>
            <a:r>
              <a:rPr lang="fr-FR" sz="1400" b="1" dirty="0"/>
              <a:t>Directions Etablissements Sanitaires / Dir Santé Communautaires</a:t>
            </a:r>
          </a:p>
        </p:txBody>
      </p:sp>
      <p:sp>
        <p:nvSpPr>
          <p:cNvPr id="17" name="Google Shape;122;p16">
            <a:extLst>
              <a:ext uri="{FF2B5EF4-FFF2-40B4-BE49-F238E27FC236}">
                <a16:creationId xmlns:a16="http://schemas.microsoft.com/office/drawing/2014/main" id="{61357306-7E1F-40F3-B3FE-5AAE355C1E53}"/>
              </a:ext>
            </a:extLst>
          </p:cNvPr>
          <p:cNvSpPr txBox="1"/>
          <p:nvPr/>
        </p:nvSpPr>
        <p:spPr>
          <a:xfrm>
            <a:off x="4303925" y="4012137"/>
            <a:ext cx="4720003" cy="4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dk1"/>
                </a:solidFill>
                <a:latin typeface="Fira Sans Extra Condensed"/>
                <a:sym typeface="Roboto"/>
              </a:rPr>
              <a:t>Direction des Ressources Humaines / Direction santé Communautaire</a:t>
            </a:r>
          </a:p>
        </p:txBody>
      </p:sp>
      <p:sp>
        <p:nvSpPr>
          <p:cNvPr id="19" name="Google Shape;603;p25">
            <a:extLst>
              <a:ext uri="{FF2B5EF4-FFF2-40B4-BE49-F238E27FC236}">
                <a16:creationId xmlns:a16="http://schemas.microsoft.com/office/drawing/2014/main" id="{E6FF61CD-E85D-4EE6-8114-CE3EA5F5BCC0}"/>
              </a:ext>
            </a:extLst>
          </p:cNvPr>
          <p:cNvSpPr txBox="1"/>
          <p:nvPr/>
        </p:nvSpPr>
        <p:spPr>
          <a:xfrm>
            <a:off x="83127" y="1948834"/>
            <a:ext cx="4045528" cy="5611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Urgences sanitaires</a:t>
            </a:r>
          </a:p>
        </p:txBody>
      </p:sp>
      <p:sp>
        <p:nvSpPr>
          <p:cNvPr id="20" name="Google Shape;107;p16">
            <a:extLst>
              <a:ext uri="{FF2B5EF4-FFF2-40B4-BE49-F238E27FC236}">
                <a16:creationId xmlns:a16="http://schemas.microsoft.com/office/drawing/2014/main" id="{00BE35A7-24CC-49DB-B007-EA28F1495BB7}"/>
              </a:ext>
            </a:extLst>
          </p:cNvPr>
          <p:cNvSpPr txBox="1"/>
          <p:nvPr/>
        </p:nvSpPr>
        <p:spPr>
          <a:xfrm>
            <a:off x="4299312" y="1946618"/>
            <a:ext cx="4720003" cy="573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fr-FR" sz="1400" b="1" dirty="0"/>
              <a:t>Epidémiologie et lutte contre les Maladies,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1400" b="1" dirty="0"/>
              <a:t>BSD (SNIS)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1400" b="1" dirty="0"/>
              <a:t>ANSS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319C24F-6B76-4A20-A4FC-DAE9DCF76DEE}"/>
              </a:ext>
            </a:extLst>
          </p:cNvPr>
          <p:cNvSpPr txBox="1"/>
          <p:nvPr/>
        </p:nvSpPr>
        <p:spPr>
          <a:xfrm>
            <a:off x="73890" y="1409693"/>
            <a:ext cx="4064001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Domaines d’interventions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80DFA0D-100B-4682-ADC2-9C4AEF9C75CA}"/>
              </a:ext>
            </a:extLst>
          </p:cNvPr>
          <p:cNvSpPr txBox="1"/>
          <p:nvPr/>
        </p:nvSpPr>
        <p:spPr>
          <a:xfrm>
            <a:off x="4299312" y="1409693"/>
            <a:ext cx="472461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Directions (homologues) MSHP</a:t>
            </a:r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D3783A41-40AA-4938-BAE9-BC544892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" y="556029"/>
            <a:ext cx="8229600" cy="365125"/>
          </a:xfrm>
          <a:ln>
            <a:noFill/>
          </a:ln>
        </p:spPr>
        <p:txBody>
          <a:bodyPr vert="horz" lIns="68580" tIns="34290" rIns="68580" bIns="34290" rtlCol="0" anchor="t"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DOMAINES D’INTERVENTIONS DE L’OMS/Guinée (</a:t>
            </a:r>
            <a:r>
              <a:rPr lang="fr-FR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2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)</a:t>
            </a:r>
            <a:endParaRPr lang="fr-FR" sz="1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Noto Serif SC Black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6" name="Google Shape;614;p25">
            <a:extLst>
              <a:ext uri="{FF2B5EF4-FFF2-40B4-BE49-F238E27FC236}">
                <a16:creationId xmlns:a16="http://schemas.microsoft.com/office/drawing/2014/main" id="{1CE1A570-0457-44AC-9137-E2A853D7DA39}"/>
              </a:ext>
            </a:extLst>
          </p:cNvPr>
          <p:cNvSpPr txBox="1"/>
          <p:nvPr/>
        </p:nvSpPr>
        <p:spPr>
          <a:xfrm>
            <a:off x="78514" y="4607877"/>
            <a:ext cx="4059275" cy="4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Financement de la santé</a:t>
            </a:r>
          </a:p>
        </p:txBody>
      </p:sp>
      <p:sp>
        <p:nvSpPr>
          <p:cNvPr id="27" name="Google Shape;122;p16">
            <a:extLst>
              <a:ext uri="{FF2B5EF4-FFF2-40B4-BE49-F238E27FC236}">
                <a16:creationId xmlns:a16="http://schemas.microsoft.com/office/drawing/2014/main" id="{B3DBBF04-AE2C-4422-B698-3623B9F8AAA8}"/>
              </a:ext>
            </a:extLst>
          </p:cNvPr>
          <p:cNvSpPr txBox="1"/>
          <p:nvPr/>
        </p:nvSpPr>
        <p:spPr>
          <a:xfrm>
            <a:off x="4299313" y="4614975"/>
            <a:ext cx="4720003" cy="4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BSD / Min  Finances / INS</a:t>
            </a:r>
          </a:p>
        </p:txBody>
      </p:sp>
      <p:sp>
        <p:nvSpPr>
          <p:cNvPr id="29" name="Google Shape;614;p25">
            <a:extLst>
              <a:ext uri="{FF2B5EF4-FFF2-40B4-BE49-F238E27FC236}">
                <a16:creationId xmlns:a16="http://schemas.microsoft.com/office/drawing/2014/main" id="{F2402135-4076-4505-A7AD-856EB8F38BEC}"/>
              </a:ext>
            </a:extLst>
          </p:cNvPr>
          <p:cNvSpPr txBox="1"/>
          <p:nvPr/>
        </p:nvSpPr>
        <p:spPr>
          <a:xfrm>
            <a:off x="83137" y="5172363"/>
            <a:ext cx="4054555" cy="7715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16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Produits médicaux et technologie de la santé</a:t>
            </a:r>
          </a:p>
        </p:txBody>
      </p:sp>
      <p:sp>
        <p:nvSpPr>
          <p:cNvPr id="30" name="Google Shape;122;p16">
            <a:extLst>
              <a:ext uri="{FF2B5EF4-FFF2-40B4-BE49-F238E27FC236}">
                <a16:creationId xmlns:a16="http://schemas.microsoft.com/office/drawing/2014/main" id="{B3E7205B-DE61-431B-A16A-33D4605BA9FE}"/>
              </a:ext>
            </a:extLst>
          </p:cNvPr>
          <p:cNvSpPr txBox="1"/>
          <p:nvPr/>
        </p:nvSpPr>
        <p:spPr>
          <a:xfrm>
            <a:off x="4313172" y="5172364"/>
            <a:ext cx="4720003" cy="7850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91425" rIns="182875" bIns="91425" anchor="ctr" anchorCtr="0">
            <a:no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Laboratoires,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Pharmacies et médicaments,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Centre de transfusion, 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fr-FR" sz="14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Santé communautaire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BC1E8D48-B33E-406A-A3E5-B068A27EBDD5}"/>
              </a:ext>
            </a:extLst>
          </p:cNvPr>
          <p:cNvSpPr/>
          <p:nvPr/>
        </p:nvSpPr>
        <p:spPr>
          <a:xfrm>
            <a:off x="4137693" y="1409694"/>
            <a:ext cx="166232" cy="453424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/>
          </a:p>
        </p:txBody>
      </p:sp>
    </p:spTree>
    <p:extLst>
      <p:ext uri="{BB962C8B-B14F-4D97-AF65-F5344CB8AC3E}">
        <p14:creationId xmlns:p14="http://schemas.microsoft.com/office/powerpoint/2010/main" val="304994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CCA73A2-D5C5-4C4A-A29D-0AF1BA5BC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203" y="5663622"/>
            <a:ext cx="978590" cy="29985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594F0FA7-CA90-493C-8EF8-F52ECB63482A}"/>
              </a:ext>
            </a:extLst>
          </p:cNvPr>
          <p:cNvSpPr txBox="1">
            <a:spLocks/>
          </p:cNvSpPr>
          <p:nvPr/>
        </p:nvSpPr>
        <p:spPr>
          <a:xfrm>
            <a:off x="2590800" y="1451258"/>
            <a:ext cx="6385263" cy="120288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Activités Planifiées et chiffrées au début du biennium,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Activités conformes aux exigences des bailleurs des fonds,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Coûts opérationnels aux activités de santé publique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Requêtes: TDR, échéanciers, produits à livrer mesurables, indicateurs, PTF de mise en œuvre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28FF12-CB4C-4729-B7CC-1CC5D9819961}"/>
              </a:ext>
            </a:extLst>
          </p:cNvPr>
          <p:cNvSpPr txBox="1">
            <a:spLocks/>
          </p:cNvSpPr>
          <p:nvPr/>
        </p:nvSpPr>
        <p:spPr>
          <a:xfrm>
            <a:off x="312341" y="1497716"/>
            <a:ext cx="2217796" cy="4566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DFC</a:t>
            </a:r>
          </a:p>
          <a:p>
            <a:pPr defTabSz="685800" fontAlgn="auto"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Coopération Financière Directe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3502A3E-8D36-4A06-BEED-685658AD2670}"/>
              </a:ext>
            </a:extLst>
          </p:cNvPr>
          <p:cNvSpPr txBox="1">
            <a:spLocks/>
          </p:cNvSpPr>
          <p:nvPr/>
        </p:nvSpPr>
        <p:spPr>
          <a:xfrm>
            <a:off x="312341" y="2673085"/>
            <a:ext cx="2294110" cy="4566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DI</a:t>
            </a:r>
          </a:p>
          <a:p>
            <a:pPr defTabSz="685800" fontAlgn="auto"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Implémentation directe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FE46CB6-0EE8-44EF-808D-0EE5ECA0E883}"/>
              </a:ext>
            </a:extLst>
          </p:cNvPr>
          <p:cNvSpPr txBox="1">
            <a:spLocks/>
          </p:cNvSpPr>
          <p:nvPr/>
        </p:nvSpPr>
        <p:spPr>
          <a:xfrm>
            <a:off x="312341" y="4779748"/>
            <a:ext cx="2294110" cy="4566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Compte</a:t>
            </a:r>
          </a:p>
          <a:p>
            <a:pPr defTabSz="685800" fontAlgn="auto"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Unique d’approvisionnement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229FFA-67FF-4A93-91E0-FD46CD92356B}"/>
              </a:ext>
            </a:extLst>
          </p:cNvPr>
          <p:cNvCxnSpPr/>
          <p:nvPr/>
        </p:nvCxnSpPr>
        <p:spPr>
          <a:xfrm>
            <a:off x="375782" y="2586192"/>
            <a:ext cx="824345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5C78BC-3F5C-46E5-A07F-395D8E51E6E2}"/>
              </a:ext>
            </a:extLst>
          </p:cNvPr>
          <p:cNvCxnSpPr/>
          <p:nvPr/>
        </p:nvCxnSpPr>
        <p:spPr>
          <a:xfrm>
            <a:off x="375782" y="5731959"/>
            <a:ext cx="824345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D33798-A2D9-4A01-B6FA-CF56497AAB2C}"/>
              </a:ext>
            </a:extLst>
          </p:cNvPr>
          <p:cNvCxnSpPr/>
          <p:nvPr/>
        </p:nvCxnSpPr>
        <p:spPr>
          <a:xfrm>
            <a:off x="375781" y="3729192"/>
            <a:ext cx="824345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btitle 2">
            <a:extLst>
              <a:ext uri="{FF2B5EF4-FFF2-40B4-BE49-F238E27FC236}">
                <a16:creationId xmlns:a16="http://schemas.microsoft.com/office/drawing/2014/main" id="{BFB43D8E-8C1B-46F2-B9C2-B05C1B5A9E2C}"/>
              </a:ext>
            </a:extLst>
          </p:cNvPr>
          <p:cNvSpPr txBox="1">
            <a:spLocks/>
          </p:cNvSpPr>
          <p:nvPr/>
        </p:nvSpPr>
        <p:spPr>
          <a:xfrm>
            <a:off x="2543453" y="4759026"/>
            <a:ext cx="6288207" cy="97293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Un seul compte du MSHP pour toute opération financière</a:t>
            </a:r>
            <a:endParaRPr lang="en-US" sz="1800" dirty="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4734403-20F3-4A7D-AAB5-4D6EEF96645C}"/>
              </a:ext>
            </a:extLst>
          </p:cNvPr>
          <p:cNvSpPr txBox="1">
            <a:spLocks/>
          </p:cNvSpPr>
          <p:nvPr/>
        </p:nvSpPr>
        <p:spPr>
          <a:xfrm>
            <a:off x="2543454" y="2662392"/>
            <a:ext cx="5458691" cy="113522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Activités Planifiées et chiffrées au début du biennium,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Activités conformes aux exigences des bailleurs des fonds,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Coûts opérationnels aux activités de santé publique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Requêtes: TDR, échéanciers, produits à livrer mesurables, indicateurs, PTF de mise en œuvre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7D8C15-0506-486E-ABAD-54BA2795CECB}"/>
              </a:ext>
            </a:extLst>
          </p:cNvPr>
          <p:cNvCxnSpPr/>
          <p:nvPr/>
        </p:nvCxnSpPr>
        <p:spPr>
          <a:xfrm>
            <a:off x="375782" y="1374770"/>
            <a:ext cx="824345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2C466F05-D378-4B5F-9B57-E9500A5F7ECD}"/>
              </a:ext>
            </a:extLst>
          </p:cNvPr>
          <p:cNvSpPr txBox="1">
            <a:spLocks/>
          </p:cNvSpPr>
          <p:nvPr/>
        </p:nvSpPr>
        <p:spPr>
          <a:xfrm>
            <a:off x="312341" y="609760"/>
            <a:ext cx="5215031" cy="59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defTabSz="685800" eaLnBrk="1" fontAlgn="auto" hangingPunct="1">
              <a:lnSpc>
                <a:spcPct val="120000"/>
              </a:lnSpc>
              <a:spcAft>
                <a:spcPts val="0"/>
              </a:spcAft>
              <a:defRPr sz="18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fr-FR" dirty="0"/>
              <a:t>Mécanismes de financement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5201AA5-1FE7-44B5-9086-5AE0EBEE23D5}"/>
              </a:ext>
            </a:extLst>
          </p:cNvPr>
          <p:cNvSpPr txBox="1">
            <a:spLocks/>
          </p:cNvSpPr>
          <p:nvPr/>
        </p:nvSpPr>
        <p:spPr>
          <a:xfrm>
            <a:off x="353907" y="3851495"/>
            <a:ext cx="2294110" cy="4566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  <a:defRPr/>
            </a:pP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  <a:latin typeface="Noto Serif SC Black" panose="02020400000000000000" pitchFamily="18" charset="-128"/>
                <a:ea typeface="Noto Serif SC Black" panose="02020400000000000000" pitchFamily="18" charset="-128"/>
              </a:rPr>
              <a:t>Partenaires non Etatiques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latin typeface="Noto Serif SC Black" panose="02020400000000000000" pitchFamily="18" charset="-128"/>
              <a:ea typeface="Noto Serif SC Black" panose="02020400000000000000" pitchFamily="18" charset="-128"/>
            </a:endParaRPr>
          </a:p>
        </p:txBody>
      </p:sp>
      <p:cxnSp>
        <p:nvCxnSpPr>
          <p:cNvPr id="17" name="Straight Connector 19">
            <a:extLst>
              <a:ext uri="{FF2B5EF4-FFF2-40B4-BE49-F238E27FC236}">
                <a16:creationId xmlns:a16="http://schemas.microsoft.com/office/drawing/2014/main" id="{590B9F4E-B5C9-4099-8A6E-13933F316ABB}"/>
              </a:ext>
            </a:extLst>
          </p:cNvPr>
          <p:cNvCxnSpPr/>
          <p:nvPr/>
        </p:nvCxnSpPr>
        <p:spPr>
          <a:xfrm>
            <a:off x="417348" y="4655930"/>
            <a:ext cx="824345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ubtitle 2">
            <a:extLst>
              <a:ext uri="{FF2B5EF4-FFF2-40B4-BE49-F238E27FC236}">
                <a16:creationId xmlns:a16="http://schemas.microsoft.com/office/drawing/2014/main" id="{DAB055B4-A698-477E-A396-DAD96909745C}"/>
              </a:ext>
            </a:extLst>
          </p:cNvPr>
          <p:cNvSpPr txBox="1">
            <a:spLocks/>
          </p:cNvSpPr>
          <p:nvPr/>
        </p:nvSpPr>
        <p:spPr>
          <a:xfrm>
            <a:off x="2585019" y="3830773"/>
            <a:ext cx="6288207" cy="97293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Implémentation à travers les Partenaires non Etatiques</a:t>
            </a:r>
          </a:p>
          <a:p>
            <a:pPr marL="171450" indent="-171450" defTabSz="685800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Accord de financement pour la mise en œuvre d’un projet spécifique dont le partenaire a une expertise particulière</a:t>
            </a:r>
            <a:endParaRPr lang="en-US" sz="1200" dirty="0">
              <a:solidFill>
                <a:schemeClr val="accent5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CCA73A2-D5C5-4C4A-A29D-0AF1BA5BC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203" y="5663622"/>
            <a:ext cx="978590" cy="29985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C466F05-D378-4B5F-9B57-E9500A5F7ECD}"/>
              </a:ext>
            </a:extLst>
          </p:cNvPr>
          <p:cNvSpPr txBox="1">
            <a:spLocks/>
          </p:cNvSpPr>
          <p:nvPr/>
        </p:nvSpPr>
        <p:spPr>
          <a:xfrm>
            <a:off x="312341" y="342379"/>
            <a:ext cx="5793037" cy="77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defTabSz="685800" eaLnBrk="1" fontAlgn="auto" hangingPunct="1">
              <a:lnSpc>
                <a:spcPct val="120000"/>
              </a:lnSpc>
              <a:spcAft>
                <a:spcPts val="0"/>
              </a:spcAft>
              <a:defRPr sz="18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endParaRPr lang="fr-F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DB77C4-4537-41B7-9C8D-46C20AAD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86" y="39356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685800" fontAlgn="auto">
              <a:lnSpc>
                <a:spcPct val="120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Noto Serif SC Black" panose="02020400000000000000" pitchFamily="18" charset="-128"/>
                <a:cs typeface="Arial" panose="020B0604020202020204" pitchFamily="34" charset="0"/>
              </a:rPr>
              <a:t>Principales réalisation en 2020-21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Noto Serif SC Black" panose="020204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Google Shape;727;p26">
            <a:extLst>
              <a:ext uri="{FF2B5EF4-FFF2-40B4-BE49-F238E27FC236}">
                <a16:creationId xmlns:a16="http://schemas.microsoft.com/office/drawing/2014/main" id="{3DF160B0-3995-6948-B22F-327E2F1F2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283287"/>
              </p:ext>
            </p:extLst>
          </p:nvPr>
        </p:nvGraphicFramePr>
        <p:xfrm>
          <a:off x="11430" y="812861"/>
          <a:ext cx="9079809" cy="55776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9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51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 err="1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Réalisations</a:t>
                      </a:r>
                      <a:endParaRPr sz="18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92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12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01</a:t>
                      </a:r>
                      <a:endParaRPr sz="18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b="1" dirty="0"/>
                        <a:t>Réponse aux urgences de santé publique COVID-19, Ebola, Marbourg, Fièvre jaune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Renforcement de la coordination et de l’engagement communautaire pour la réponse (COVID-10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Mobilisation des ressources financières et techniques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Interruption des épidémies Ebola, Lassa </a:t>
                      </a:r>
                      <a:r>
                        <a:rPr lang="fr-FR" dirty="0" err="1"/>
                        <a:t>Marboursg</a:t>
                      </a:r>
                      <a:r>
                        <a:rPr lang="fr-FR" dirty="0"/>
                        <a:t> et fièvre jaune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Contrôle de l’épidémie de PVDV2C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80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02</a:t>
                      </a:r>
                      <a:endParaRPr sz="1800" b="1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Résilience du système de santé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Continuité de l’offre de service de santé de base 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PEV, mise en œuvre stratégique de la santé de la mère, du nouveau-né, de l’enfant, de l’adolescent et de la nutrition (SRMNIA-N) 2016 – 2020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Maladies non transmissibles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97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03</a:t>
                      </a:r>
                      <a:endParaRPr sz="1800" b="1" dirty="0">
                        <a:solidFill>
                          <a:schemeClr val="bg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Politique et gouvernance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Plaidoyer pour la mise en place des comptes nationaux, santé numérique et la loi sur le code de santé publique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5827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04</a:t>
                      </a:r>
                      <a:endParaRPr sz="1800" b="1" dirty="0">
                        <a:solidFill>
                          <a:schemeClr val="bg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b="1" dirty="0"/>
                        <a:t>Tabac </a:t>
                      </a:r>
                    </a:p>
                    <a:p>
                      <a:r>
                        <a:rPr lang="fr-FR" dirty="0"/>
                        <a:t>Loi antitabac et taxation du tabac dans le nouveau  code général des impôts</a:t>
                      </a:r>
                      <a:endParaRPr lang="en-US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5375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 RPM &amp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907</Words>
  <Application>Microsoft Office PowerPoint</Application>
  <PresentationFormat>On-screen Show (4:3)</PresentationFormat>
  <Paragraphs>215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Abadi</vt:lpstr>
      <vt:lpstr>Arial</vt:lpstr>
      <vt:lpstr>Arial Black</vt:lpstr>
      <vt:lpstr>Arial Narrow</vt:lpstr>
      <vt:lpstr>Calibri</vt:lpstr>
      <vt:lpstr>Cooper Black</vt:lpstr>
      <vt:lpstr>Fira Sans Extra Condensed</vt:lpstr>
      <vt:lpstr>Noto Sans</vt:lpstr>
      <vt:lpstr>Noto Serif SC Black</vt:lpstr>
      <vt:lpstr>Roboto</vt:lpstr>
      <vt:lpstr>Wingdings</vt:lpstr>
      <vt:lpstr>1_Office Theme</vt:lpstr>
      <vt:lpstr>Template RPM &amp;</vt:lpstr>
      <vt:lpstr>Custom Design</vt:lpstr>
      <vt:lpstr> « Cadre d’interventions de l’OMS »  Atelier d’orientation des hauts Cadres du Ministère de la Santé et Hygiène Publique sur la nouvelle Gouvernance du Département</vt:lpstr>
      <vt:lpstr>PowerPoint Presentation</vt:lpstr>
      <vt:lpstr>PowerPoint Presentation</vt:lpstr>
      <vt:lpstr>Cadre de Planification de l’OMS </vt:lpstr>
      <vt:lpstr>Axes prioritaires pour 2022- 2026</vt:lpstr>
      <vt:lpstr>DOMAINES D’INTERVENTIONS DE L’OMS/Guinée (1)</vt:lpstr>
      <vt:lpstr>DOMAINES D’INTERVENTIONS DE L’OMS/Guinée (2)</vt:lpstr>
      <vt:lpstr>PowerPoint Presentation</vt:lpstr>
      <vt:lpstr>Principales réalisation en 2020-21</vt:lpstr>
      <vt:lpstr>Perspectives</vt:lpstr>
      <vt:lpstr>PowerPoint Presentation</vt:lpstr>
    </vt:vector>
  </TitlesOfParts>
  <Company>WHO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Mboutiki, Mr. Gilles Tanguy - bzv</dc:creator>
  <cp:lastModifiedBy>KATENDE, Ntumba Alain</cp:lastModifiedBy>
  <cp:revision>9</cp:revision>
  <cp:lastPrinted>2016-10-04T14:05:35Z</cp:lastPrinted>
  <dcterms:created xsi:type="dcterms:W3CDTF">2014-08-29T09:51:38Z</dcterms:created>
  <dcterms:modified xsi:type="dcterms:W3CDTF">2022-02-20T10:52:06Z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