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18" r:id="rId3"/>
    <p:sldId id="260" r:id="rId4"/>
    <p:sldId id="261" r:id="rId5"/>
    <p:sldId id="412" r:id="rId6"/>
    <p:sldId id="411" r:id="rId7"/>
    <p:sldId id="41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 snapToGrid="0">
      <p:cViewPr varScale="1">
        <p:scale>
          <a:sx n="67" d="100"/>
          <a:sy n="67" d="100"/>
        </p:scale>
        <p:origin x="7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307F1-4D8D-4032-AC5D-A76F875F2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86F98B-C026-4585-832F-1BAAFBD67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D8656B-43F5-490F-B39B-1E7C7967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DA3716-E6AD-405F-9BB5-09DE39CD2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715F0C-1136-4DED-AB37-F3620D7C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08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B2550F-5630-4C30-8F32-E7AD16973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D9280B-747E-40E1-9ACE-B979CAE86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40CFE7-E6D6-4647-8C43-51D2317B0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3BAE5F-0134-4892-A4FA-FF2BB7C1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435991-A8E5-40EE-9E44-3354D4641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55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F789C70-B6AE-435F-8DE0-CBAC40DCC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C66BD7-AB7E-4ED6-BB52-03EB33C9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4491B3-BA99-4338-ADBD-2E09B848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883A55-36F6-4C74-BA86-5923A113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900039-F0D7-473F-875F-7070845C6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94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46A77-ACB9-49DC-8AC1-F69DB7BE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CB82F6-CB88-4F66-83D0-B6BE986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367F9C-B0F7-4F7C-B444-6CA5E460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1CF0A6-2AED-4DA5-B127-0AB9F840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CBC442-9D29-4B01-822E-737476AD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95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111AF-1E65-4552-B1BC-9305BB7FC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AFE925-397F-4FE4-8A63-0FADE252D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91866-9FC4-43C1-9D4E-EB75C350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EDB064-4F3A-4673-9AEB-6A240A84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6B4C13-067B-41E3-A000-1685126F3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55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7D9CAB-2570-41F3-95E2-695369DF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D09CB9-F508-4E70-8375-A65F92E09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FCA258-D141-48E7-89ED-DC4D7BBDC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C1182E-583C-460A-B9A5-522EA5E1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B459A7-C72D-40AD-A37C-0F691A9F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75A4D5-4B48-4A3D-88B1-7C826F6F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67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88501A-43A8-430B-A80E-483E0309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C28B29-B9B8-4ECF-BB9F-5D17FFD21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A3AAB92-E05D-46E7-BEB3-CAD437F4A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E6EC48-6A30-48D9-AEF2-DF62C7E28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E2C9DC-19DC-42D4-BE92-4591819AC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4E341F-25BD-4B4D-A6C6-63DED6A0C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7D9354D-0830-4579-B5ED-81C3DEF2F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BC4F45-73F0-43B8-86F2-988F183D4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88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B405A3-E786-4B36-B713-727AFDD53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7493DA-EE5B-47C5-ADCB-1D24EC48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9E3BE6-733E-403B-A225-9591330C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898EB9-33A5-4569-A26A-5521DE89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16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0FDA9E-5875-4534-BAF4-EADBC35C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0A39EF9-9E0F-46ED-BF09-4F50D8389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C57DA4-01DE-4B01-BB28-7AE31BDF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69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F92F7-8D72-4191-BCE1-B936207A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3D5B0D-379D-4644-A51E-83E68446B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2068B3-772B-434E-86FF-8ED0D18CC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8DB0B-300A-4AB0-A517-BEBC8006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99F51E-A153-4D8C-AB31-26112729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759041-B5E7-4616-87EE-D85B05BC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36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109A61-D53A-46F1-9CA6-3AEBE976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9FBACBD-53CF-4244-ACF9-2FC3A5A19A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C6E324-A261-4F20-8577-44AB00FEF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8865E9-C1DC-47DC-821D-261841705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6EB409-89F4-4B41-92FD-11317B6C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23EADA1-0ED8-415F-B410-1E857EF21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58C7B8-6DD6-4406-B956-22A5B13F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9E9EE4-D043-457D-89B5-6C04F86FE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35B585-48D1-42AD-AE41-BCF1A1B83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E915-F8B6-47A5-BA0D-1D67E255605E}" type="datetimeFigureOut">
              <a:rPr lang="fr-FR" smtClean="0"/>
              <a:t>06/05/2021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82F6E1-E918-4965-B480-165901DB7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F4F4BB-C502-4F7C-A3FE-74192119A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2576-A529-46DB-98CD-7BF5B408EB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43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921" y="539646"/>
            <a:ext cx="11062741" cy="2106117"/>
          </a:xfrm>
        </p:spPr>
        <p:txBody>
          <a:bodyPr>
            <a:noAutofit/>
          </a:bodyPr>
          <a:lstStyle/>
          <a:p>
            <a:r>
              <a:rPr lang="fr-FR" sz="36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72C4">
                    <a:lumMod val="75000"/>
                  </a:srgbClr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  <a:t>Atelier d’adaptation des outils de planification opérationnelle et de Formation des Cadres</a:t>
            </a:r>
            <a:br>
              <a:rPr lang="fr-FR" sz="36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72C4">
                    <a:lumMod val="75000"/>
                  </a:srgbClr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</a:br>
            <a:br>
              <a:rPr lang="fr-FR" sz="36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72C4">
                    <a:lumMod val="75000"/>
                  </a:srgbClr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72C4">
                    <a:lumMod val="75000"/>
                  </a:srgbClr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  <a:t>(Kindia, </a:t>
            </a:r>
            <a:r>
              <a:rPr lang="fr-FR" sz="28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  <a:t>04 – 16 </a:t>
            </a:r>
            <a:r>
              <a:rPr lang="fr-FR" sz="28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4472C4">
                    <a:lumMod val="75000"/>
                  </a:srgbClr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  <a:t>mai 2021)</a:t>
            </a:r>
            <a:endParaRPr lang="en-US" sz="3600" b="1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4472C4">
                  <a:lumMod val="75000"/>
                </a:srgbClr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9921" y="3561187"/>
            <a:ext cx="11182662" cy="1856737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fr-FR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  <a:t> CONCEPTS DE BASE DE LA PLANIFICATION SANITAIRE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AADB8317-2A99-4D09-9818-FD2648188E04}"/>
              </a:ext>
            </a:extLst>
          </p:cNvPr>
          <p:cNvSpPr txBox="1">
            <a:spLocks/>
          </p:cNvSpPr>
          <p:nvPr/>
        </p:nvSpPr>
        <p:spPr>
          <a:xfrm>
            <a:off x="119921" y="1836294"/>
            <a:ext cx="11062741" cy="5321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b="1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srgbClr val="4472C4">
                  <a:lumMod val="75000"/>
                </a:srgbClr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96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9C72B-A5B9-4B44-92AA-7FC4C19AF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4754"/>
            <a:ext cx="12007121" cy="106381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de Présentation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CF4EC5-F118-4760-AD34-06EB6C208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47" y="1438564"/>
            <a:ext cx="11827238" cy="4917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>
                <a:latin typeface="Maiandra GD" panose="020E0502030308020204" pitchFamily="34" charset="0"/>
              </a:rPr>
              <a:t>Définition des concepts :</a:t>
            </a:r>
          </a:p>
          <a:p>
            <a:pPr lvl="1"/>
            <a:r>
              <a:rPr lang="fr-FR" sz="3200" dirty="0">
                <a:latin typeface="Maiandra GD" panose="020E0502030308020204" pitchFamily="34" charset="0"/>
              </a:rPr>
              <a:t>Santé</a:t>
            </a:r>
          </a:p>
          <a:p>
            <a:pPr lvl="1"/>
            <a:r>
              <a:rPr lang="fr-FR" sz="3200" dirty="0">
                <a:highlight>
                  <a:srgbClr val="FFFF00"/>
                </a:highlight>
                <a:latin typeface="Maiandra GD" panose="020E0502030308020204" pitchFamily="34" charset="0"/>
              </a:rPr>
              <a:t>Problème de santé</a:t>
            </a:r>
          </a:p>
          <a:p>
            <a:pPr lvl="1"/>
            <a:r>
              <a:rPr lang="fr-FR" sz="3200" dirty="0">
                <a:highlight>
                  <a:srgbClr val="FFFF00"/>
                </a:highlight>
                <a:latin typeface="Maiandra GD" panose="020E0502030308020204" pitchFamily="34" charset="0"/>
              </a:rPr>
              <a:t>Besoin de santé</a:t>
            </a:r>
          </a:p>
          <a:p>
            <a:pPr lvl="1"/>
            <a:r>
              <a:rPr lang="fr-FR" sz="3200" dirty="0">
                <a:latin typeface="Maiandra GD" panose="020E0502030308020204" pitchFamily="34" charset="0"/>
              </a:rPr>
              <a:t>Déterminants de la santé</a:t>
            </a:r>
          </a:p>
          <a:p>
            <a:pPr lvl="1"/>
            <a:r>
              <a:rPr lang="fr-FR" sz="3200" dirty="0">
                <a:latin typeface="Maiandra GD" panose="020E0502030308020204" pitchFamily="34" charset="0"/>
              </a:rPr>
              <a:t>Programme de santé </a:t>
            </a:r>
          </a:p>
          <a:p>
            <a:pPr lvl="1"/>
            <a:r>
              <a:rPr lang="fr-FR" sz="3200" dirty="0">
                <a:latin typeface="Maiandra GD" panose="020E0502030308020204" pitchFamily="34" charset="0"/>
              </a:rPr>
              <a:t>Projet de Santé</a:t>
            </a:r>
          </a:p>
          <a:p>
            <a:pPr lvl="1"/>
            <a:r>
              <a:rPr lang="fr-FR" sz="3200" dirty="0">
                <a:latin typeface="Maiandra GD" panose="020E0502030308020204" pitchFamily="34" charset="0"/>
              </a:rPr>
              <a:t>Planification sanitaire</a:t>
            </a:r>
          </a:p>
          <a:p>
            <a:pPr lvl="1"/>
            <a:r>
              <a:rPr lang="fr-FR" sz="3200" dirty="0">
                <a:latin typeface="Maiandra GD" panose="020E0502030308020204" pitchFamily="34" charset="0"/>
              </a:rPr>
              <a:t>Plan d’action opérationnel</a:t>
            </a:r>
          </a:p>
          <a:p>
            <a:pPr marL="0" indent="0">
              <a:buNone/>
            </a:pPr>
            <a:endParaRPr lang="fr-FR" sz="3200" dirty="0">
              <a:latin typeface="Maiandra GD" panose="020E0502030308020204" pitchFamily="34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BD2415-5C8D-4A27-9578-BD3FB0BCC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1D1-12AE-47AA-B2E2-CB06FC14145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6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1" y="-1"/>
            <a:ext cx="12039599" cy="974361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aiandra GD" panose="020E0502030308020204" pitchFamily="34" charset="0"/>
                <a:ea typeface="+mj-ea"/>
                <a:cs typeface="Arial" panose="020B0604020202020204" pitchFamily="34" charset="0"/>
              </a:rPr>
              <a:t>DEFINITION DES CONCEPTS CLES 1/4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1D1-12AE-47AA-B2E2-CB06FC14145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C06112B0-57F6-4797-80DB-FD90A063769A}"/>
              </a:ext>
            </a:extLst>
          </p:cNvPr>
          <p:cNvGrpSpPr/>
          <p:nvPr/>
        </p:nvGrpSpPr>
        <p:grpSpPr>
          <a:xfrm>
            <a:off x="152401" y="1247833"/>
            <a:ext cx="11717622" cy="5291079"/>
            <a:chOff x="152400" y="1111308"/>
            <a:chExt cx="11717622" cy="5291079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59F9D787-D460-4BE9-9DED-F38184AC20BC}"/>
                </a:ext>
              </a:extLst>
            </p:cNvPr>
            <p:cNvGrpSpPr/>
            <p:nvPr/>
          </p:nvGrpSpPr>
          <p:grpSpPr>
            <a:xfrm>
              <a:off x="321976" y="1111308"/>
              <a:ext cx="11548046" cy="1442435"/>
              <a:chOff x="321976" y="1111308"/>
              <a:chExt cx="11548046" cy="1442435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321976" y="1111308"/>
                <a:ext cx="1755817" cy="14424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 b="1" dirty="0">
                    <a:latin typeface="Maiandra GD" panose="020E0502030308020204" pitchFamily="34" charset="0"/>
                  </a:rPr>
                  <a:t>SANTE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293493" y="1111308"/>
                <a:ext cx="9576529" cy="144243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fr-FR" sz="2400" dirty="0">
                    <a:latin typeface="Maiandra GD" panose="020E0502030308020204" pitchFamily="34" charset="0"/>
                  </a:rPr>
                  <a:t>La santé est "un état de bien-être complet, physique, mental et social, et ne consiste pas seulement en I ’absence de maladie et d'infirmité » (Constitution de l'OMS : 1948).</a:t>
                </a:r>
              </a:p>
            </p:txBody>
          </p:sp>
        </p:grpSp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id="{F1A0E21A-C73E-4F53-99B8-1498F0F4C85A}"/>
                </a:ext>
              </a:extLst>
            </p:cNvPr>
            <p:cNvGrpSpPr/>
            <p:nvPr/>
          </p:nvGrpSpPr>
          <p:grpSpPr>
            <a:xfrm>
              <a:off x="152400" y="3089249"/>
              <a:ext cx="11717621" cy="3313138"/>
              <a:chOff x="152400" y="3089249"/>
              <a:chExt cx="11717621" cy="3313138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52400" y="3670386"/>
                <a:ext cx="1925393" cy="1662219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>
                    <a:solidFill>
                      <a:schemeClr val="tx1"/>
                    </a:solidFill>
                    <a:latin typeface="Maiandra GD" panose="020E0502030308020204" pitchFamily="34" charset="0"/>
                  </a:rPr>
                  <a:t>DETERMI NANTS DE LA SANTE</a:t>
                </a:r>
                <a:endParaRPr lang="fr-FR" dirty="0">
                  <a:solidFill>
                    <a:schemeClr val="tx1"/>
                  </a:solidFill>
                  <a:latin typeface="Maiandra GD" panose="020E0502030308020204" pitchFamily="34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293492" y="3089249"/>
                <a:ext cx="9576529" cy="331313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lnSpc>
                    <a:spcPct val="114000"/>
                  </a:lnSpc>
                </a:pPr>
                <a:r>
                  <a:rPr lang="fr-FR" sz="2800" dirty="0">
                    <a:solidFill>
                      <a:schemeClr val="tx1"/>
                    </a:solidFill>
                    <a:latin typeface="Maiandra GD" panose="020E0502030308020204" pitchFamily="34" charset="0"/>
                  </a:rPr>
                  <a:t>C’est l’ensemble des facteurs qui influencent négativement ou positivement l’état de santé d’une population. Les principaux sont au nombre de quatre : (1) caractéristiques biologiques et démographiques, (2) environnement physique et socioéconomique, (3)croyances, styles de vie et comportements et (4) systèmes et services de santé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5877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3339" y="1262130"/>
            <a:ext cx="11552348" cy="5293216"/>
          </a:xfrm>
        </p:spPr>
        <p:txBody>
          <a:bodyPr/>
          <a:lstStyle/>
          <a:p>
            <a:pPr marL="0" indent="0">
              <a:buNone/>
            </a:pPr>
            <a:endParaRPr lang="fr-FR" sz="1600" b="1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fr-FR" sz="2200" b="1" dirty="0">
              <a:latin typeface="Maiandra GD" panose="020E0502030308020204" pitchFamily="34" charset="0"/>
            </a:endParaRPr>
          </a:p>
          <a:p>
            <a:pPr marL="0" indent="0">
              <a:buNone/>
            </a:pPr>
            <a:endParaRPr lang="en-US" sz="2200" b="1" dirty="0">
              <a:latin typeface="Maiandra GD" panose="020E050203030802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B7773FF-2E4E-4613-9BDE-2D5C6AECD71B}"/>
              </a:ext>
            </a:extLst>
          </p:cNvPr>
          <p:cNvGrpSpPr/>
          <p:nvPr/>
        </p:nvGrpSpPr>
        <p:grpSpPr>
          <a:xfrm>
            <a:off x="342899" y="966135"/>
            <a:ext cx="11390886" cy="5567527"/>
            <a:chOff x="1661374" y="1791692"/>
            <a:chExt cx="9232140" cy="4732344"/>
          </a:xfrm>
        </p:grpSpPr>
        <p:sp>
          <p:nvSpPr>
            <p:cNvPr id="5" name="Ellipse 62"/>
            <p:cNvSpPr>
              <a:spLocks noChangeArrowheads="1"/>
            </p:cNvSpPr>
            <p:nvPr/>
          </p:nvSpPr>
          <p:spPr bwMode="auto">
            <a:xfrm>
              <a:off x="4803667" y="1791692"/>
              <a:ext cx="2524090" cy="1235219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1600" b="1" dirty="0">
                  <a:solidFill>
                    <a:srgbClr val="002060"/>
                  </a:solidFill>
                  <a:latin typeface="Maiandra GD" panose="020E0502030308020204" pitchFamily="34" charset="0"/>
                  <a:cs typeface="Arial" pitchFamily="34" charset="0"/>
                </a:rPr>
                <a:t>Caractéristiques biologiques et démographiques</a:t>
              </a:r>
              <a:endParaRPr lang="fr-FR" sz="3600" dirty="0">
                <a:latin typeface="Maiandra GD" panose="020E0502030308020204" pitchFamily="34" charset="0"/>
                <a:cs typeface="Arial" pitchFamily="34" charset="0"/>
              </a:endParaRPr>
            </a:p>
          </p:txBody>
        </p:sp>
        <p:sp>
          <p:nvSpPr>
            <p:cNvPr id="6" name="Ellipse 513"/>
            <p:cNvSpPr>
              <a:spLocks noChangeArrowheads="1"/>
            </p:cNvSpPr>
            <p:nvPr/>
          </p:nvSpPr>
          <p:spPr bwMode="auto">
            <a:xfrm>
              <a:off x="7913120" y="3311815"/>
              <a:ext cx="2980394" cy="1529800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b="1" dirty="0">
                  <a:solidFill>
                    <a:srgbClr val="002060"/>
                  </a:solidFill>
                  <a:latin typeface="Maiandra GD" panose="020E0502030308020204" pitchFamily="34" charset="0"/>
                  <a:cs typeface="Arial" pitchFamily="34" charset="0"/>
                </a:rPr>
                <a:t>Environnement physique et socioéconomique</a:t>
              </a:r>
              <a:endParaRPr lang="fr-FR" sz="4000" dirty="0">
                <a:latin typeface="Maiandra GD" panose="020E0502030308020204" pitchFamily="34" charset="0"/>
                <a:cs typeface="Arial" pitchFamily="34" charset="0"/>
              </a:endParaRPr>
            </a:p>
          </p:txBody>
        </p:sp>
        <p:sp>
          <p:nvSpPr>
            <p:cNvPr id="7" name="Ellipse 514"/>
            <p:cNvSpPr>
              <a:spLocks noChangeArrowheads="1"/>
            </p:cNvSpPr>
            <p:nvPr/>
          </p:nvSpPr>
          <p:spPr bwMode="auto">
            <a:xfrm>
              <a:off x="1661374" y="3302217"/>
              <a:ext cx="2347280" cy="1454296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endParaRPr lang="fr-FR" b="1" dirty="0">
                <a:solidFill>
                  <a:srgbClr val="002060"/>
                </a:solidFill>
                <a:latin typeface="Maiandra GD" panose="020E0502030308020204" pitchFamily="34" charset="0"/>
                <a:cs typeface="Arial" pitchFamily="34" charset="0"/>
              </a:endParaRP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b="1" dirty="0">
                  <a:solidFill>
                    <a:srgbClr val="002060"/>
                  </a:solidFill>
                  <a:latin typeface="Maiandra GD" panose="020E0502030308020204" pitchFamily="34" charset="0"/>
                  <a:cs typeface="Arial" pitchFamily="34" charset="0"/>
                </a:rPr>
                <a:t>Croyances, styles de vie et comportements</a:t>
              </a:r>
            </a:p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endParaRPr lang="fr-FR" b="1" dirty="0">
                <a:solidFill>
                  <a:srgbClr val="002060"/>
                </a:solidFill>
                <a:latin typeface="Maiandra GD" panose="020E0502030308020204" pitchFamily="34" charset="0"/>
                <a:cs typeface="Arial" pitchFamily="34" charset="0"/>
              </a:endParaRPr>
            </a:p>
          </p:txBody>
        </p:sp>
        <p:sp>
          <p:nvSpPr>
            <p:cNvPr id="8" name="Ellipse 515"/>
            <p:cNvSpPr>
              <a:spLocks noChangeArrowheads="1"/>
            </p:cNvSpPr>
            <p:nvPr/>
          </p:nvSpPr>
          <p:spPr bwMode="auto">
            <a:xfrm>
              <a:off x="4577344" y="3578310"/>
              <a:ext cx="2788398" cy="1013788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3200" b="1" dirty="0">
                  <a:solidFill>
                    <a:srgbClr val="002060"/>
                  </a:solidFill>
                  <a:latin typeface="Maiandra GD" panose="020E0502030308020204" pitchFamily="34" charset="0"/>
                  <a:cs typeface="Arial" pitchFamily="34" charset="0"/>
                </a:rPr>
                <a:t>SANTE</a:t>
              </a:r>
              <a:endParaRPr lang="fr-FR" sz="3200" dirty="0">
                <a:latin typeface="Maiandra GD" panose="020E0502030308020204" pitchFamily="34" charset="0"/>
                <a:cs typeface="Arial" pitchFamily="34" charset="0"/>
              </a:endParaRPr>
            </a:p>
          </p:txBody>
        </p:sp>
        <p:sp>
          <p:nvSpPr>
            <p:cNvPr id="9" name="Ellipse 516"/>
            <p:cNvSpPr>
              <a:spLocks noChangeArrowheads="1"/>
            </p:cNvSpPr>
            <p:nvPr/>
          </p:nvSpPr>
          <p:spPr bwMode="auto">
            <a:xfrm>
              <a:off x="4578443" y="5193163"/>
              <a:ext cx="2980812" cy="1330873"/>
            </a:xfrm>
            <a:prstGeom prst="ellipse">
              <a:avLst/>
            </a:prstGeom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b="1" dirty="0">
                  <a:solidFill>
                    <a:srgbClr val="002060"/>
                  </a:solidFill>
                  <a:latin typeface="Maiandra GD" panose="020E0502030308020204" pitchFamily="34" charset="0"/>
                  <a:cs typeface="Arial" pitchFamily="34" charset="0"/>
                </a:rPr>
                <a:t>Systèmes et services de santé </a:t>
              </a:r>
              <a:endParaRPr lang="fr-FR" dirty="0">
                <a:latin typeface="Maiandra GD" panose="020E0502030308020204" pitchFamily="34" charset="0"/>
                <a:cs typeface="Arial" pitchFamily="34" charset="0"/>
              </a:endParaRPr>
            </a:p>
          </p:txBody>
        </p:sp>
        <p:sp>
          <p:nvSpPr>
            <p:cNvPr id="10" name="Flèche : double flèche verticale 56"/>
            <p:cNvSpPr>
              <a:spLocks noChangeArrowheads="1"/>
            </p:cNvSpPr>
            <p:nvPr/>
          </p:nvSpPr>
          <p:spPr bwMode="auto">
            <a:xfrm rot="10800000">
              <a:off x="5833873" y="3016167"/>
              <a:ext cx="305410" cy="562059"/>
            </a:xfrm>
            <a:prstGeom prst="upDownArrow">
              <a:avLst>
                <a:gd name="adj1" fmla="val 50000"/>
                <a:gd name="adj2" fmla="val 49992"/>
              </a:avLst>
            </a:prstGeom>
            <a:solidFill>
              <a:schemeClr val="accent2">
                <a:lumMod val="75000"/>
              </a:schemeClr>
            </a:solidFill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11" name="Flèche : double flèche verticale 56"/>
            <p:cNvSpPr>
              <a:spLocks noChangeArrowheads="1"/>
            </p:cNvSpPr>
            <p:nvPr/>
          </p:nvSpPr>
          <p:spPr bwMode="auto">
            <a:xfrm rot="16200000">
              <a:off x="7516399" y="3752775"/>
              <a:ext cx="314632" cy="656523"/>
            </a:xfrm>
            <a:prstGeom prst="upDownArrow">
              <a:avLst>
                <a:gd name="adj1" fmla="val 50000"/>
                <a:gd name="adj2" fmla="val 49983"/>
              </a:avLst>
            </a:prstGeom>
            <a:solidFill>
              <a:schemeClr val="accent2">
                <a:lumMod val="75000"/>
              </a:schemeClr>
            </a:solidFill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12" name="Flèche : double flèche verticale 56"/>
            <p:cNvSpPr>
              <a:spLocks noChangeArrowheads="1"/>
            </p:cNvSpPr>
            <p:nvPr/>
          </p:nvSpPr>
          <p:spPr bwMode="auto">
            <a:xfrm rot="16200000">
              <a:off x="4083160" y="3758039"/>
              <a:ext cx="314677" cy="664299"/>
            </a:xfrm>
            <a:prstGeom prst="upDownArrow">
              <a:avLst>
                <a:gd name="adj1" fmla="val 50000"/>
                <a:gd name="adj2" fmla="val 49994"/>
              </a:avLst>
            </a:prstGeom>
            <a:solidFill>
              <a:schemeClr val="accent2">
                <a:lumMod val="75000"/>
              </a:schemeClr>
            </a:solidFill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000" dirty="0">
                <a:latin typeface="Maiandra GD" panose="020E0502030308020204" pitchFamily="34" charset="0"/>
              </a:endParaRPr>
            </a:p>
          </p:txBody>
        </p:sp>
        <p:sp>
          <p:nvSpPr>
            <p:cNvPr id="13" name="Flèche : double flèche verticale 56"/>
            <p:cNvSpPr>
              <a:spLocks noChangeArrowheads="1"/>
            </p:cNvSpPr>
            <p:nvPr/>
          </p:nvSpPr>
          <p:spPr bwMode="auto">
            <a:xfrm rot="10800000">
              <a:off x="5833873" y="4600566"/>
              <a:ext cx="305410" cy="562059"/>
            </a:xfrm>
            <a:prstGeom prst="upDownArrow">
              <a:avLst>
                <a:gd name="adj1" fmla="val 50000"/>
                <a:gd name="adj2" fmla="val 49992"/>
              </a:avLst>
            </a:prstGeom>
            <a:solidFill>
              <a:schemeClr val="accent2">
                <a:lumMod val="75000"/>
              </a:schemeClr>
            </a:solidFill>
            <a:ln w="38100"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fr-FR" sz="2000" dirty="0">
                <a:latin typeface="Maiandra GD" panose="020E0502030308020204" pitchFamily="34" charset="0"/>
              </a:endParaRPr>
            </a:p>
          </p:txBody>
        </p:sp>
      </p:grp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1D1-12AE-47AA-B2E2-CB06FC141453}" type="slidenum">
              <a:rPr lang="en-US" smtClean="0"/>
              <a:t>4</a:t>
            </a:fld>
            <a:endParaRPr lang="en-US" dirty="0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0" y="189241"/>
            <a:ext cx="12191999" cy="7768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aiandra GD" panose="020E0502030308020204" pitchFamily="34" charset="0"/>
                <a:cs typeface="Arial" panose="020B0604020202020204" pitchFamily="34" charset="0"/>
              </a:rPr>
              <a:t>Principaux déterminants de l’état de Santé 2/4</a:t>
            </a:r>
            <a:endParaRPr lang="en-US" sz="400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Maiandra GD" panose="020E0502030308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22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2527" y="307940"/>
            <a:ext cx="11217497" cy="5246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aiandra GD" panose="020E0502030308020204" pitchFamily="34" charset="0"/>
                <a:ea typeface="+mj-ea"/>
                <a:cs typeface="Arial" panose="020B0604020202020204" pitchFamily="34" charset="0"/>
              </a:rPr>
              <a:t>DEFINITION DES CONCEPTS CLES 3/4</a:t>
            </a:r>
            <a:endParaRPr lang="fr-FR" sz="3200" b="1" dirty="0">
              <a:latin typeface="Maiandra GD" panose="020E0502030308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1D1-12AE-47AA-B2E2-CB06FC141453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Ellipse 8"/>
          <p:cNvSpPr/>
          <p:nvPr/>
        </p:nvSpPr>
        <p:spPr>
          <a:xfrm>
            <a:off x="6966" y="3876541"/>
            <a:ext cx="2586332" cy="20598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dirty="0">
                <a:latin typeface="Maiandra GD" panose="020E0502030308020204" pitchFamily="34" charset="0"/>
              </a:rPr>
              <a:t>PROGRAMME </a:t>
            </a:r>
          </a:p>
        </p:txBody>
      </p:sp>
      <p:sp>
        <p:nvSpPr>
          <p:cNvPr id="10" name="Ellipse 9"/>
          <p:cNvSpPr/>
          <p:nvPr/>
        </p:nvSpPr>
        <p:spPr>
          <a:xfrm>
            <a:off x="73683" y="835410"/>
            <a:ext cx="2305318" cy="205989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Maiandra GD" panose="020E0502030308020204" pitchFamily="34" charset="0"/>
              </a:rPr>
              <a:t>PROJET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3298" y="4215497"/>
            <a:ext cx="9276726" cy="1897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1" indent="0">
              <a:lnSpc>
                <a:spcPct val="150000"/>
              </a:lnSpc>
              <a:buNone/>
            </a:pPr>
            <a:r>
              <a:rPr lang="fr-FR" sz="2400" dirty="0">
                <a:latin typeface="Maiandra GD" panose="020E0502030308020204" pitchFamily="34" charset="0"/>
              </a:rPr>
              <a:t>Un programme est un ensemble de projets coordonnés mis en œuvre pour atteindre des objectifs spécifiques selon un calendrier, un budget et des paramètres de performance définis.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93298" y="978126"/>
            <a:ext cx="9062429" cy="22984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1" indent="0">
              <a:lnSpc>
                <a:spcPct val="150000"/>
              </a:lnSpc>
              <a:buNone/>
            </a:pPr>
            <a:r>
              <a:rPr lang="fr-FR" sz="2400" dirty="0">
                <a:latin typeface="Maiandra GD" panose="020E0502030308020204" pitchFamily="34" charset="0"/>
              </a:rPr>
              <a:t>Est un ensemble d’activités coordonnées mises en œuvre pour atteindre des objectifs spécifiques selon un calendrier, un budget et des paramètres de performance définis.</a:t>
            </a:r>
          </a:p>
        </p:txBody>
      </p:sp>
    </p:spTree>
    <p:extLst>
      <p:ext uri="{BB962C8B-B14F-4D97-AF65-F5344CB8AC3E}">
        <p14:creationId xmlns:p14="http://schemas.microsoft.com/office/powerpoint/2010/main" val="11908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669" y="136525"/>
            <a:ext cx="12094331" cy="892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Maiandra GD" panose="020E0502030308020204" pitchFamily="34" charset="0"/>
                <a:ea typeface="+mj-ea"/>
                <a:cs typeface="Arial" panose="020B0604020202020204" pitchFamily="34" charset="0"/>
              </a:rPr>
              <a:t>DEFINITION DES CONCEPTS CLES 4/4</a:t>
            </a:r>
            <a:endParaRPr lang="fr-FR" b="1" dirty="0">
              <a:latin typeface="Maiandra GD" panose="020E0502030308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81D1-12AE-47AA-B2E2-CB06FC14145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859339F6-C8CA-4AAB-9833-2EB0CE582DFF}"/>
              </a:ext>
            </a:extLst>
          </p:cNvPr>
          <p:cNvGrpSpPr/>
          <p:nvPr/>
        </p:nvGrpSpPr>
        <p:grpSpPr>
          <a:xfrm>
            <a:off x="-175822" y="1203770"/>
            <a:ext cx="12270151" cy="5517704"/>
            <a:chOff x="-170714" y="1222019"/>
            <a:chExt cx="12040975" cy="4405853"/>
          </a:xfrm>
        </p:grpSpPr>
        <p:sp>
          <p:nvSpPr>
            <p:cNvPr id="9" name="Ellipse 8"/>
            <p:cNvSpPr/>
            <p:nvPr/>
          </p:nvSpPr>
          <p:spPr>
            <a:xfrm>
              <a:off x="-170714" y="1222019"/>
              <a:ext cx="2991071" cy="158969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2000" b="1" dirty="0">
                  <a:latin typeface="Maiandra GD" panose="020E0502030308020204" pitchFamily="34" charset="0"/>
                </a:rPr>
                <a:t>PLANIFICATION</a:t>
              </a:r>
              <a:endParaRPr lang="fr-FR" sz="1600" b="1" dirty="0">
                <a:latin typeface="Maiandra GD" panose="020E0502030308020204" pitchFamily="34" charset="0"/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97669" y="3530422"/>
              <a:ext cx="2305318" cy="165135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800" b="1" dirty="0">
                  <a:latin typeface="Maiandra GD" panose="020E0502030308020204" pitchFamily="34" charset="0"/>
                </a:rPr>
                <a:t>PLAN</a:t>
              </a:r>
              <a:endParaRPr lang="fr-FR" sz="28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74200" y="1294328"/>
              <a:ext cx="8896060" cy="144507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lnSpc>
                  <a:spcPct val="150000"/>
                </a:lnSpc>
              </a:pPr>
              <a:r>
                <a:rPr lang="fr-FR" sz="2800" dirty="0">
                  <a:latin typeface="Maiandra GD" panose="020E0502030308020204" pitchFamily="34" charset="0"/>
                </a:rPr>
                <a:t>La planification est l’</a:t>
              </a:r>
              <a:r>
                <a:rPr lang="fr-FR" sz="2800" b="1" dirty="0">
                  <a:latin typeface="Maiandra GD" panose="020E0502030308020204" pitchFamily="34" charset="0"/>
                </a:rPr>
                <a:t>organisation dans le temps d’une succession d'actions</a:t>
              </a:r>
              <a:r>
                <a:rPr lang="fr-FR" sz="2800" dirty="0">
                  <a:latin typeface="Maiandra GD" panose="020E0502030308020204" pitchFamily="34" charset="0"/>
                </a:rPr>
                <a:t> ou </a:t>
              </a:r>
              <a:r>
                <a:rPr lang="fr-FR" sz="2800" b="1" dirty="0">
                  <a:latin typeface="Maiandra GD" panose="020E0502030308020204" pitchFamily="34" charset="0"/>
                </a:rPr>
                <a:t>d'évènements</a:t>
              </a:r>
              <a:r>
                <a:rPr lang="fr-FR" sz="2800" dirty="0">
                  <a:latin typeface="Maiandra GD" panose="020E0502030308020204" pitchFamily="34" charset="0"/>
                </a:rPr>
                <a:t> afin de </a:t>
              </a:r>
              <a:r>
                <a:rPr lang="fr-FR" sz="2800" b="1" dirty="0">
                  <a:latin typeface="Maiandra GD" panose="020E0502030308020204" pitchFamily="34" charset="0"/>
                </a:rPr>
                <a:t>réaliser un objectif particulier</a:t>
              </a:r>
              <a:r>
                <a:rPr lang="fr-FR" sz="2800" dirty="0">
                  <a:latin typeface="Maiandra GD" panose="020E0502030308020204" pitchFamily="34" charset="0"/>
                </a:rPr>
                <a:t> ou un projet. 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74200" y="3114541"/>
              <a:ext cx="8896061" cy="2513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fr-FR" sz="2800" dirty="0">
                  <a:latin typeface="Maiandra GD" panose="020E0502030308020204" pitchFamily="34" charset="0"/>
                </a:rPr>
                <a:t>Le plan (par ex., pour une zone géographique ou un domaine technique) est le plus haut niveau de planification opérationnelle.</a:t>
              </a:r>
            </a:p>
            <a:p>
              <a:pPr>
                <a:lnSpc>
                  <a:spcPct val="150000"/>
                </a:lnSpc>
              </a:pPr>
              <a:r>
                <a:rPr lang="fr-FR" sz="2800" dirty="0">
                  <a:latin typeface="Maiandra GD" panose="020E0502030308020204" pitchFamily="34" charset="0"/>
                </a:rPr>
                <a:t>Il regroupe plusieurs programmes pour atteindre certains des objectifs stratégiques de l’Organisation.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56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61115A-EED4-467F-A757-BA54DB6B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72865"/>
            <a:ext cx="12192000" cy="1665685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de votre attention !</a:t>
            </a:r>
          </a:p>
        </p:txBody>
      </p:sp>
    </p:spTree>
    <p:extLst>
      <p:ext uri="{BB962C8B-B14F-4D97-AF65-F5344CB8AC3E}">
        <p14:creationId xmlns:p14="http://schemas.microsoft.com/office/powerpoint/2010/main" val="6380320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331</Words>
  <Application>Microsoft Office PowerPoint</Application>
  <PresentationFormat>Grand écran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Maiandra GD</vt:lpstr>
      <vt:lpstr>Thème Office</vt:lpstr>
      <vt:lpstr>Atelier d’adaptation des outils de planification opérationnelle et de Formation des Cadres  (Kindia, 04 – 16 mai 2021)</vt:lpstr>
      <vt:lpstr>Plan de Présentation</vt:lpstr>
      <vt:lpstr>DEFINITION DES CONCEPTS CLES 1/4</vt:lpstr>
      <vt:lpstr>Présentation PowerPoint</vt:lpstr>
      <vt:lpstr>Présentation PowerPoint</vt:lpstr>
      <vt:lpstr>Présentation PowerPoint</vt:lpstr>
      <vt:lpstr>Merci de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daye2021@outlook.fr</dc:creator>
  <cp:lastModifiedBy>Dr Bintou</cp:lastModifiedBy>
  <cp:revision>7</cp:revision>
  <dcterms:created xsi:type="dcterms:W3CDTF">2021-04-30T12:19:27Z</dcterms:created>
  <dcterms:modified xsi:type="dcterms:W3CDTF">2021-05-06T07:38:17Z</dcterms:modified>
</cp:coreProperties>
</file>