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80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0T4BFmchj/+YeuC7vWDW0Vozj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06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1 Content">
  <p:cSld name="Blue/White 1 Conten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3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Google Shape;18;p63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Google Shape;19;p63"/>
          <p:cNvSpPr txBox="1">
            <a:spLocks noGrp="1"/>
          </p:cNvSpPr>
          <p:nvPr>
            <p:ph type="ftr" idx="11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63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1" name="Google Shape;21;p63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7"/>
          <p:cNvPicPr preferRelativeResize="0"/>
          <p:nvPr/>
        </p:nvPicPr>
        <p:blipFill rotWithShape="1">
          <a:blip r:embed="rId2">
            <a:alphaModFix/>
          </a:blip>
          <a:srcRect l="3540" r="6709"/>
          <a:stretch/>
        </p:blipFill>
        <p:spPr>
          <a:xfrm>
            <a:off x="152400" y="139700"/>
            <a:ext cx="8839200" cy="65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7"/>
          <p:cNvSpPr txBox="1">
            <a:spLocks noGrp="1"/>
          </p:cNvSpPr>
          <p:nvPr>
            <p:ph type="body" idx="1"/>
          </p:nvPr>
        </p:nvSpPr>
        <p:spPr>
          <a:xfrm rot="-5400000">
            <a:off x="7527667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1" name="Google Shape;101;p57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2" name="Google Shape;102;p57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103" name="Google Shape;103;p57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5943600"/>
            <a:ext cx="153697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7"/>
          <p:cNvSpPr txBox="1">
            <a:spLocks noGrp="1"/>
          </p:cNvSpPr>
          <p:nvPr>
            <p:ph type="subTitle" idx="2"/>
          </p:nvPr>
        </p:nvSpPr>
        <p:spPr>
          <a:xfrm>
            <a:off x="685800" y="4114800"/>
            <a:ext cx="3429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cxnSp>
        <p:nvCxnSpPr>
          <p:cNvPr id="105" name="Google Shape;105;p57"/>
          <p:cNvCxnSpPr/>
          <p:nvPr/>
        </p:nvCxnSpPr>
        <p:spPr>
          <a:xfrm>
            <a:off x="762000" y="3886200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Blue">
  <p:cSld name="Divider - Full Blue">
    <p:bg>
      <p:bgPr>
        <a:solidFill>
          <a:srgbClr val="002F6C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9"/>
          <p:cNvSpPr txBox="1">
            <a:spLocks noGrp="1"/>
          </p:cNvSpPr>
          <p:nvPr>
            <p:ph type="title"/>
          </p:nvPr>
        </p:nvSpPr>
        <p:spPr>
          <a:xfrm>
            <a:off x="1143000" y="827782"/>
            <a:ext cx="5486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None/>
              <a:defRPr sz="32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59"/>
          <p:cNvSpPr txBox="1">
            <a:spLocks noGrp="1"/>
          </p:cNvSpPr>
          <p:nvPr>
            <p:ph type="dt" idx="10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9" name="Google Shape;109;p59"/>
          <p:cNvSpPr txBox="1">
            <a:spLocks noGrp="1"/>
          </p:cNvSpPr>
          <p:nvPr>
            <p:ph type="ftr" idx="11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0" name="Google Shape;110;p59"/>
          <p:cNvSpPr txBox="1">
            <a:spLocks noGrp="1"/>
          </p:cNvSpPr>
          <p:nvPr>
            <p:ph type="sldNum" idx="12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111" name="Google Shape;111;p59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5943600"/>
            <a:ext cx="1536970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59"/>
          <p:cNvCxnSpPr/>
          <p:nvPr/>
        </p:nvCxnSpPr>
        <p:spPr>
          <a:xfrm>
            <a:off x="746760" y="990600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3 Content">
  <p:cSld name="Blue/Gray 3 Content">
    <p:bg>
      <p:bgPr>
        <a:solidFill>
          <a:srgbClr val="E7E7E5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0"/>
          <p:cNvSpPr txBox="1">
            <a:spLocks noGrp="1"/>
          </p:cNvSpPr>
          <p:nvPr>
            <p:ph type="body" idx="1"/>
          </p:nvPr>
        </p:nvSpPr>
        <p:spPr>
          <a:xfrm>
            <a:off x="686104" y="1600200"/>
            <a:ext cx="251429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5" name="Google Shape;115;p60"/>
          <p:cNvSpPr txBox="1">
            <a:spLocks noGrp="1"/>
          </p:cNvSpPr>
          <p:nvPr>
            <p:ph type="body" idx="2"/>
          </p:nvPr>
        </p:nvSpPr>
        <p:spPr>
          <a:xfrm>
            <a:off x="5943600" y="1600200"/>
            <a:ext cx="251490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6" name="Google Shape;116;p60"/>
          <p:cNvSpPr txBox="1">
            <a:spLocks noGrp="1"/>
          </p:cNvSpPr>
          <p:nvPr>
            <p:ph type="dt" idx="10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7" name="Google Shape;117;p60"/>
          <p:cNvSpPr txBox="1">
            <a:spLocks noGrp="1"/>
          </p:cNvSpPr>
          <p:nvPr>
            <p:ph type="ftr" idx="11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8" name="Google Shape;118;p60"/>
          <p:cNvSpPr txBox="1">
            <a:spLocks noGrp="1"/>
          </p:cNvSpPr>
          <p:nvPr>
            <p:ph type="sldNum" idx="12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19" name="Google Shape;119;p60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60"/>
          <p:cNvSpPr txBox="1">
            <a:spLocks noGrp="1"/>
          </p:cNvSpPr>
          <p:nvPr>
            <p:ph type="body" idx="3"/>
          </p:nvPr>
        </p:nvSpPr>
        <p:spPr>
          <a:xfrm>
            <a:off x="3314548" y="1600200"/>
            <a:ext cx="251490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1 Content + Right Photo">
  <p:cSld name="Blue/Gray 1 Content + Right Photo">
    <p:bg>
      <p:bgPr>
        <a:solidFill>
          <a:srgbClr val="E7E7E5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1"/>
          <p:cNvSpPr>
            <a:spLocks noGrp="1"/>
          </p:cNvSpPr>
          <p:nvPr>
            <p:ph type="pic" idx="2"/>
          </p:nvPr>
        </p:nvSpPr>
        <p:spPr>
          <a:xfrm>
            <a:off x="4572000" y="152400"/>
            <a:ext cx="44196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3" name="Google Shape;123;p61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4" name="Google Shape;124;p61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25" name="Google Shape;125;p61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6" name="Google Shape;126;p61"/>
          <p:cNvSpPr txBox="1">
            <a:spLocks noGrp="1"/>
          </p:cNvSpPr>
          <p:nvPr>
            <p:ph type="title"/>
          </p:nvPr>
        </p:nvSpPr>
        <p:spPr>
          <a:xfrm>
            <a:off x="685800" y="408204"/>
            <a:ext cx="3657296" cy="1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61"/>
          <p:cNvSpPr txBox="1">
            <a:spLocks noGrp="1"/>
          </p:cNvSpPr>
          <p:nvPr>
            <p:ph type="body" idx="3"/>
          </p:nvPr>
        </p:nvSpPr>
        <p:spPr>
          <a:xfrm rot="-5400000">
            <a:off x="7527667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Title Only">
  <p:cSld name="Blue/Gray Title Only">
    <p:bg>
      <p:bgPr>
        <a:solidFill>
          <a:srgbClr val="E7E7E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2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44196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0" name="Google Shape;130;p62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1" name="Google Shape;131;p62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32" name="Google Shape;132;p62"/>
          <p:cNvSpPr txBox="1">
            <a:spLocks noGrp="1"/>
          </p:cNvSpPr>
          <p:nvPr>
            <p:ph type="body" idx="1"/>
          </p:nvPr>
        </p:nvSpPr>
        <p:spPr>
          <a:xfrm rot="-5400000">
            <a:off x="3108067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3" name="Google Shape;133;p62"/>
          <p:cNvSpPr txBox="1">
            <a:spLocks noGrp="1"/>
          </p:cNvSpPr>
          <p:nvPr>
            <p:ph type="title"/>
          </p:nvPr>
        </p:nvSpPr>
        <p:spPr>
          <a:xfrm>
            <a:off x="4877104" y="2971800"/>
            <a:ext cx="38858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2 Content">
  <p:cSld name="Blue/White 2 Content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4"/>
          <p:cNvSpPr txBox="1">
            <a:spLocks noGrp="1"/>
          </p:cNvSpPr>
          <p:nvPr>
            <p:ph type="body" idx="1"/>
          </p:nvPr>
        </p:nvSpPr>
        <p:spPr>
          <a:xfrm>
            <a:off x="686104" y="1600200"/>
            <a:ext cx="380969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6" name="Google Shape;136;p6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30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7" name="Google Shape;137;p64"/>
          <p:cNvSpPr txBox="1">
            <a:spLocks noGrp="1"/>
          </p:cNvSpPr>
          <p:nvPr>
            <p:ph type="dt" idx="10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8" name="Google Shape;138;p64"/>
          <p:cNvSpPr txBox="1">
            <a:spLocks noGrp="1"/>
          </p:cNvSpPr>
          <p:nvPr>
            <p:ph type="ftr" idx="11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9" name="Google Shape;139;p64"/>
          <p:cNvSpPr txBox="1">
            <a:spLocks noGrp="1"/>
          </p:cNvSpPr>
          <p:nvPr>
            <p:ph type="sldNum" idx="12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40" name="Google Shape;140;p64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3 Content">
  <p:cSld name="Blue/White 3 Content"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5"/>
          <p:cNvSpPr txBox="1">
            <a:spLocks noGrp="1"/>
          </p:cNvSpPr>
          <p:nvPr>
            <p:ph type="body" idx="1"/>
          </p:nvPr>
        </p:nvSpPr>
        <p:spPr>
          <a:xfrm>
            <a:off x="686104" y="1600200"/>
            <a:ext cx="251429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3" name="Google Shape;143;p65"/>
          <p:cNvSpPr txBox="1">
            <a:spLocks noGrp="1"/>
          </p:cNvSpPr>
          <p:nvPr>
            <p:ph type="body" idx="2"/>
          </p:nvPr>
        </p:nvSpPr>
        <p:spPr>
          <a:xfrm>
            <a:off x="5943600" y="1600200"/>
            <a:ext cx="251490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4" name="Google Shape;144;p65"/>
          <p:cNvSpPr txBox="1">
            <a:spLocks noGrp="1"/>
          </p:cNvSpPr>
          <p:nvPr>
            <p:ph type="dt" idx="10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5" name="Google Shape;145;p65"/>
          <p:cNvSpPr txBox="1">
            <a:spLocks noGrp="1"/>
          </p:cNvSpPr>
          <p:nvPr>
            <p:ph type="ftr" idx="11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6" name="Google Shape;146;p65"/>
          <p:cNvSpPr txBox="1">
            <a:spLocks noGrp="1"/>
          </p:cNvSpPr>
          <p:nvPr>
            <p:ph type="sldNum" idx="12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47" name="Google Shape;147;p65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body" idx="3"/>
          </p:nvPr>
        </p:nvSpPr>
        <p:spPr>
          <a:xfrm>
            <a:off x="3314548" y="1600200"/>
            <a:ext cx="251490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1 Content + Bottom Photo">
  <p:cSld name="Blue/White 1 Content + Bottom Photo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6"/>
          <p:cNvSpPr>
            <a:spLocks noGrp="1"/>
          </p:cNvSpPr>
          <p:nvPr>
            <p:ph type="pic" idx="2"/>
          </p:nvPr>
        </p:nvSpPr>
        <p:spPr>
          <a:xfrm>
            <a:off x="152400" y="3429000"/>
            <a:ext cx="8839200" cy="32766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1" name="Google Shape;151;p66"/>
          <p:cNvSpPr txBox="1">
            <a:spLocks noGrp="1"/>
          </p:cNvSpPr>
          <p:nvPr>
            <p:ph type="body" idx="1"/>
          </p:nvPr>
        </p:nvSpPr>
        <p:spPr>
          <a:xfrm rot="-5400000">
            <a:off x="7527667" y="47082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66"/>
          <p:cNvSpPr txBox="1">
            <a:spLocks noGrp="1"/>
          </p:cNvSpPr>
          <p:nvPr>
            <p:ph type="body" idx="3"/>
          </p:nvPr>
        </p:nvSpPr>
        <p:spPr>
          <a:xfrm>
            <a:off x="685800" y="16002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3" name="Google Shape;153;p66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4" name="Google Shape;154;p66"/>
          <p:cNvSpPr txBox="1">
            <a:spLocks noGrp="1"/>
          </p:cNvSpPr>
          <p:nvPr>
            <p:ph type="ftr" idx="11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5" name="Google Shape;155;p66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56" name="Google Shape;156;p66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1 Content + Right Photo">
  <p:cSld name="Blue/White 1 Content + Right Photo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7"/>
          <p:cNvSpPr>
            <a:spLocks noGrp="1"/>
          </p:cNvSpPr>
          <p:nvPr>
            <p:ph type="pic" idx="2"/>
          </p:nvPr>
        </p:nvSpPr>
        <p:spPr>
          <a:xfrm>
            <a:off x="4572000" y="152400"/>
            <a:ext cx="44196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9" name="Google Shape;159;p67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0" name="Google Shape;160;p67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61" name="Google Shape;161;p67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2" name="Google Shape;162;p67"/>
          <p:cNvSpPr txBox="1">
            <a:spLocks noGrp="1"/>
          </p:cNvSpPr>
          <p:nvPr>
            <p:ph type="title"/>
          </p:nvPr>
        </p:nvSpPr>
        <p:spPr>
          <a:xfrm>
            <a:off x="685800" y="408204"/>
            <a:ext cx="3657296" cy="1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67"/>
          <p:cNvSpPr txBox="1">
            <a:spLocks noGrp="1"/>
          </p:cNvSpPr>
          <p:nvPr>
            <p:ph type="body" idx="3"/>
          </p:nvPr>
        </p:nvSpPr>
        <p:spPr>
          <a:xfrm rot="-5400000">
            <a:off x="7527667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Title + Left Photo">
  <p:cSld name="Blue/White Title + Left Photo"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8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44196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6" name="Google Shape;166;p68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7" name="Google Shape;167;p68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68" name="Google Shape;168;p68"/>
          <p:cNvSpPr txBox="1">
            <a:spLocks noGrp="1"/>
          </p:cNvSpPr>
          <p:nvPr>
            <p:ph type="body" idx="1"/>
          </p:nvPr>
        </p:nvSpPr>
        <p:spPr>
          <a:xfrm rot="-5400000">
            <a:off x="3108067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9" name="Google Shape;169;p68"/>
          <p:cNvSpPr txBox="1">
            <a:spLocks noGrp="1"/>
          </p:cNvSpPr>
          <p:nvPr>
            <p:ph type="title"/>
          </p:nvPr>
        </p:nvSpPr>
        <p:spPr>
          <a:xfrm>
            <a:off x="4877104" y="2971800"/>
            <a:ext cx="38858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Cover - Full Photo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9"/>
          <p:cNvPicPr preferRelativeResize="0"/>
          <p:nvPr/>
        </p:nvPicPr>
        <p:blipFill rotWithShape="1">
          <a:blip r:embed="rId2">
            <a:alphaModFix/>
          </a:blip>
          <a:srcRect l="2631" t="8817" r="7445" b="-8816"/>
          <a:stretch/>
        </p:blipFill>
        <p:spPr>
          <a:xfrm>
            <a:off x="152400" y="120648"/>
            <a:ext cx="8839200" cy="6553202"/>
          </a:xfrm>
          <a:prstGeom prst="rect">
            <a:avLst/>
          </a:prstGeom>
          <a:solidFill>
            <a:srgbClr val="CFCDC9"/>
          </a:solidFill>
          <a:ln>
            <a:noFill/>
          </a:ln>
        </p:spPr>
      </p:pic>
      <p:sp>
        <p:nvSpPr>
          <p:cNvPr id="43" name="Google Shape;43;p49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ftr" idx="11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ctrTitle"/>
          </p:nvPr>
        </p:nvSpPr>
        <p:spPr>
          <a:xfrm>
            <a:off x="658405" y="2819400"/>
            <a:ext cx="54864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subTitle" idx="1"/>
          </p:nvPr>
        </p:nvSpPr>
        <p:spPr>
          <a:xfrm>
            <a:off x="677455" y="4953000"/>
            <a:ext cx="3429000" cy="10668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body" idx="2"/>
          </p:nvPr>
        </p:nvSpPr>
        <p:spPr>
          <a:xfrm rot="-5400000">
            <a:off x="7527667" y="2041267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49" name="Google Shape;49;p49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5" y="685800"/>
            <a:ext cx="1828800" cy="54401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0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44196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body" idx="1"/>
          </p:nvPr>
        </p:nvSpPr>
        <p:spPr>
          <a:xfrm rot="-5400000">
            <a:off x="3108067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4877104" y="2971800"/>
            <a:ext cx="38858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1 Content">
  <p:cSld name="Red/White 1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1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ftr" idx="11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2 Content">
  <p:cSld name="Red/White 2 Content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2"/>
          <p:cNvSpPr txBox="1">
            <a:spLocks noGrp="1"/>
          </p:cNvSpPr>
          <p:nvPr>
            <p:ph type="body" idx="1"/>
          </p:nvPr>
        </p:nvSpPr>
        <p:spPr>
          <a:xfrm>
            <a:off x="686104" y="1600200"/>
            <a:ext cx="380969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30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dt" idx="10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ftr" idx="11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sldNum" idx="12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3 Content">
  <p:cSld name="Red/White 3 Content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3"/>
          <p:cNvSpPr txBox="1">
            <a:spLocks noGrp="1"/>
          </p:cNvSpPr>
          <p:nvPr>
            <p:ph type="body" idx="1"/>
          </p:nvPr>
        </p:nvSpPr>
        <p:spPr>
          <a:xfrm>
            <a:off x="686104" y="1600200"/>
            <a:ext cx="251429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body" idx="2"/>
          </p:nvPr>
        </p:nvSpPr>
        <p:spPr>
          <a:xfrm>
            <a:off x="5943600" y="1600200"/>
            <a:ext cx="251490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dt" idx="10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ftr" idx="11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sldNum" idx="12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3"/>
          </p:nvPr>
        </p:nvSpPr>
        <p:spPr>
          <a:xfrm>
            <a:off x="3314548" y="1600200"/>
            <a:ext cx="251490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1 Content + Bottom Photo">
  <p:cSld name="Red/White 1 Content + Bottom Photo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4"/>
          <p:cNvSpPr>
            <a:spLocks noGrp="1"/>
          </p:cNvSpPr>
          <p:nvPr>
            <p:ph type="pic" idx="2"/>
          </p:nvPr>
        </p:nvSpPr>
        <p:spPr>
          <a:xfrm>
            <a:off x="152400" y="3429000"/>
            <a:ext cx="8839200" cy="32766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ftr" idx="11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54"/>
          <p:cNvSpPr txBox="1">
            <a:spLocks noGrp="1"/>
          </p:cNvSpPr>
          <p:nvPr>
            <p:ph type="body" idx="3"/>
          </p:nvPr>
        </p:nvSpPr>
        <p:spPr>
          <a:xfrm rot="-5400000">
            <a:off x="7527667" y="47082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1 Content + Right Photo">
  <p:cSld name="Red/White 1 Content + Right Photo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5"/>
          <p:cNvSpPr>
            <a:spLocks noGrp="1"/>
          </p:cNvSpPr>
          <p:nvPr>
            <p:ph type="pic" idx="2"/>
          </p:nvPr>
        </p:nvSpPr>
        <p:spPr>
          <a:xfrm>
            <a:off x="4572000" y="152400"/>
            <a:ext cx="44196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Google Shape;88;p55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body" idx="1"/>
          </p:nvPr>
        </p:nvSpPr>
        <p:spPr>
          <a:xfrm>
            <a:off x="685800" y="2057401"/>
            <a:ext cx="36576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Google Shape;90;p55"/>
          <p:cNvSpPr txBox="1">
            <a:spLocks noGrp="1"/>
          </p:cNvSpPr>
          <p:nvPr>
            <p:ph type="title"/>
          </p:nvPr>
        </p:nvSpPr>
        <p:spPr>
          <a:xfrm>
            <a:off x="685800" y="408204"/>
            <a:ext cx="3657296" cy="1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55"/>
          <p:cNvSpPr txBox="1">
            <a:spLocks noGrp="1"/>
          </p:cNvSpPr>
          <p:nvPr>
            <p:ph type="body" idx="3"/>
          </p:nvPr>
        </p:nvSpPr>
        <p:spPr>
          <a:xfrm rot="-5400000">
            <a:off x="7527667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Title Only">
  <p:cSld name="Red/White Title Only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6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44196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Google Shape;94;p56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Google Shape;95;p56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96" name="Google Shape;96;p56"/>
          <p:cNvSpPr txBox="1">
            <a:spLocks noGrp="1"/>
          </p:cNvSpPr>
          <p:nvPr>
            <p:ph type="body" idx="1"/>
          </p:nvPr>
        </p:nvSpPr>
        <p:spPr>
          <a:xfrm rot="-5400000">
            <a:off x="3108067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Google Shape;97;p56"/>
          <p:cNvSpPr txBox="1">
            <a:spLocks noGrp="1"/>
          </p:cNvSpPr>
          <p:nvPr>
            <p:ph type="title"/>
          </p:nvPr>
        </p:nvSpPr>
        <p:spPr>
          <a:xfrm>
            <a:off x="4877104" y="2971800"/>
            <a:ext cx="38858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5" name="Google Shape;15;p3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8176E-4A9D-4326-A5B1-D372D74BE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160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  APPUI DE L’USAID DANS LE   DOMAINE DE LA SANTE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CE051-DD6A-4983-BF02-766228F49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3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06AC26-60E2-4D70-97DD-60BDFBC75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cours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l'année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écoulée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l'USAID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coordonné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étroitement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avec le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ministère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la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Santé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d'autres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parties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prenantes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pour le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développement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notre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prochain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2022-2026.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réponse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aux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commentaires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à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évaluation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notre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actuel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notre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nouveau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concentrer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davantage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sur le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niveau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communautaire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ntégrera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nos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programmes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lutte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le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paludisme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avec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notre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SRMNIA et sera plus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ciblé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géographiquement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Kindia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Boké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Labé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5 communes de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conakry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</a:p>
          <a:p>
            <a:pPr marL="45720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58122F-DA74-4E1F-9A1E-1522A9460E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3DC238-4337-49BB-A6EC-6FFD9DFB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152400"/>
            <a:ext cx="8859520" cy="1219200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Developpement du 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phare </a:t>
            </a:r>
            <a:b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integre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3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26560-E253-4A55-BD5F-2FE40A934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101600" indent="0">
              <a:buNone/>
            </a:pPr>
            <a:r>
              <a:rPr lang="fr-FR" sz="2400" dirty="0"/>
              <a:t>Cette activité se focalisera sept défis clés pour le système de santé guinéen</a:t>
            </a:r>
          </a:p>
          <a:p>
            <a:pPr marL="101600" indent="0">
              <a:buNone/>
            </a:pPr>
            <a:endParaRPr lang="fr-FR" sz="2400" dirty="0"/>
          </a:p>
          <a:p>
            <a:r>
              <a:rPr lang="fr-FR" sz="2400" dirty="0"/>
              <a:t>Accessibilité, </a:t>
            </a:r>
            <a:r>
              <a:rPr lang="fr-FR" sz="2400" dirty="0" err="1"/>
              <a:t>abordabilité</a:t>
            </a:r>
            <a:r>
              <a:rPr lang="fr-FR" sz="2400" dirty="0"/>
              <a:t> et qualité des soins</a:t>
            </a:r>
          </a:p>
          <a:p>
            <a:r>
              <a:rPr lang="fr-FR" sz="2400" dirty="0"/>
              <a:t>Gestion de la chaîne logistique</a:t>
            </a:r>
          </a:p>
          <a:p>
            <a:r>
              <a:rPr lang="fr-FR" sz="2400" dirty="0"/>
              <a:t>Leadership, gestion et gouvernance</a:t>
            </a:r>
          </a:p>
          <a:p>
            <a:r>
              <a:rPr lang="fr-FR" sz="2400" dirty="0"/>
              <a:t>Ressources humaines pour la santé</a:t>
            </a:r>
          </a:p>
          <a:p>
            <a:r>
              <a:rPr lang="fr-FR" sz="2400" dirty="0"/>
              <a:t>Systèmes d'information sur la santé</a:t>
            </a:r>
          </a:p>
          <a:p>
            <a:r>
              <a:rPr lang="fr-FR" sz="2400" dirty="0"/>
              <a:t>Changement social et comportemental</a:t>
            </a:r>
          </a:p>
          <a:p>
            <a:r>
              <a:rPr lang="fr-FR" sz="2400" dirty="0"/>
              <a:t>Financement du secteur de la sante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B201B-27A6-4403-889E-24ABD138C7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68122A5-211F-4956-ABAE-12323285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4640"/>
            <a:ext cx="8686800" cy="1645920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Développement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du 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Phare (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integré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(suite)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1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B6D9C-AF2B-463F-9D9E-DFEE0E9E3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101600" indent="0" algn="ctr">
              <a:buNone/>
            </a:pPr>
            <a:r>
              <a:rPr lang="en-US" sz="4000" b="1" dirty="0"/>
              <a:t>Merci pour </a:t>
            </a:r>
            <a:r>
              <a:rPr lang="en-US" sz="4000" b="1" dirty="0" err="1"/>
              <a:t>votre</a:t>
            </a:r>
            <a:r>
              <a:rPr lang="en-US" sz="4000" b="1" dirty="0"/>
              <a:t> attention!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E1C0B-D67B-4D1B-852B-364A5614D0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233F68-C1D8-48B6-94C3-1046D6D2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600200"/>
            <a:ext cx="7992035" cy="5105400"/>
          </a:xfrm>
        </p:spPr>
        <p:txBody>
          <a:bodyPr/>
          <a:lstStyle/>
          <a:p>
            <a:pPr marL="101600" indent="0">
              <a:buNone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       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1600" indent="0">
              <a:buNone/>
            </a:pP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L'USAID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soutient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la politique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nationale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santé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Nous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mettons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l'accent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sur la participation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communautaire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la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redevabilité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afin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d'améliorer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l'accès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la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qualité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la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demande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services.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3A7BF-066B-478D-AD58-FF30AE0409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2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B24BD-B732-4C87-9AB6-9B3256380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pPr marL="10160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    </a:t>
            </a:r>
            <a:r>
              <a:rPr lang="en-US" sz="3200" b="1" dirty="0">
                <a:solidFill>
                  <a:schemeClr val="tx1"/>
                </a:solidFill>
              </a:rPr>
              <a:t>DOMAINES D’INTERVENTIONS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81890-7805-4DEE-8B4E-ED9325F658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5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055C12-989F-4309-9423-7696385DB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 marL="101600" indent="0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</a:t>
            </a:r>
          </a:p>
          <a:p>
            <a:pPr marL="101600" indent="0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Quatre (4)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domaines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techniques avec un budget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d’environs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32 millions de dollar par an:</a:t>
            </a:r>
          </a:p>
          <a:p>
            <a:pPr marL="101600" indent="0"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1.P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révention,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traitement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et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contrôle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du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paludisme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; </a:t>
            </a:r>
            <a:b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2.Santé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maternelle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et infantile,</a:t>
            </a:r>
            <a:b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3. Planification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familiale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</a:t>
            </a:r>
            <a:b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4.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Sécurité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sanitaire y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compris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la riposte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contre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COVID 19.  </a:t>
            </a:r>
            <a:b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Le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renforcement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des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systèmes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santé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est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transversal dans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tous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nos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bin"/>
              </a:rPr>
              <a:t>programmes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1750D-4FFF-4324-BF31-8FAB6063A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94FBE5-9E37-4D9F-B811-1A01A62F1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021976"/>
            <a:ext cx="8839200" cy="5498958"/>
          </a:xfr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surveillance et le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contrôle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vecteurs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L’achat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distribution de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moustiquaires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imprégnées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d'insecticide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prévention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du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paludisme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chez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les femmes enceintes et chez les enfants de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moins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cinq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ans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prise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charge,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sensibilisation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communautaire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Le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reforcement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de la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capacite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du PNLP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afin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mieux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coordonner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et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suivre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les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activites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lutte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contre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le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paludisme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Prefectures couvertes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:  18 (Boke,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Labe,communes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de Conakry et 3 prefectures de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Kindia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66CE6-2B2A-44D8-A299-97C42EF7AA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AA6760-3AF5-4B51-A703-1584482D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2080"/>
            <a:ext cx="8839200" cy="869576"/>
          </a:xfrm>
        </p:spPr>
        <p:txBody>
          <a:bodyPr/>
          <a:lstStyle/>
          <a:p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révention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traitement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contrôle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du 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paludisme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1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E6D892-6DCE-48D0-81D7-9B5831C13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968188"/>
            <a:ext cx="8737599" cy="5582472"/>
          </a:xfrm>
        </p:spPr>
        <p:txBody>
          <a:bodyPr/>
          <a:lstStyle/>
          <a:p>
            <a:pPr marL="457200" marR="0" lvl="1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qualité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disponibilité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 services de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maternite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 Traitement des complications et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incapacités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obstétricales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fistules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a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Kissidougou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Faranah, Kankan et Kindia,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Soins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traitement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du nouveau-né au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niveau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 formations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sanitaires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de la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communauté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;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Traitement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 maladies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infantiles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au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niveau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 formations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sanitaires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de la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communauté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;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○"/>
            </a:pP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services de vaccination de routine (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atravers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les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activites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Clinique mobile) dans 11 communes de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Coyah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Dubreka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</a:t>
            </a:r>
            <a:r>
              <a:rPr lang="en-US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Forecariah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○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Regions couvertes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Conakry, Boke, Labe, Mamou,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Faranah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et Kankan.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16673-CEF2-4486-881C-B6064EAC86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980585-C2C6-4FFA-938A-F39E00E1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7340"/>
            <a:ext cx="7772400" cy="75692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en-US" sz="1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Santé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Maternelle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et Infantile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0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00E2F-6706-4993-BAA7-0B2386908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1600" indent="0">
              <a:buNone/>
            </a:pP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Dans le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domaine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la planification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familiale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nous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appuyons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le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secteur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privé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atravers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leur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plateforme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les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communautés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afin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d'offrir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 services et des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informations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qualité</a:t>
            </a:r>
            <a:r>
              <a:rPr lang="en-US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F06176-EB16-49FE-BDE9-39C432E4AB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112BBF-EBFE-4C74-B325-46D591F9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1219200"/>
          </a:xfrm>
        </p:spPr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Planification 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Familiale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2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7AF7FF-B0A3-4C65-AC13-AF4486F5A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" y="1147482"/>
            <a:ext cx="8848165" cy="5373452"/>
          </a:xfrm>
        </p:spPr>
        <p:txBody>
          <a:bodyPr/>
          <a:lstStyle/>
          <a:p>
            <a:endParaRPr lang="en-US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Sécurité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sanitaire (Global Health Security Agenda- GHSA)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s'aligne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sur les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recommandations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règlement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sanitaire international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afin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prévenir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détecter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répondre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épidémies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Ebola, Lassa, La Rage, La grippe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Aviaire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Concernant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la COVID-19, les activités se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focalisent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sur le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déploiement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rapide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vaccins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incluant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coûts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opérationnels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le diagnostic, la communication et le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comportement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prévention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des infections,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l'achat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des EPI, la formation et la gestion des MAPI (adverse events). Nous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soutenons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centaines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vaccinateurs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dans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-cinq sites de vaccination, y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compris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équipes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mobiles pour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atteindre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les zones les plus </a:t>
            </a:r>
            <a:r>
              <a:rPr lang="en-US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reculées</a:t>
            </a: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du pays. 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r>
              <a:rPr lang="en-US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947D5-1E54-4A74-A145-7F06BD397A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4917C4-7610-4362-B091-74BE334B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5" y="152400"/>
            <a:ext cx="8677836" cy="914400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sécurité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sanitaire </a:t>
            </a:r>
            <a:r>
              <a:rPr lang="en-US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mondiale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5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BF9D08-4176-466C-B172-52392F1C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09" y="1600200"/>
            <a:ext cx="8786117" cy="5105400"/>
          </a:xfrm>
        </p:spPr>
        <p:txBody>
          <a:bodyPr/>
          <a:lstStyle/>
          <a:p>
            <a:endParaRPr lang="en-US" sz="180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L’USAID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appuie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également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le Service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aérien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humanitaire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des Nations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Unies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UNHAS pour le transport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rapide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toute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sécurité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vaccins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et le personnel de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dans les zones les plus </a:t>
            </a:r>
            <a:r>
              <a:rPr lang="en-US" sz="28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reculées</a:t>
            </a:r>
            <a:r>
              <a:rPr lang="en-US" sz="28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du pays.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1E5F32-7352-43ED-961D-A868AEB67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1462A-23A5-4E92-8D5F-BBB38957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sz="3200" b="1" dirty="0" err="1">
                <a:solidFill>
                  <a:schemeClr val="tx1"/>
                </a:solidFill>
              </a:rPr>
              <a:t>Programme</a:t>
            </a:r>
            <a:r>
              <a:rPr lang="en-US" sz="3200" b="1" dirty="0">
                <a:solidFill>
                  <a:schemeClr val="tx1"/>
                </a:solidFill>
              </a:rPr>
              <a:t> de </a:t>
            </a:r>
            <a:r>
              <a:rPr lang="en-US" sz="3200" b="1" dirty="0" err="1">
                <a:solidFill>
                  <a:schemeClr val="tx1"/>
                </a:solidFill>
              </a:rPr>
              <a:t>sante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mondiale</a:t>
            </a:r>
            <a:r>
              <a:rPr lang="en-US" sz="3200" b="1" dirty="0">
                <a:solidFill>
                  <a:schemeClr val="tx1"/>
                </a:solidFill>
              </a:rPr>
              <a:t> (suite)</a:t>
            </a:r>
          </a:p>
        </p:txBody>
      </p:sp>
    </p:spTree>
    <p:extLst>
      <p:ext uri="{BB962C8B-B14F-4D97-AF65-F5344CB8AC3E}">
        <p14:creationId xmlns:p14="http://schemas.microsoft.com/office/powerpoint/2010/main" val="38189489"/>
      </p:ext>
    </p:extLst>
  </p:cSld>
  <p:clrMapOvr>
    <a:masterClrMapping/>
  </p:clrMapOvr>
</p:sld>
</file>

<file path=ppt/theme/theme1.xml><?xml version="1.0" encoding="utf-8"?>
<a:theme xmlns:a="http://schemas.openxmlformats.org/drawingml/2006/main" name="4.3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709</Words>
  <Application>Microsoft Office PowerPoint</Application>
  <PresentationFormat>Affichage à l'écran (4:3)</PresentationFormat>
  <Paragraphs>87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Cabin</vt:lpstr>
      <vt:lpstr>Calibri</vt:lpstr>
      <vt:lpstr>4.3-Template_4.29.2016</vt:lpstr>
      <vt:lpstr>Présentation PowerPoint</vt:lpstr>
      <vt:lpstr>Présentation PowerPoint</vt:lpstr>
      <vt:lpstr>Présentation PowerPoint</vt:lpstr>
      <vt:lpstr>Présentation PowerPoint</vt:lpstr>
      <vt:lpstr>       Prévention, traitement et contrôle du paludisme</vt:lpstr>
      <vt:lpstr>.    Santé Maternelle et Infantile</vt:lpstr>
      <vt:lpstr>      Planification Familiale </vt:lpstr>
      <vt:lpstr>Programme de sécurité sanitaire mondiale</vt:lpstr>
      <vt:lpstr> Programme de sante mondiale (suite)</vt:lpstr>
      <vt:lpstr>     Developpement du programme phare  (Programme integre)</vt:lpstr>
      <vt:lpstr>               Développement du Programme Phare (Programme integré) (suite)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USAID/GUINEA</dc:title>
  <dc:creator>Kibour, Elizabeth</dc:creator>
  <cp:lastModifiedBy>Dr Souleymane DIAKITE</cp:lastModifiedBy>
  <cp:revision>17</cp:revision>
  <dcterms:modified xsi:type="dcterms:W3CDTF">2022-02-20T09:49:15Z</dcterms:modified>
</cp:coreProperties>
</file>