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73" r:id="rId5"/>
    <p:sldId id="278" r:id="rId6"/>
    <p:sldId id="293" r:id="rId7"/>
    <p:sldId id="291" r:id="rId8"/>
    <p:sldId id="27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5E509-2745-430E-8FAA-6853FE11E899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2CC08-C91B-4C78-902B-A4B7294D67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83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E60-0415-47C8-BAEC-F39D0B948EC2}" type="datetime1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09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7557-B29F-4D69-94C7-4C9538EB0F78}" type="datetime1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78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71E0B-286C-46C8-AB81-B05E94A857E0}" type="datetime1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34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CFA1-C835-4A1D-A554-0AC458129822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000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44FA-F0EE-4886-BE16-3EF9B6828970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63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8759-D26C-4E1C-9B81-D8D3513437E3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133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CBFE7-4CA0-4254-AEDA-F17DD529FE96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56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68345-7336-4E2E-A074-10452698B83B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71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92D5-3212-4299-9322-C666D9BC5CCE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1236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363F1-601E-49B5-9C20-40EC9B1660EA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94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09FA07-0C13-4327-883B-2BF524BEA571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>
                <a:solidFill>
                  <a:srgbClr val="44546A"/>
                </a:solidFill>
              </a:rPr>
              <a:t>Préparation des Etats Généraux de la Santé (EGS 2021)</a:t>
            </a:r>
            <a:endParaRPr lang="en-US" dirty="0">
              <a:solidFill>
                <a:srgbClr val="44546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>
                <a:solidFill>
                  <a:srgbClr val="44546A"/>
                </a:solidFill>
              </a:rPr>
              <a:pPr/>
              <a:t>‹N°›</a:t>
            </a:fld>
            <a:endParaRPr lang="en-US" dirty="0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6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C513-2513-457E-B547-57F60BCF1702}" type="datetime1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381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0A1F7-D605-485C-AFFE-A6EB08306D50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3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5B572-77D5-43FD-9C13-275EE5E57A10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68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BCF0-3331-41C8-936E-109B8541492C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888F-D5A1-4AE7-868D-B666D57A6959}" type="datetime1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21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B7FBA-CCE0-46A8-A133-85D927BBD013}" type="datetime1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651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B9AF1-BF70-41B4-8CC0-4B19A7D26FA2}" type="datetime1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83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8D5-3510-4F61-A5C0-AAD6EB4DEFBB}" type="datetime1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21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DE4B-89D1-4009-822E-B223952110D0}" type="datetime1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90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DD65-E42A-455B-8E9D-7C3CD2EA9D71}" type="datetime1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14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0D0C7-FC0F-4058-ACA6-FC956F372641}" type="datetime1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12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3E44C-FC55-43D6-A195-3062C741E560}" type="datetime1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Préparation des Etats Généraux de la Santé (EGS 2021)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A942-A8E7-49AA-A495-52777734B3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/>
            <a:fld id="{50980C47-5E53-46E9-B6FF-855547A4521E}" type="datetime1">
              <a:rPr lang="fr-FR" smtClean="0"/>
              <a:t>04/03/2022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/>
            <a:r>
              <a:rPr lang="fr-FR"/>
              <a:t>Préparation des Etats Généraux de la Santé (EGS 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/>
            <a:fld id="{4FAB73BC-B049-4115-A692-8D63A059BFB8}" type="slidenum">
              <a:rPr lang="en-US" smtClean="0"/>
              <a:pPr defTabSz="457200"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90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 txBox="1">
            <a:spLocks/>
          </p:cNvSpPr>
          <p:nvPr/>
        </p:nvSpPr>
        <p:spPr>
          <a:xfrm>
            <a:off x="1169708" y="2821127"/>
            <a:ext cx="9977263" cy="8412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fr-FR" sz="4000" b="1" dirty="0"/>
              <a:t>Deuxième réunion 2022 des </a:t>
            </a:r>
            <a:r>
              <a:rPr lang="fr-FR" sz="4000" b="1" dirty="0" err="1"/>
              <a:t>PTFs</a:t>
            </a:r>
            <a:r>
              <a:rPr lang="fr-FR" sz="4000" b="1" dirty="0"/>
              <a:t> santé</a:t>
            </a:r>
            <a:endParaRPr lang="aa-ET" sz="1050" b="1" dirty="0">
              <a:solidFill>
                <a:srgbClr val="2F54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645499"/>
            <a:ext cx="12192000" cy="212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3762101" y="1523302"/>
            <a:ext cx="4667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prstClr val="black"/>
                </a:solidFill>
                <a:latin typeface="Book Antiqua" panose="02040602050305030304" pitchFamily="18" charset="0"/>
              </a:rPr>
              <a:t>RÉPUBLIQUE</a:t>
            </a:r>
            <a:r>
              <a:rPr lang="fr-FR" sz="1400" dirty="0">
                <a:latin typeface="Book Antiqua" panose="02040602050305030304" pitchFamily="18" charset="0"/>
              </a:rPr>
              <a:t> </a:t>
            </a:r>
            <a:r>
              <a:rPr lang="fr-FR" sz="2000" b="1" dirty="0">
                <a:solidFill>
                  <a:prstClr val="black"/>
                </a:solidFill>
                <a:latin typeface="Book Antiqua" panose="02040602050305030304" pitchFamily="18" charset="0"/>
              </a:rPr>
              <a:t>DE GUINÉE</a:t>
            </a:r>
          </a:p>
          <a:p>
            <a:pPr algn="ctr"/>
            <a:r>
              <a:rPr lang="fr-FR" sz="1600" dirty="0">
                <a:solidFill>
                  <a:prstClr val="black"/>
                </a:solidFill>
                <a:latin typeface="Book Antiqua" panose="02040602050305030304" pitchFamily="18" charset="0"/>
              </a:rPr>
              <a:t>=======</a:t>
            </a:r>
          </a:p>
        </p:txBody>
      </p:sp>
      <p:sp>
        <p:nvSpPr>
          <p:cNvPr id="3" name="Rectangle 2"/>
          <p:cNvSpPr/>
          <p:nvPr/>
        </p:nvSpPr>
        <p:spPr>
          <a:xfrm>
            <a:off x="2781453" y="2070312"/>
            <a:ext cx="6753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>
                <a:solidFill>
                  <a:prstClr val="black"/>
                </a:solidFill>
                <a:latin typeface="Book Antiqua" panose="02040602050305030304" pitchFamily="18" charset="0"/>
              </a:rPr>
              <a:t>Ministère de la Santé et de l’Hygiène Publique</a:t>
            </a:r>
            <a:endParaRPr lang="fr-FR" sz="2800" b="1" dirty="0">
              <a:solidFill>
                <a:schemeClr val="accent5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5E21B3E7-E6BA-4A7E-922A-F5AF5802B4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078" y="136525"/>
            <a:ext cx="1619840" cy="1419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60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43E117-9261-41B6-B4A1-269297133635}"/>
              </a:ext>
            </a:extLst>
          </p:cNvPr>
          <p:cNvSpPr/>
          <p:nvPr/>
        </p:nvSpPr>
        <p:spPr>
          <a:xfrm>
            <a:off x="0" y="0"/>
            <a:ext cx="12192000" cy="8159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3900" y="1209105"/>
            <a:ext cx="10877550" cy="4629720"/>
          </a:xfrm>
        </p:spPr>
        <p:txBody>
          <a:bodyPr>
            <a:noAutofit/>
          </a:bodyPr>
          <a:lstStyle/>
          <a:p>
            <a:pPr marL="571500" indent="-571500">
              <a:lnSpc>
                <a:spcPct val="200000"/>
              </a:lnSpc>
              <a:spcBef>
                <a:spcPct val="0"/>
              </a:spcBef>
              <a:buAutoNum type="romanUcPeriod"/>
              <a:defRPr/>
            </a:pPr>
            <a:r>
              <a:rPr lang="fr-FR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</a:t>
            </a:r>
          </a:p>
          <a:p>
            <a:pPr marL="571500" indent="-571500">
              <a:lnSpc>
                <a:spcPct val="200000"/>
              </a:lnSpc>
              <a:spcBef>
                <a:spcPct val="0"/>
              </a:spcBef>
              <a:buAutoNum type="romanUcPeriod"/>
              <a:defRPr/>
            </a:pPr>
            <a:r>
              <a:rPr lang="fr-FR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Priorités 2022 du Ministère de la santé et de l’hygiène Publique</a:t>
            </a:r>
          </a:p>
          <a:p>
            <a:pPr marL="514350" indent="-514350">
              <a:lnSpc>
                <a:spcPct val="200000"/>
              </a:lnSpc>
              <a:spcBef>
                <a:spcPct val="0"/>
              </a:spcBef>
              <a:buFont typeface="+mj-lt"/>
              <a:buAutoNum type="romanUcPeriod"/>
              <a:defRPr/>
            </a:pPr>
            <a:r>
              <a:rPr lang="fr-CH" b="1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Ateliers d’orientation</a:t>
            </a:r>
            <a:endParaRPr lang="fr-FR" b="1" spc="-5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5499"/>
            <a:ext cx="12192000" cy="212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5412"/>
            <a:ext cx="10515600" cy="752475"/>
          </a:xfrm>
        </p:spPr>
        <p:txBody>
          <a:bodyPr>
            <a:noAutofit/>
          </a:bodyPr>
          <a:lstStyle/>
          <a:p>
            <a:pPr algn="ctr"/>
            <a:r>
              <a:rPr lang="fr-FR" spc="-50" dirty="0">
                <a:solidFill>
                  <a:schemeClr val="bg1"/>
                </a:solidFill>
                <a:latin typeface="Arial Black" panose="020B0A04020102020204" pitchFamily="34" charset="0"/>
              </a:rPr>
              <a:t>Plan de Présentation</a:t>
            </a:r>
            <a:endParaRPr lang="fr-FR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91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E3CDC7-4624-4F48-AB35-0B2A5260FAC2}"/>
              </a:ext>
            </a:extLst>
          </p:cNvPr>
          <p:cNvSpPr/>
          <p:nvPr/>
        </p:nvSpPr>
        <p:spPr>
          <a:xfrm>
            <a:off x="0" y="0"/>
            <a:ext cx="12192000" cy="8159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6645499"/>
            <a:ext cx="12192000" cy="212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32B1525F-6541-45E9-9C91-0EDB076BAA61}"/>
              </a:ext>
            </a:extLst>
          </p:cNvPr>
          <p:cNvSpPr txBox="1">
            <a:spLocks/>
          </p:cNvSpPr>
          <p:nvPr/>
        </p:nvSpPr>
        <p:spPr>
          <a:xfrm>
            <a:off x="555170" y="1390650"/>
            <a:ext cx="11151055" cy="475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alt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Réconcilier le Peuple de Guinée avec son système de santé 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Offrir des soins de qualité à la population;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Traiter nos compatriotes avec empathie et dignité;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Transparence dans la gestion;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Obligation de résultats;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alt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Redevabilité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6CEFC3A7-8E5E-493C-88FE-95A736095032}"/>
              </a:ext>
            </a:extLst>
          </p:cNvPr>
          <p:cNvSpPr txBox="1">
            <a:spLocks/>
          </p:cNvSpPr>
          <p:nvPr/>
        </p:nvSpPr>
        <p:spPr>
          <a:xfrm>
            <a:off x="1738177" y="-69454"/>
            <a:ext cx="7762875" cy="95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altLang="fr-FR" sz="2900" b="1" dirty="0">
                <a:solidFill>
                  <a:schemeClr val="bg1"/>
                </a:solidFill>
                <a:latin typeface="Arial Black" panose="020B0A04020102020204" pitchFamily="34" charset="0"/>
              </a:rPr>
              <a:t>I. OBJECTIFS </a:t>
            </a:r>
          </a:p>
        </p:txBody>
      </p:sp>
    </p:spTree>
    <p:extLst>
      <p:ext uri="{BB962C8B-B14F-4D97-AF65-F5344CB8AC3E}">
        <p14:creationId xmlns:p14="http://schemas.microsoft.com/office/powerpoint/2010/main" val="3170460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79CE40-13D2-4845-A565-81461E2F6A56}"/>
              </a:ext>
            </a:extLst>
          </p:cNvPr>
          <p:cNvSpPr/>
          <p:nvPr/>
        </p:nvSpPr>
        <p:spPr>
          <a:xfrm>
            <a:off x="0" y="-34017"/>
            <a:ext cx="12192000" cy="58646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6645499"/>
            <a:ext cx="12192000" cy="212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9F3EB60-245F-4897-9BAA-C1E44E662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3604" y="-34017"/>
            <a:ext cx="8897937" cy="5864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2900" b="1" dirty="0">
                <a:solidFill>
                  <a:schemeClr val="bg1"/>
                </a:solidFill>
                <a:latin typeface="Arial Black" panose="020B0A04020102020204" pitchFamily="34" charset="0"/>
              </a:rPr>
              <a:t>II. PRIORITÉS 2022 </a:t>
            </a:r>
            <a:r>
              <a:rPr lang="fr-FR" altLang="fr-FR" sz="2900" b="1" dirty="0">
                <a:solidFill>
                  <a:schemeClr val="bg1"/>
                </a:solidFill>
                <a:latin typeface="Arial Black" panose="020B0A04020102020204" pitchFamily="34" charset="0"/>
              </a:rPr>
              <a:t>DU MSHP (1/2) </a:t>
            </a:r>
            <a:endParaRPr lang="de-DE" altLang="fr-FR" sz="2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CC14786-18C3-498F-85C0-B093A75B6E16}"/>
              </a:ext>
            </a:extLst>
          </p:cNvPr>
          <p:cNvSpPr txBox="1">
            <a:spLocks noChangeArrowheads="1"/>
          </p:cNvSpPr>
          <p:nvPr/>
        </p:nvSpPr>
        <p:spPr>
          <a:xfrm>
            <a:off x="805996" y="1386342"/>
            <a:ext cx="10913155" cy="2772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fr-FR" altLang="fr-FR" sz="4000" dirty="0"/>
              <a:t>.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5868803-7E5D-474A-82D9-874244281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17191"/>
              </p:ext>
            </p:extLst>
          </p:nvPr>
        </p:nvGraphicFramePr>
        <p:xfrm>
          <a:off x="228600" y="667628"/>
          <a:ext cx="11673205" cy="597787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664017">
                  <a:extLst>
                    <a:ext uri="{9D8B030D-6E8A-4147-A177-3AD203B41FA5}">
                      <a16:colId xmlns:a16="http://schemas.microsoft.com/office/drawing/2014/main" val="2437483168"/>
                    </a:ext>
                  </a:extLst>
                </a:gridCol>
                <a:gridCol w="9009188">
                  <a:extLst>
                    <a:ext uri="{9D8B030D-6E8A-4147-A177-3AD203B41FA5}">
                      <a16:colId xmlns:a16="http://schemas.microsoft.com/office/drawing/2014/main" val="2472806679"/>
                    </a:ext>
                  </a:extLst>
                </a:gridCol>
              </a:tblGrid>
              <a:tr h="36358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OBJECTIFS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ACTIONS PHARES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323000"/>
                  </a:ext>
                </a:extLst>
              </a:tr>
              <a:tr h="363588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Améliorer l’offre de soins et la qualité des prestations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Achever et mettre en exploitation l’hôpital national </a:t>
                      </a:r>
                      <a:r>
                        <a:rPr lang="fr-FR" sz="23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Donka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412468"/>
                  </a:ext>
                </a:extLst>
              </a:tr>
              <a:tr h="3510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Achever et inaugurer les</a:t>
                      </a:r>
                      <a:r>
                        <a:rPr lang="fr-FR" sz="23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sanitaires en cours de réalisation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6972940"/>
                  </a:ext>
                </a:extLst>
              </a:tr>
              <a:tr h="2743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Réorganiser le fonctionnement des services d’urgences dans tous les hôpitaux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148584"/>
                  </a:ext>
                </a:extLst>
              </a:tr>
              <a:tr h="351061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Réduire la prévalence du COVID et des autres maladies endémiques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Assurer la vaccination contre le Covid 19 des</a:t>
                      </a:r>
                      <a:r>
                        <a:rPr lang="fr-FR" sz="23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cibles éligibles</a:t>
                      </a: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499816"/>
                  </a:ext>
                </a:extLst>
              </a:tr>
              <a:tr h="3510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Relancer la vaccination de routine et la chimioprophylaxie du paludisme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1891290"/>
                  </a:ext>
                </a:extLst>
              </a:tr>
              <a:tr h="11518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Intégrer la stratégie de la santé communautaire dans 50 nouvelles communes au moins.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620127"/>
                  </a:ext>
                </a:extLst>
              </a:tr>
              <a:tr h="743314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Améliorer le niveau de la santé reproductive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Fournir au moins 500 000 kits d’intrants et de médicaments pour les Soins obstétricaux et néonatals d’Urgence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827346"/>
                  </a:ext>
                </a:extLst>
              </a:tr>
              <a:tr h="7267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Fournir des intrants nutritionnels pour réduire le taux de malnutrition aigue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920215"/>
                  </a:ext>
                </a:extLst>
              </a:tr>
              <a:tr h="72679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Augmenter le financement domestique pour l’achat des contraceptifs de 50 à 60% </a:t>
                      </a:r>
                      <a:endParaRPr lang="fr-FR" sz="2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30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3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79CE40-13D2-4845-A565-81461E2F6A56}"/>
              </a:ext>
            </a:extLst>
          </p:cNvPr>
          <p:cNvSpPr/>
          <p:nvPr/>
        </p:nvSpPr>
        <p:spPr>
          <a:xfrm>
            <a:off x="154621" y="0"/>
            <a:ext cx="11882755" cy="67144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6645499"/>
            <a:ext cx="12192000" cy="212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9F3EB60-245F-4897-9BAA-C1E44E662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47029" y="-503827"/>
            <a:ext cx="8897937" cy="1175271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fr-FR" sz="3200" b="1" spc="-50" dirty="0">
                <a:solidFill>
                  <a:schemeClr val="bg1"/>
                </a:solidFill>
              </a:rPr>
            </a:br>
            <a:br>
              <a:rPr lang="fr-FR" sz="3200" b="1" spc="-50" dirty="0">
                <a:solidFill>
                  <a:schemeClr val="bg1"/>
                </a:solidFill>
              </a:rPr>
            </a:br>
            <a:r>
              <a:rPr lang="fr-FR" sz="3200" b="1" spc="-50" dirty="0">
                <a:solidFill>
                  <a:schemeClr val="bg1"/>
                </a:solidFill>
                <a:latin typeface="Arial Black" panose="020B0A04020102020204" pitchFamily="34" charset="0"/>
              </a:rPr>
              <a:t>II. PRIORITÉS 2022 </a:t>
            </a:r>
            <a:r>
              <a:rPr lang="fr-FR" altLang="fr-FR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DU MSHP (2/2) </a:t>
            </a:r>
            <a:endParaRPr lang="de-DE" altLang="fr-FR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CC14786-18C3-498F-85C0-B093A75B6E16}"/>
              </a:ext>
            </a:extLst>
          </p:cNvPr>
          <p:cNvSpPr txBox="1">
            <a:spLocks noChangeArrowheads="1"/>
          </p:cNvSpPr>
          <p:nvPr/>
        </p:nvSpPr>
        <p:spPr>
          <a:xfrm>
            <a:off x="805996" y="1386342"/>
            <a:ext cx="10913155" cy="2772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fr-FR" altLang="fr-FR" sz="4000" dirty="0"/>
              <a:t>.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5868803-7E5D-474A-82D9-874244281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316002"/>
              </p:ext>
            </p:extLst>
          </p:nvPr>
        </p:nvGraphicFramePr>
        <p:xfrm>
          <a:off x="154622" y="847725"/>
          <a:ext cx="11882755" cy="5338831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320181">
                  <a:extLst>
                    <a:ext uri="{9D8B030D-6E8A-4147-A177-3AD203B41FA5}">
                      <a16:colId xmlns:a16="http://schemas.microsoft.com/office/drawing/2014/main" val="2437483168"/>
                    </a:ext>
                  </a:extLst>
                </a:gridCol>
                <a:gridCol w="8562574">
                  <a:extLst>
                    <a:ext uri="{9D8B030D-6E8A-4147-A177-3AD203B41FA5}">
                      <a16:colId xmlns:a16="http://schemas.microsoft.com/office/drawing/2014/main" val="2472806679"/>
                    </a:ext>
                  </a:extLst>
                </a:gridCol>
              </a:tblGrid>
              <a:tr h="48611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OBJECTIFS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ACTIONS PHARES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323000"/>
                  </a:ext>
                </a:extLst>
              </a:tr>
              <a:tr h="993807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Améliorer la disponibilité des produits de santé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Assurer l’achat des produits de santé stratégiques en faveur des centres de santé, hôpitaux et des programmes prioritaires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8804736"/>
                  </a:ext>
                </a:extLst>
              </a:tr>
              <a:tr h="745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Assurer le stockage et la distribution des produits de santé à la PCG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2303566"/>
                  </a:ext>
                </a:extLst>
              </a:tr>
              <a:tr h="8838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Améliorer le cadre règlementaire pour lutter contre le marché illicite des produits de santé 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9564297"/>
                  </a:ext>
                </a:extLst>
              </a:tr>
              <a:tr h="486114">
                <a:tc rowSpan="3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Améliorer la gouvernance du secteur de la santé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Organiser les Etats généraux de la santé 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996916"/>
                  </a:ext>
                </a:extLst>
              </a:tr>
              <a:tr h="99380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Finaliser, valider et disséminer le code de santé publique, la carte sanitaire nationale et les textes d’application 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161240"/>
                  </a:ext>
                </a:extLst>
              </a:tr>
              <a:tr h="74516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Améliorer le cadre réglementaire sur la répartition et la gestion du personnel de santé</a:t>
                      </a:r>
                      <a:endParaRPr lang="fr-FR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57" marR="64757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316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80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43E117-9261-41B6-B4A1-269297133635}"/>
              </a:ext>
            </a:extLst>
          </p:cNvPr>
          <p:cNvSpPr/>
          <p:nvPr/>
        </p:nvSpPr>
        <p:spPr>
          <a:xfrm>
            <a:off x="0" y="0"/>
            <a:ext cx="12192000" cy="8159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9575" y="1095375"/>
            <a:ext cx="11268075" cy="5334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F5496"/>
              </a:buClr>
              <a:buSzPct val="100000"/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Retraite des Fonctionnaires ayant obtenus le droit de le faire valoir, le MSHP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F5496"/>
              </a:buClr>
              <a:buSzPct val="100000"/>
              <a:buFont typeface="Wingdings" panose="05000000000000000000" pitchFamily="2" charset="2"/>
              <a:buChar char="q"/>
            </a:pPr>
            <a:r>
              <a:rPr lang="fr-FR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Mise en place de nouvelles équipes: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F5496"/>
              </a:buClr>
              <a:buSzPct val="100000"/>
              <a:buFont typeface="Wingdings" panose="05000000000000000000" pitchFamily="2" charset="2"/>
              <a:buChar char="ü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F5496"/>
              </a:buClr>
              <a:buSzPct val="100000"/>
              <a:buFont typeface="Wingdings" panose="05000000000000000000" pitchFamily="2" charset="2"/>
              <a:buChar char="ü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Régional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2F5496"/>
              </a:buClr>
              <a:buSzPct val="100000"/>
              <a:buFont typeface="Wingdings" panose="05000000000000000000" pitchFamily="2" charset="2"/>
              <a:buChar char="ü"/>
            </a:pPr>
            <a:r>
              <a:rPr lang="fr-FR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Préfectoral</a:t>
            </a:r>
          </a:p>
          <a:p>
            <a:pPr marL="0" indent="0">
              <a:buNone/>
            </a:pPr>
            <a:r>
              <a:rPr lang="fr-CH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r>
              <a:rPr lang="fr-CH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Renforcer les capacités des responsables des structures déconcentrées (DPS, DCS, DRS) en matière de gouvernance locale et de management </a:t>
            </a:r>
          </a:p>
          <a:p>
            <a:pPr marL="0" indent="0">
              <a:buNone/>
            </a:pPr>
            <a:r>
              <a:rPr lang="fr-CH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sont: </a:t>
            </a:r>
          </a:p>
          <a:p>
            <a:pPr indent="-457200" fontAlgn="ctr">
              <a:lnSpc>
                <a:spcPct val="86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r-CH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de formation des IRS/</a:t>
            </a:r>
            <a:r>
              <a:rPr lang="fr-CH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DSVCo</a:t>
            </a:r>
            <a:r>
              <a:rPr lang="fr-CH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DPS/DCS du 07 au 26 mars 2022</a:t>
            </a:r>
          </a:p>
          <a:p>
            <a:pPr indent="-457200" fontAlgn="ctr">
              <a:lnSpc>
                <a:spcPct val="86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r-CH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de formation des Directeurs d’Hôpitaux pour 3 semaines</a:t>
            </a:r>
          </a:p>
          <a:p>
            <a:pPr indent="-457200" fontAlgn="ctr">
              <a:lnSpc>
                <a:spcPct val="86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r-CH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de formation des MCM pour 3 semaines</a:t>
            </a:r>
          </a:p>
          <a:p>
            <a:pPr indent="-457200" fontAlgn="ctr">
              <a:lnSpc>
                <a:spcPct val="86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fr-CH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Atelier de formation des Directeurs de </a:t>
            </a:r>
            <a:r>
              <a:rPr lang="fr-CH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Micro-Réalisations</a:t>
            </a:r>
            <a:r>
              <a:rPr lang="fr-CH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(DMR) pour une semaine</a:t>
            </a:r>
            <a:br>
              <a:rPr lang="fr-CH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G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45499"/>
            <a:ext cx="12192000" cy="212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5412"/>
            <a:ext cx="10515600" cy="752475"/>
          </a:xfrm>
        </p:spPr>
        <p:txBody>
          <a:bodyPr>
            <a:noAutofit/>
          </a:bodyPr>
          <a:lstStyle/>
          <a:p>
            <a:pPr algn="ctr"/>
            <a:r>
              <a:rPr lang="fr-CH" sz="2900" b="1" spc="-50" dirty="0">
                <a:solidFill>
                  <a:schemeClr val="bg1"/>
                </a:solidFill>
                <a:latin typeface="Arial Black" panose="020B0A04020102020204" pitchFamily="34" charset="0"/>
              </a:rPr>
              <a:t>III. ATELIERS D’ORIENTATION</a:t>
            </a:r>
            <a:endParaRPr lang="fr-FR" sz="2900" b="1" spc="-5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3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" y="-1"/>
            <a:ext cx="12191985" cy="5905499"/>
          </a:xfrm>
        </p:spPr>
      </p:sp>
      <p:sp>
        <p:nvSpPr>
          <p:cNvPr id="5" name="Titre 1"/>
          <p:cNvSpPr txBox="1">
            <a:spLocks/>
          </p:cNvSpPr>
          <p:nvPr/>
        </p:nvSpPr>
        <p:spPr>
          <a:xfrm>
            <a:off x="0" y="-64515"/>
            <a:ext cx="12192000" cy="649388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5400" b="1" dirty="0">
              <a:solidFill>
                <a:srgbClr val="2F5496"/>
              </a:solidFill>
              <a:latin typeface="Gill Sans MT" panose="020B0502020104020203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9669" y="2139483"/>
            <a:ext cx="12043954" cy="14975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b="1" i="1" dirty="0">
                <a:solidFill>
                  <a:srgbClr val="2F5496"/>
                </a:solidFill>
                <a:latin typeface="Garamond" panose="02020404030301010803" pitchFamily="18" charset="0"/>
              </a:rPr>
              <a:t>Merci de votre attention!</a:t>
            </a:r>
          </a:p>
        </p:txBody>
      </p:sp>
    </p:spTree>
    <p:extLst>
      <p:ext uri="{BB962C8B-B14F-4D97-AF65-F5344CB8AC3E}">
        <p14:creationId xmlns:p14="http://schemas.microsoft.com/office/powerpoint/2010/main" val="3101009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étrospective">
  <a:themeElements>
    <a:clrScheme name="Personnalisé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2F5496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2159</TotalTime>
  <Words>446</Words>
  <Application>Microsoft Office PowerPoint</Application>
  <PresentationFormat>Grand écran</PresentationFormat>
  <Paragraphs>57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9" baseType="lpstr">
      <vt:lpstr>Arial</vt:lpstr>
      <vt:lpstr>Arial Black</vt:lpstr>
      <vt:lpstr>Book Antiqua</vt:lpstr>
      <vt:lpstr>Calibri</vt:lpstr>
      <vt:lpstr>Calibri Light</vt:lpstr>
      <vt:lpstr>Garamond</vt:lpstr>
      <vt:lpstr>Gill Sans MT</vt:lpstr>
      <vt:lpstr>Tahoma</vt:lpstr>
      <vt:lpstr>Times New Roman</vt:lpstr>
      <vt:lpstr>Wingdings</vt:lpstr>
      <vt:lpstr>Thème Office</vt:lpstr>
      <vt:lpstr>Rétrospective</vt:lpstr>
      <vt:lpstr>Présentation PowerPoint</vt:lpstr>
      <vt:lpstr>Plan de Présentation</vt:lpstr>
      <vt:lpstr>Présentation PowerPoint</vt:lpstr>
      <vt:lpstr>II. PRIORITÉS 2022 DU MSHP (1/2) </vt:lpstr>
      <vt:lpstr>  II. PRIORITÉS 2022 DU MSHP (2/2) </vt:lpstr>
      <vt:lpstr>III. ATELIERS D’ORIENTATION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Fujitsu</dc:creator>
  <cp:lastModifiedBy>Dr Souleymane DIAKITE</cp:lastModifiedBy>
  <cp:revision>108</cp:revision>
  <dcterms:created xsi:type="dcterms:W3CDTF">2019-06-20T12:30:33Z</dcterms:created>
  <dcterms:modified xsi:type="dcterms:W3CDTF">2022-03-04T08:11:56Z</dcterms:modified>
</cp:coreProperties>
</file>