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7" r:id="rId5"/>
    <p:sldId id="257" r:id="rId6"/>
    <p:sldId id="261" r:id="rId7"/>
    <p:sldId id="275" r:id="rId8"/>
    <p:sldId id="276" r:id="rId9"/>
    <p:sldId id="282" r:id="rId10"/>
    <p:sldId id="273" r:id="rId11"/>
    <p:sldId id="284" r:id="rId12"/>
    <p:sldId id="283" r:id="rId13"/>
    <p:sldId id="28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4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5AD3-C69F-41E8-AE58-F3E1AA5FD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12AB8-F2C7-4612-B544-92FC2856E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33A52-851A-444B-980D-14FD5D826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8F1E-4ED0-4CFD-9195-FB33058CABB1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0874B-4C29-44FA-99C2-2F1E6287A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39CC6-8B5E-4A55-B28E-BBADEA667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268-AB31-4B24-AA75-9C2B00EB9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4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CAED0-731C-4084-83B5-CCFEE6DBC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C063D4-B785-4F00-825D-1DD80C421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74696-81E8-4039-8F87-80BA1D4BA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8F1E-4ED0-4CFD-9195-FB33058CABB1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5841A-5C3F-4550-B06B-49A022B27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C9994-AC25-4DCF-A0B1-20D45791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268-AB31-4B24-AA75-9C2B00EB9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9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600DF4-C169-471A-8726-955E9E160B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2366A0-01ED-423C-890B-B0AF52E00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A4098-F287-4F73-8F60-50D9C8B0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8F1E-4ED0-4CFD-9195-FB33058CABB1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C4854-50AF-41B3-A7E6-31CDFCB4B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9DC3A-C261-4C30-90CD-E54D9209F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268-AB31-4B24-AA75-9C2B00EB9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8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CCE5E-B0AD-4E1E-8C28-C103697D1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48C84-A5EF-40AE-9BEE-A9E1C1CDD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641E7-C3EF-4775-9BC7-052E643A8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8F1E-4ED0-4CFD-9195-FB33058CABB1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A143-96B8-41D3-A611-68AFB1594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7FFCC-249D-405E-9DA6-6CFFEC443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268-AB31-4B24-AA75-9C2B00EB9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3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384D2-68F2-4E69-824C-66C7C7D0F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38C02-80EF-42A7-B82E-FE7850C30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F359B-5534-4756-8269-EED860F9F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8F1E-4ED0-4CFD-9195-FB33058CABB1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567D9-F472-4EDD-B1A6-03B455DE3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D7111-2A46-4A4C-A886-500DC9C1F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268-AB31-4B24-AA75-9C2B00EB9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ED779-D798-48BB-B404-1DEA57D13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9AE09-65D3-4550-B979-3B3D38A68A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340AE-FD5D-49BA-8CAD-E813683D0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178D9-ED53-4A71-830D-0704FD6C8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8F1E-4ED0-4CFD-9195-FB33058CABB1}" type="datetimeFigureOut">
              <a:rPr lang="en-US" smtClean="0"/>
              <a:t>7/22/22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7D406B-E227-4F91-B480-02186C876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B0F68-7B07-4CE4-9A17-381CCBCEF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268-AB31-4B24-AA75-9C2B00EB9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6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8B141-068A-4835-8BE4-FC49DBAE1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B73B5-0BDB-4B11-BD4B-8E0F8A7EB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CFA68-80F9-4F69-B839-FFB8ADD20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EF87EE-9B38-445B-980E-65353695F6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5EC76D-C682-4DBC-B5E1-DF9143A8A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5C6C77-5CEB-4341-998D-ECF4B9281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8F1E-4ED0-4CFD-9195-FB33058CABB1}" type="datetimeFigureOut">
              <a:rPr lang="en-US" smtClean="0"/>
              <a:t>7/22/22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FD57B7-48F4-4C02-939B-3051BAB8E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094B39-F33D-4D4E-8357-EB7CC17D8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268-AB31-4B24-AA75-9C2B00EB9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6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AA2F7-BFA0-4B59-BAA7-CC646825C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3C2B06-0E66-4853-9F06-BD83B54DF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8F1E-4ED0-4CFD-9195-FB33058CABB1}" type="datetimeFigureOut">
              <a:rPr lang="en-US" smtClean="0"/>
              <a:t>7/22/22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641402-F7F5-4CD9-93B6-160117A39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104C3D-847F-482D-9B0C-457105673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268-AB31-4B24-AA75-9C2B00EB9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0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A40E61-E239-418D-BE0C-6B1CC02D8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8F1E-4ED0-4CFD-9195-FB33058CABB1}" type="datetimeFigureOut">
              <a:rPr lang="en-US" smtClean="0"/>
              <a:t>7/22/22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9EB8B2-D0B1-43B4-9D1C-5DBC45AC0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10E70-FD0F-442A-9FCE-FC12D1B9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268-AB31-4B24-AA75-9C2B00EB9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9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9CE77-50F1-477E-8991-C4F20B44B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8601F-5E52-433A-A549-8C0DC5E68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D0C96-E094-4C6E-BF47-7C37328A1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294901-CB37-4B9A-A0CF-98AF0C51F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8F1E-4ED0-4CFD-9195-FB33058CABB1}" type="datetimeFigureOut">
              <a:rPr lang="en-US" smtClean="0"/>
              <a:t>7/22/22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42D3C-55AB-4DF8-A28C-4EBC85D44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242DF-878A-4A59-BDD2-870EB19E3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268-AB31-4B24-AA75-9C2B00EB9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7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73298-EBF1-46A8-816C-E9473FB6A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7942B0-B701-430A-84E3-D1A7439EA0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E8A7E-1C53-4A67-A01E-D2021DE01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DF6779-538A-49F4-9D55-38C20625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8F1E-4ED0-4CFD-9195-FB33058CABB1}" type="datetimeFigureOut">
              <a:rPr lang="en-US" smtClean="0"/>
              <a:t>7/22/22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0C9BD0-4F23-4267-A645-D2671B6AD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933797-1F1A-43B1-ABFB-041EC6DF2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268-AB31-4B24-AA75-9C2B00EB9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6031DB-68B1-4B89-B74E-72B3796AD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F07E7-C253-4C40-A952-E67B7BEA4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8A929-F036-4981-BBFC-9DEDAD616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E8F1E-4ED0-4CFD-9195-FB33058CABB1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6D327-3C9B-4A19-814E-5867F200E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48137-8641-4CF9-9321-3C09A8EDD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D4268-AB31-4B24-AA75-9C2B00EB9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8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937596" y="6221699"/>
            <a:ext cx="5932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432FF"/>
                </a:solidFill>
              </a:rPr>
              <a:t>Réunion des PTF, Conakry, le  22 Juillet  2022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0" y="2270550"/>
            <a:ext cx="12192000" cy="0"/>
          </a:xfrm>
          <a:prstGeom prst="line">
            <a:avLst/>
          </a:prstGeom>
          <a:ln w="190500" cmpd="thinThick">
            <a:solidFill>
              <a:srgbClr val="2703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 descr="C:\Users\François Pévé Guilao\Desktop\Logo DN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3213" y="636301"/>
            <a:ext cx="1457325" cy="145732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/>
          <p:cNvSpPr/>
          <p:nvPr/>
        </p:nvSpPr>
        <p:spPr>
          <a:xfrm>
            <a:off x="3048000" y="636301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tabLst>
                <a:tab pos="5581015" algn="r"/>
              </a:tabLst>
            </a:pPr>
            <a:r>
              <a:rPr lang="fr-FR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République de Guinée </a:t>
            </a:r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Travail- </a:t>
            </a:r>
            <a:r>
              <a:rPr lang="fr-FR" sz="12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Justice- </a:t>
            </a:r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Solidarité </a:t>
            </a:r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2000" b="1" dirty="0">
                <a:solidFill>
                  <a:srgbClr val="70AD4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MINISTERE DE LA SANTE </a:t>
            </a:r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marR="179705" algn="ctr">
              <a:spcAft>
                <a:spcPts val="0"/>
              </a:spcAft>
              <a:tabLst>
                <a:tab pos="5490845" algn="r"/>
              </a:tabLs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DIRECTION NATIONALE DE L’EPIDEMIOLOGIE ET DE LA LUTTE CONTRE LA MALADIE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972C68-7C4B-F670-FD67-6EBCA407C1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2512" y="3584844"/>
            <a:ext cx="9742712" cy="2387600"/>
          </a:xfrm>
        </p:spPr>
        <p:txBody>
          <a:bodyPr>
            <a:normAutofit fontScale="90000"/>
          </a:bodyPr>
          <a:lstStyle/>
          <a:p>
            <a:r>
              <a:rPr lang="fr-FR" altLang="fr-FR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Point sur l’opérationnalisation de la routinisation vaccination Covid-19</a:t>
            </a:r>
            <a:b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FR" dirty="0"/>
          </a:p>
        </p:txBody>
      </p:sp>
      <p:pic>
        <p:nvPicPr>
          <p:cNvPr id="6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AB3DFC27-000D-1276-D2F5-AE0613345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2" y="575372"/>
            <a:ext cx="1167606" cy="1354217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378688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8A1E2B-6676-E1A2-307D-DBEF31A33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6600" b="1" dirty="0">
                <a:latin typeface="Imprint MT Shadow" panose="04020605060303030202" pitchFamily="82" charset="0"/>
              </a:rPr>
              <a:t>MERCI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1B7E253-C654-8377-BD4B-A7A43AA39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E9B5-2CD6-4EF2-8AE6-D35F49A6C70E}" type="slidenum">
              <a:rPr lang="en-US" smtClean="0"/>
              <a:t>10</a:t>
            </a:fld>
            <a:endParaRPr lang="en-US"/>
          </a:p>
        </p:txBody>
      </p:sp>
      <p:pic>
        <p:nvPicPr>
          <p:cNvPr id="2" name="Picture 460" descr="Dalberg | The Org">
            <a:extLst>
              <a:ext uri="{FF2B5EF4-FFF2-40B4-BE49-F238E27FC236}">
                <a16:creationId xmlns:a16="http://schemas.microsoft.com/office/drawing/2014/main" id="{16622E65-C51D-B244-A75F-FFA2DEB82F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42" b="32483"/>
          <a:stretch/>
        </p:blipFill>
        <p:spPr bwMode="auto">
          <a:xfrm>
            <a:off x="10430034" y="4215576"/>
            <a:ext cx="1329929" cy="35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14">
            <a:extLst>
              <a:ext uri="{FF2B5EF4-FFF2-40B4-BE49-F238E27FC236}">
                <a16:creationId xmlns:a16="http://schemas.microsoft.com/office/drawing/2014/main" id="{60BC0545-FDD4-3ACC-6638-F31F71D98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772" y="3836031"/>
            <a:ext cx="1005927" cy="1028789"/>
          </a:xfrm>
          <a:prstGeom prst="rect">
            <a:avLst/>
          </a:prstGeom>
        </p:spPr>
      </p:pic>
      <p:pic>
        <p:nvPicPr>
          <p:cNvPr id="6" name="Image 15">
            <a:extLst>
              <a:ext uri="{FF2B5EF4-FFF2-40B4-BE49-F238E27FC236}">
                <a16:creationId xmlns:a16="http://schemas.microsoft.com/office/drawing/2014/main" id="{9F85485A-8823-990E-EFF9-65B55A957B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1357" y="4091323"/>
            <a:ext cx="1505080" cy="518205"/>
          </a:xfrm>
          <a:prstGeom prst="rect">
            <a:avLst/>
          </a:prstGeom>
        </p:spPr>
      </p:pic>
      <p:pic>
        <p:nvPicPr>
          <p:cNvPr id="7" name="Image 16">
            <a:extLst>
              <a:ext uri="{FF2B5EF4-FFF2-40B4-BE49-F238E27FC236}">
                <a16:creationId xmlns:a16="http://schemas.microsoft.com/office/drawing/2014/main" id="{64C4E428-27DE-81EF-E273-B0E2D06A1E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1704" y="4102754"/>
            <a:ext cx="1257409" cy="495343"/>
          </a:xfrm>
          <a:prstGeom prst="rect">
            <a:avLst/>
          </a:prstGeom>
        </p:spPr>
      </p:pic>
      <p:pic>
        <p:nvPicPr>
          <p:cNvPr id="8" name="Image 17">
            <a:extLst>
              <a:ext uri="{FF2B5EF4-FFF2-40B4-BE49-F238E27FC236}">
                <a16:creationId xmlns:a16="http://schemas.microsoft.com/office/drawing/2014/main" id="{F4BC1333-079A-5848-56AF-41CF7283DC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10201" y="4133236"/>
            <a:ext cx="1615580" cy="434378"/>
          </a:xfrm>
          <a:prstGeom prst="rect">
            <a:avLst/>
          </a:prstGeom>
        </p:spPr>
      </p:pic>
      <p:pic>
        <p:nvPicPr>
          <p:cNvPr id="9" name="Image 18">
            <a:extLst>
              <a:ext uri="{FF2B5EF4-FFF2-40B4-BE49-F238E27FC236}">
                <a16:creationId xmlns:a16="http://schemas.microsoft.com/office/drawing/2014/main" id="{29CA45D5-4B8A-3942-1449-0AE86787B2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6869" y="3938910"/>
            <a:ext cx="899238" cy="823031"/>
          </a:xfrm>
          <a:prstGeom prst="rect">
            <a:avLst/>
          </a:prstGeom>
        </p:spPr>
      </p:pic>
      <p:pic>
        <p:nvPicPr>
          <p:cNvPr id="10" name="Image 19">
            <a:extLst>
              <a:ext uri="{FF2B5EF4-FFF2-40B4-BE49-F238E27FC236}">
                <a16:creationId xmlns:a16="http://schemas.microsoft.com/office/drawing/2014/main" id="{473C3F7B-34AA-FC3B-0466-931173BC8E7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19810" y="4053219"/>
            <a:ext cx="1505080" cy="59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62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FA88-0CB9-4020-BBD3-78A5647F5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311" y="383824"/>
            <a:ext cx="10515600" cy="68103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900" b="1" kern="0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  <a:r>
              <a:rPr lang="fr-FR" b="1" dirty="0"/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ECA34-0BDC-41A6-A706-8AC7F1085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770" y="1433689"/>
            <a:ext cx="10251119" cy="445911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FR" dirty="0"/>
              <a:t>Contexte</a:t>
            </a:r>
          </a:p>
          <a:p>
            <a:pPr>
              <a:lnSpc>
                <a:spcPct val="150000"/>
              </a:lnSpc>
            </a:pPr>
            <a:r>
              <a:rPr lang="fr-FR" dirty="0"/>
              <a:t>Objectifs</a:t>
            </a:r>
          </a:p>
          <a:p>
            <a:pPr>
              <a:lnSpc>
                <a:spcPct val="150000"/>
              </a:lnSpc>
            </a:pPr>
            <a:r>
              <a:rPr lang="fr-FR" dirty="0"/>
              <a:t>Principaux acquis 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r>
              <a:rPr lang="fr-FR" sz="2800" dirty="0"/>
              <a:t>Etat actuel de la mise en œuvre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r>
              <a:rPr lang="fr-FR" sz="2800" dirty="0"/>
              <a:t>Défis actuels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r>
              <a:rPr lang="fr-FR" sz="2800" dirty="0"/>
              <a:t>Prochaines étapes </a:t>
            </a:r>
            <a:endParaRPr lang="fr-FR" sz="2400" dirty="0"/>
          </a:p>
          <a:p>
            <a:pPr lvl="1"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239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3885" y="378050"/>
            <a:ext cx="9884229" cy="706171"/>
          </a:xfrm>
        </p:spPr>
        <p:txBody>
          <a:bodyPr>
            <a:normAutofit fontScale="90000"/>
          </a:bodyPr>
          <a:lstStyle/>
          <a:p>
            <a:pPr marL="342900" lvl="0" indent="-342900" algn="ctr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fr-FR" sz="4000" b="1" kern="0" dirty="0">
                <a:solidFill>
                  <a:srgbClr val="0432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Contexte</a:t>
            </a:r>
            <a:endParaRPr lang="en-US" sz="4000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733" y="1217387"/>
            <a:ext cx="11525956" cy="5262563"/>
          </a:xfrm>
        </p:spPr>
        <p:txBody>
          <a:bodyPr>
            <a:normAutofit fontScale="92500"/>
          </a:bodyPr>
          <a:lstStyle/>
          <a:p>
            <a:pPr lvl="1" algn="just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q"/>
              <a:tabLst>
                <a:tab pos="270510" algn="l"/>
              </a:tabLst>
            </a:pPr>
            <a:r>
              <a:rPr lang="fr-FR" dirty="0">
                <a:ea typeface="Calibri" panose="020F0502020204030204" pitchFamily="34" charset="0"/>
                <a:cs typeface="Times New Roman" panose="02020603050405020304" pitchFamily="18" charset="0"/>
              </a:rPr>
              <a:t> Vaccination Covid-19 débuté le 5 mars 2021, </a:t>
            </a:r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19,52%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couverture générale (21 juillet 2022)</a:t>
            </a:r>
          </a:p>
          <a:p>
            <a:pPr lvl="1" algn="just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q"/>
              <a:tabLst>
                <a:tab pos="270510" algn="l"/>
              </a:tabLs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Principalement campagnes de riposte à l'épidémie avec mobilisation nationale</a:t>
            </a:r>
            <a:endParaRPr lang="fr-F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q"/>
              <a:tabLst>
                <a:tab pos="270510" algn="l"/>
              </a:tabLst>
            </a:pPr>
            <a:r>
              <a:rPr lang="fr-FR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Relative faible couverture vaccinale (cible : 70%, recommandations de l’OMS)</a:t>
            </a:r>
          </a:p>
          <a:p>
            <a:pPr lvl="1" algn="just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q"/>
              <a:tabLst>
                <a:tab pos="270510" algn="l"/>
              </a:tabLs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Décision de routinisation de la vaccination avec des accélérations périodiques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q"/>
              <a:tabLst>
                <a:tab pos="270510" algn="l"/>
              </a:tabLst>
            </a:pP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Conceptualisation de la routinisation par un processus itératif et inclusif démarré Avril 2022</a:t>
            </a:r>
          </a:p>
          <a:p>
            <a:pPr lvl="1" algn="just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q"/>
              <a:tabLst>
                <a:tab pos="270510" algn="l"/>
              </a:tabLst>
            </a:pP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Intégration de la vaccination contre la COVID-19 dans le PEV et opportunité de renforcement du PEV et du système de santé</a:t>
            </a:r>
          </a:p>
          <a:p>
            <a:pPr marL="457200" lvl="1" indent="0" algn="just">
              <a:lnSpc>
                <a:spcPct val="150000"/>
              </a:lnSpc>
              <a:spcAft>
                <a:spcPts val="1000"/>
              </a:spcAft>
              <a:buNone/>
              <a:tabLst>
                <a:tab pos="270510" algn="l"/>
              </a:tabLst>
            </a:pPr>
            <a:endParaRPr lang="fr-FR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q"/>
              <a:tabLst>
                <a:tab pos="270510" algn="l"/>
              </a:tabLst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q"/>
              <a:tabLst>
                <a:tab pos="270510" algn="l"/>
              </a:tabLst>
            </a:pP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8E1A51F-0646-2EAB-6ACD-A4AC09C89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E9B5-2CD6-4EF2-8AE6-D35F49A6C7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92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2673" y="153910"/>
            <a:ext cx="10901127" cy="570367"/>
          </a:xfrm>
        </p:spPr>
        <p:txBody>
          <a:bodyPr>
            <a:normAutofit fontScale="90000"/>
          </a:bodyPr>
          <a:lstStyle/>
          <a:p>
            <a:pPr marL="342900" lvl="0" indent="-342900" algn="ctr">
              <a:lnSpc>
                <a:spcPct val="115000"/>
              </a:lnSpc>
              <a:spcBef>
                <a:spcPts val="2400"/>
              </a:spcBef>
            </a:pPr>
            <a:r>
              <a:rPr lang="fr-FR" sz="4000" b="1" dirty="0">
                <a:solidFill>
                  <a:srgbClr val="0432FF"/>
                </a:solidFill>
                <a:latin typeface="+mn-lt"/>
                <a:cs typeface="Times New Roman" panose="02020603050405020304" pitchFamily="18" charset="0"/>
              </a:rPr>
              <a:t>Objectifs</a:t>
            </a:r>
            <a:endParaRPr lang="en-US" sz="4000" b="1" dirty="0">
              <a:solidFill>
                <a:srgbClr val="0432FF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281" y="736483"/>
            <a:ext cx="11353046" cy="5619867"/>
          </a:xfrm>
        </p:spPr>
        <p:txBody>
          <a:bodyPr>
            <a:noAutofit/>
          </a:bodyPr>
          <a:lstStyle/>
          <a:p>
            <a:pPr marL="457200" lvl="1" indent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Objectif général</a:t>
            </a:r>
            <a:r>
              <a:rPr lang="fr-F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</a:p>
          <a:p>
            <a:pPr marL="457200" lvl="1" indent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Intensifier la vaccination contre la COVID-19 en l’intégrant dans le PEV de routine d’ici fin décembre 2022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11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fr-F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Principaux objectifs spécifiques</a:t>
            </a:r>
            <a:r>
              <a:rPr lang="fr-F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Augmenter le taux de couverture vaccinale COVID-19 des personnes complètement vaccinées de 19% à 70% 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Améliorer la prestation des services de la vaccination contre la COVID-19 et des autres MEV 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Améliorer la gestion des données de la vaccination et la gestion des MAPI ;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Améliorer la gestion efficace des vaccins à tous les niveaux de la pyramide sanitaire 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Assurer le suivi et l’évaluation de la vaccination contre la COVID-19 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EF05A0E-E31A-AFC8-0140-A9EC53937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E9B5-2CD6-4EF2-8AE6-D35F49A6C7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49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2673" y="153910"/>
            <a:ext cx="10901127" cy="570367"/>
          </a:xfrm>
        </p:spPr>
        <p:txBody>
          <a:bodyPr>
            <a:normAutofit fontScale="90000"/>
          </a:bodyPr>
          <a:lstStyle/>
          <a:p>
            <a:pPr marL="342900" lvl="0" indent="-342900" algn="ctr">
              <a:lnSpc>
                <a:spcPct val="115000"/>
              </a:lnSpc>
              <a:spcBef>
                <a:spcPts val="2400"/>
              </a:spcBef>
            </a:pPr>
            <a:r>
              <a:rPr lang="fr-FR" sz="4000" b="1" dirty="0">
                <a:solidFill>
                  <a:srgbClr val="0432FF"/>
                </a:solidFill>
              </a:rPr>
              <a:t>Principaux acquis</a:t>
            </a:r>
            <a:endParaRPr lang="en-US" sz="4000" b="1" dirty="0">
              <a:solidFill>
                <a:srgbClr val="0432FF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944931"/>
            <a:ext cx="11578771" cy="5545372"/>
          </a:xfrm>
        </p:spPr>
        <p:txBody>
          <a:bodyPr>
            <a:noAutofit/>
          </a:bodyPr>
          <a:lstStyle/>
          <a:p>
            <a:pPr lvl="1" algn="just"/>
            <a:r>
              <a:rPr lang="fr-FR" dirty="0"/>
              <a:t>Cadrage institutionnel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fr-FR" sz="2400" dirty="0"/>
              <a:t> Directives Nationales de la routinisation de la vaccination contre la Covid-19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fr-FR" sz="2400" dirty="0"/>
              <a:t> Réunions régulières coordination (Cabinet MSHP, DNELM, ANSS, PEV et PTF)</a:t>
            </a:r>
          </a:p>
          <a:p>
            <a:pPr lvl="2" algn="just"/>
            <a:endParaRPr lang="fr-FR" dirty="0"/>
          </a:p>
          <a:p>
            <a:pPr lvl="1" algn="just"/>
            <a:r>
              <a:rPr lang="fr-FR" dirty="0"/>
              <a:t>Plan opérationnel de routinisation et d’intensification de la vaccination contre la Covid-19 validé et disponible</a:t>
            </a:r>
          </a:p>
          <a:p>
            <a:pPr lvl="1" algn="just"/>
            <a:endParaRPr lang="fr-FR" dirty="0"/>
          </a:p>
          <a:p>
            <a:pPr lvl="1" algn="just"/>
            <a:r>
              <a:rPr lang="fr-FR" dirty="0"/>
              <a:t>Budget du plan de routinisation et d’intensification de la vaccination contre la Covid-19 validé et estimé à 14 millions USD</a:t>
            </a:r>
          </a:p>
          <a:p>
            <a:pPr lvl="1" algn="just"/>
            <a:endParaRPr lang="fr-FR" dirty="0"/>
          </a:p>
          <a:p>
            <a:pPr lvl="1" algn="just"/>
            <a:r>
              <a:rPr lang="fr-FR" dirty="0"/>
              <a:t>Positionnement des PTFS pour le financement du plan de routinisation et d’intensification de la vaccination contre la Covid-19 est effectif</a:t>
            </a:r>
          </a:p>
          <a:p>
            <a:pPr lvl="2"/>
            <a:r>
              <a:rPr lang="fr-FR" b="1" dirty="0"/>
              <a:t>GAVI, OMS, UNICEF, USAID, CDC, AFENET, BANQUE MONDIALE, JHPIEGO, DALGBERT …</a:t>
            </a:r>
            <a:endParaRPr lang="en-US" b="1" dirty="0"/>
          </a:p>
          <a:p>
            <a:pPr marL="457200" lvl="1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EF05A0E-E31A-AFC8-0140-A9EC53937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E9B5-2CD6-4EF2-8AE6-D35F49A6C7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35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1454" y="136525"/>
            <a:ext cx="11136517" cy="52510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         </a:t>
            </a:r>
            <a:r>
              <a:rPr lang="de-DE" sz="3600" b="1" u="none" strike="noStrike" dirty="0">
                <a:solidFill>
                  <a:srgbClr val="0432FF"/>
                </a:solidFill>
                <a:effectLst/>
              </a:rPr>
              <a:t>Budget estimatif de la routinisation et de l‘intensification</a:t>
            </a:r>
            <a:endParaRPr lang="en-US" sz="3600" b="1" dirty="0">
              <a:solidFill>
                <a:srgbClr val="0432FF"/>
              </a:solidFill>
              <a:latin typeface="+mn-lt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6907DA2-6FE7-B296-FE8C-3B4FD81E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E9B5-2CD6-4EF2-8AE6-D35F49A6C70E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12" name="Espace réservé du contenu 11">
            <a:extLst>
              <a:ext uri="{FF2B5EF4-FFF2-40B4-BE49-F238E27FC236}">
                <a16:creationId xmlns:a16="http://schemas.microsoft.com/office/drawing/2014/main" id="{D6A0502A-F5CC-A238-F4BD-CB885D0041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631696"/>
              </p:ext>
            </p:extLst>
          </p:nvPr>
        </p:nvGraphicFramePr>
        <p:xfrm>
          <a:off x="603928" y="754230"/>
          <a:ext cx="11136517" cy="5878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2820">
                  <a:extLst>
                    <a:ext uri="{9D8B030D-6E8A-4147-A177-3AD203B41FA5}">
                      <a16:colId xmlns:a16="http://schemas.microsoft.com/office/drawing/2014/main" val="99043316"/>
                    </a:ext>
                  </a:extLst>
                </a:gridCol>
                <a:gridCol w="4620594">
                  <a:extLst>
                    <a:ext uri="{9D8B030D-6E8A-4147-A177-3AD203B41FA5}">
                      <a16:colId xmlns:a16="http://schemas.microsoft.com/office/drawing/2014/main" val="1003076634"/>
                    </a:ext>
                  </a:extLst>
                </a:gridCol>
                <a:gridCol w="3443374">
                  <a:extLst>
                    <a:ext uri="{9D8B030D-6E8A-4147-A177-3AD203B41FA5}">
                      <a16:colId xmlns:a16="http://schemas.microsoft.com/office/drawing/2014/main" val="778108922"/>
                    </a:ext>
                  </a:extLst>
                </a:gridCol>
                <a:gridCol w="2339729">
                  <a:extLst>
                    <a:ext uri="{9D8B030D-6E8A-4147-A177-3AD203B41FA5}">
                      <a16:colId xmlns:a16="http://schemas.microsoft.com/office/drawing/2014/main" val="2569857969"/>
                    </a:ext>
                  </a:extLst>
                </a:gridCol>
              </a:tblGrid>
              <a:tr h="268242">
                <a:tc gridSpan="4">
                  <a:txBody>
                    <a:bodyPr/>
                    <a:lstStyle/>
                    <a:p>
                      <a:pPr algn="ctr" fontAlgn="ctr"/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621520"/>
                  </a:ext>
                </a:extLst>
              </a:tr>
              <a:tr h="18776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N°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u="none" strike="noStrike" dirty="0">
                          <a:effectLst/>
                        </a:rPr>
                        <a:t>ACTIVITES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effectLst/>
                        </a:rPr>
                        <a:t>Budget total (GNF)                               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Budget total (USD)                               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213239"/>
                  </a:ext>
                </a:extLst>
              </a:tr>
              <a:tr h="26824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I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DE" sz="2000" b="1" u="none" strike="noStrike" dirty="0">
                          <a:effectLst/>
                        </a:rPr>
                        <a:t>ROUTINISATION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279901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>
                          <a:effectLst/>
                        </a:rPr>
                        <a:t>PRIMES VACCINATEURS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 dirty="0">
                          <a:effectLst/>
                        </a:rPr>
                        <a:t>9 522 000 000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                       1 082 045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07162216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>
                          <a:effectLst/>
                        </a:rPr>
                        <a:t>GESTION MAPI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 dirty="0">
                          <a:effectLst/>
                        </a:rPr>
                        <a:t>503 388 288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                             57 203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88849783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>
                          <a:effectLst/>
                        </a:rPr>
                        <a:t>COÛTS GESTION DES DECHETS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207 900 000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                             23 625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80592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>
                          <a:effectLst/>
                        </a:rPr>
                        <a:t>COÛTS COORDINATION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141 000 000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                             16 023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05714947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>
                          <a:effectLst/>
                        </a:rPr>
                        <a:t>GESTION DES DONNEES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1 651 200 000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                          187 636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86123272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6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>
                          <a:effectLst/>
                        </a:rPr>
                        <a:t>COMMUNICATION ET MOBILISATION SOCIALE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103 680 000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                             11 782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28613252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>
                          <a:effectLst/>
                        </a:rPr>
                        <a:t>ENGAGEMENT COMMUNAUTAIRE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570 000 000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                             64 773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19291171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8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>
                          <a:effectLst/>
                        </a:rPr>
                        <a:t>APPUI SOUTIEN ROUTINISATION 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55 710 184 000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                       6 330 703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64751343"/>
                  </a:ext>
                </a:extLst>
              </a:tr>
              <a:tr h="26824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2000" b="1" u="none" strike="noStrike" dirty="0">
                          <a:effectLst/>
                        </a:rPr>
                        <a:t>Sous-total I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b="1" u="none" strike="noStrike" dirty="0">
                          <a:effectLst/>
                        </a:rPr>
                        <a:t>68 409 352 288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1" u="none" strike="noStrike" dirty="0">
                          <a:effectLst/>
                        </a:rPr>
                        <a:t>                7 773 790 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56407552"/>
                  </a:ext>
                </a:extLst>
              </a:tr>
              <a:tr h="21459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1" u="none" strike="noStrike" dirty="0">
                          <a:effectLst/>
                        </a:rPr>
                        <a:t>II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DE" sz="1600" b="1" u="none" strike="noStrike" dirty="0">
                          <a:effectLst/>
                        </a:rPr>
                        <a:t>INTENSIFICATION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269047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>
                          <a:effectLst/>
                        </a:rPr>
                        <a:t>PRIMES DES VACCINATEURS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 dirty="0">
                          <a:effectLst/>
                        </a:rPr>
                        <a:t>43 382 126 224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                       4 929 787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2152063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>
                          <a:effectLst/>
                        </a:rPr>
                        <a:t>SAISIE DES DONNEES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3 944 166 120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                          448 201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81568541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>
                          <a:effectLst/>
                        </a:rPr>
                        <a:t>APPUI LOGISTIQUE VACCINATION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4 168 301 000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                          473 671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7115835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>
                          <a:effectLst/>
                        </a:rPr>
                        <a:t>SUPERVISION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3 617 858 184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                          411 120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80978817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>
                          <a:effectLst/>
                        </a:rPr>
                        <a:t>COORDINATION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106 220 000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                             12 070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8824092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6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>
                          <a:effectLst/>
                        </a:rPr>
                        <a:t>GESTION DES DECHETS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139 200 000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                             15 818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87175372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>
                          <a:effectLst/>
                        </a:rPr>
                        <a:t>COMMUNICATION ET MOBILISATION SOCIALE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828 700 000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                             94 170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87173329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8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>
                          <a:effectLst/>
                        </a:rPr>
                        <a:t>GESTION DES MAPI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222 085 413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                             25 237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43643984"/>
                  </a:ext>
                </a:extLst>
              </a:tr>
              <a:tr h="21698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9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ENVOI DES VACCINS DANS LES DISTRICTS SANITAIRES DU PAYS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937 735 920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                          106 561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44048425"/>
                  </a:ext>
                </a:extLst>
              </a:tr>
              <a:tr h="32547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10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INTERVENTION (VIDANGE, BATTERIE, REPARATION) SUR LES VÉHICULES D'INTENSIFICATION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 dirty="0">
                          <a:effectLst/>
                        </a:rPr>
                        <a:t>516 000 000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                             58 636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427922"/>
                  </a:ext>
                </a:extLst>
              </a:tr>
              <a:tr h="32189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11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MISE EN ŒUVRE DU PLAN ACCELERE DE VACCINATION CONTRE COVID 19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 dirty="0">
                          <a:effectLst/>
                        </a:rPr>
                        <a:t>115 500 000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                             13 125 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89825195"/>
                  </a:ext>
                </a:extLst>
              </a:tr>
              <a:tr h="24141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1800" b="1" u="none" strike="noStrike" dirty="0">
                          <a:effectLst/>
                        </a:rPr>
                        <a:t>Sous-total II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800" b="1" u="none" strike="noStrike" dirty="0">
                          <a:effectLst/>
                        </a:rPr>
                        <a:t>57 977 892 861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u="none" strike="noStrike" dirty="0">
                          <a:effectLst/>
                        </a:rPr>
                        <a:t>                6 588 397 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4567489"/>
                  </a:ext>
                </a:extLst>
              </a:tr>
              <a:tr h="40212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GLOBAL (GNF)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126 387 245 149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14 362 187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48651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106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88488"/>
            <a:ext cx="10515600" cy="70616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srgbClr val="0432FF"/>
                </a:solidFill>
              </a:rPr>
              <a:t>Etat actuel de mise en œuvre Vaccination contre Covid-19</a:t>
            </a:r>
            <a:endParaRPr lang="en-US" sz="3600" b="1" dirty="0">
              <a:solidFill>
                <a:srgbClr val="0432FF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74044"/>
            <a:ext cx="10515600" cy="5002919"/>
          </a:xfrm>
        </p:spPr>
        <p:txBody>
          <a:bodyPr>
            <a:normAutofit/>
          </a:bodyPr>
          <a:lstStyle/>
          <a:p>
            <a:pPr marL="685800" lvl="2">
              <a:spcBef>
                <a:spcPts val="1000"/>
              </a:spcBef>
            </a:pPr>
            <a:r>
              <a:rPr lang="fr-FR" sz="2400" b="1" dirty="0">
                <a:solidFill>
                  <a:srgbClr val="0432FF"/>
                </a:solidFill>
              </a:rPr>
              <a:t>Intensification</a:t>
            </a:r>
          </a:p>
          <a:p>
            <a:pPr marL="720725" lvl="3" indent="-312738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fr-FR" sz="2200" dirty="0"/>
              <a:t>Préparation des ateliers de micro planification (ANSS, USAID/JHPIEGO, UNICEF, GAVI/UAGCP)</a:t>
            </a:r>
          </a:p>
          <a:p>
            <a:pPr marL="720725" lvl="3" indent="-312738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fr-FR" sz="2200" dirty="0"/>
              <a:t>Projet CIVIE en cours dans la ville de CONAKRY (ANSS, CNPEV, CDC, AFENET, IANPHI)</a:t>
            </a:r>
          </a:p>
          <a:p>
            <a:pPr marL="720725" lvl="3" indent="-312738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fr-FR" sz="2200" dirty="0"/>
              <a:t>Préparation des Activités de Vaccination Intensifiées - AVI- dans 5 Districts sanitaires (CNPEV, UNICEF)</a:t>
            </a:r>
          </a:p>
          <a:p>
            <a:pPr marL="914400" lvl="3" indent="0">
              <a:spcBef>
                <a:spcPts val="1000"/>
              </a:spcBef>
              <a:buNone/>
            </a:pPr>
            <a:endParaRPr lang="fr-FR" sz="2200" dirty="0"/>
          </a:p>
          <a:p>
            <a:pPr marL="685800" lvl="2">
              <a:spcBef>
                <a:spcPts val="1000"/>
              </a:spcBef>
            </a:pPr>
            <a:r>
              <a:rPr lang="fr-FR" sz="2400" b="1" dirty="0">
                <a:solidFill>
                  <a:srgbClr val="0432FF"/>
                </a:solidFill>
              </a:rPr>
              <a:t>Routinisation</a:t>
            </a:r>
          </a:p>
          <a:p>
            <a:pPr marL="720725" lvl="3" indent="-312738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fr-FR" sz="2200" dirty="0"/>
              <a:t>Préparation de la micro planification (CNPEV, OMS, USAID/JHPIEGO, UNICEF)</a:t>
            </a:r>
          </a:p>
          <a:p>
            <a:pPr marL="720725" lvl="3" indent="-312738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fr-FR" sz="2200" dirty="0"/>
              <a:t>Finalisation de outils de gestion des données de la vaccination</a:t>
            </a:r>
          </a:p>
          <a:p>
            <a:endParaRPr lang="en-US" sz="18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47D3EFF-8B06-8ABD-5101-8ED2398C7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E9B5-2CD6-4EF2-8AE6-D35F49A6C7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55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1628" y="491688"/>
            <a:ext cx="10515600" cy="706169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0432FF"/>
                </a:solidFill>
              </a:rPr>
              <a:t>Défis actuels</a:t>
            </a:r>
            <a:endParaRPr lang="en-US" sz="3600" b="1" dirty="0">
              <a:solidFill>
                <a:srgbClr val="0432FF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1629" y="1197857"/>
            <a:ext cx="11332028" cy="4799719"/>
          </a:xfrm>
        </p:spPr>
        <p:txBody>
          <a:bodyPr>
            <a:normAutofit/>
          </a:bodyPr>
          <a:lstStyle/>
          <a:p>
            <a:pPr marL="685800" lvl="2">
              <a:lnSpc>
                <a:spcPct val="150000"/>
              </a:lnSpc>
              <a:spcBef>
                <a:spcPts val="1000"/>
              </a:spcBef>
            </a:pPr>
            <a:r>
              <a:rPr lang="fr-FR" sz="2400" dirty="0"/>
              <a:t>Conflit des agendas / Interférence des activités </a:t>
            </a:r>
          </a:p>
          <a:p>
            <a:pPr marL="685800" lvl="2">
              <a:lnSpc>
                <a:spcPct val="150000"/>
              </a:lnSpc>
              <a:spcBef>
                <a:spcPts val="1000"/>
              </a:spcBef>
            </a:pPr>
            <a:r>
              <a:rPr lang="fr-FR" sz="2400" dirty="0"/>
              <a:t>Harmonisation des outils de </a:t>
            </a:r>
            <a:r>
              <a:rPr lang="fr-FR" sz="2400" dirty="0" err="1"/>
              <a:t>microplanification</a:t>
            </a:r>
            <a:r>
              <a:rPr lang="fr-FR" sz="2400" dirty="0"/>
              <a:t> et de gestion des données de vaccination</a:t>
            </a:r>
          </a:p>
          <a:p>
            <a:pPr marL="685800" lvl="2">
              <a:lnSpc>
                <a:spcPct val="150000"/>
              </a:lnSpc>
              <a:spcBef>
                <a:spcPts val="1000"/>
              </a:spcBef>
            </a:pPr>
            <a:r>
              <a:rPr lang="fr-FR" sz="2400" dirty="0"/>
              <a:t>Qualité des données de vaccination</a:t>
            </a:r>
          </a:p>
          <a:p>
            <a:pPr marL="685800" lvl="2">
              <a:lnSpc>
                <a:spcPct val="150000"/>
              </a:lnSpc>
              <a:spcBef>
                <a:spcPts val="1000"/>
              </a:spcBef>
            </a:pPr>
            <a:r>
              <a:rPr lang="fr-FR" sz="2400" dirty="0"/>
              <a:t>Ciblage des personnes âgées et des sujets porteurs de comorbidités</a:t>
            </a:r>
          </a:p>
          <a:p>
            <a:pPr marL="685800" lvl="2">
              <a:lnSpc>
                <a:spcPct val="150000"/>
              </a:lnSpc>
              <a:spcBef>
                <a:spcPts val="1000"/>
              </a:spcBef>
            </a:pPr>
            <a:r>
              <a:rPr lang="fr-FR" sz="2400" dirty="0"/>
              <a:t>Insuffisance des antigènes du PEV de routine</a:t>
            </a:r>
          </a:p>
          <a:p>
            <a:pPr marL="685800" lvl="2">
              <a:lnSpc>
                <a:spcPct val="150000"/>
              </a:lnSpc>
              <a:spcBef>
                <a:spcPts val="1000"/>
              </a:spcBef>
            </a:pPr>
            <a:r>
              <a:rPr lang="fr-FR" sz="2400" dirty="0"/>
              <a:t>Risque de péremption des vaccins contre la Covid-19</a:t>
            </a:r>
          </a:p>
          <a:p>
            <a:pPr>
              <a:lnSpc>
                <a:spcPct val="150000"/>
              </a:lnSpc>
            </a:pPr>
            <a:endParaRPr lang="en-US" sz="18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47D3EFF-8B06-8ABD-5101-8ED2398C7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E9B5-2CD6-4EF2-8AE6-D35F49A6C7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88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6525"/>
            <a:ext cx="10515600" cy="706169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0432FF"/>
                </a:solidFill>
              </a:rPr>
              <a:t>Prochaines étapes </a:t>
            </a:r>
            <a:endParaRPr lang="en-US" sz="3600" b="1" dirty="0">
              <a:solidFill>
                <a:srgbClr val="0432FF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47D3EFF-8B06-8ABD-5101-8ED2398C7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E9B5-2CD6-4EF2-8AE6-D35F49A6C70E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C52EBFC-3040-4568-82E5-7B838B960F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471111"/>
              </p:ext>
            </p:extLst>
          </p:nvPr>
        </p:nvGraphicFramePr>
        <p:xfrm>
          <a:off x="838200" y="1195989"/>
          <a:ext cx="10515600" cy="4877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1143">
                  <a:extLst>
                    <a:ext uri="{9D8B030D-6E8A-4147-A177-3AD203B41FA5}">
                      <a16:colId xmlns:a16="http://schemas.microsoft.com/office/drawing/2014/main" val="575943570"/>
                    </a:ext>
                  </a:extLst>
                </a:gridCol>
                <a:gridCol w="3384457">
                  <a:extLst>
                    <a:ext uri="{9D8B030D-6E8A-4147-A177-3AD203B41FA5}">
                      <a16:colId xmlns:a16="http://schemas.microsoft.com/office/drawing/2014/main" val="3430331174"/>
                    </a:ext>
                  </a:extLst>
                </a:gridCol>
              </a:tblGrid>
              <a:tr h="743335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ACTIVITES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PERIODE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252376"/>
                  </a:ext>
                </a:extLst>
              </a:tr>
              <a:tr h="936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Ateliers de </a:t>
                      </a:r>
                      <a:r>
                        <a:rPr lang="fr-FR" sz="2400" dirty="0" err="1"/>
                        <a:t>microplanification</a:t>
                      </a:r>
                      <a:r>
                        <a:rPr lang="fr-FR" sz="2400" dirty="0"/>
                        <a:t> pour l’intensification</a:t>
                      </a:r>
                    </a:p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25 au 27 Juillet 2022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1934210"/>
                  </a:ext>
                </a:extLst>
              </a:tr>
              <a:tr h="7914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Lancement des activités de vaccination</a:t>
                      </a:r>
                    </a:p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27 Juillet 2022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9576508"/>
                  </a:ext>
                </a:extLst>
              </a:tr>
              <a:tr h="7914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Ateliers de </a:t>
                      </a:r>
                      <a:r>
                        <a:rPr lang="fr-FR" sz="2400" dirty="0" err="1"/>
                        <a:t>microplanification</a:t>
                      </a:r>
                      <a:r>
                        <a:rPr lang="fr-FR" sz="2400" dirty="0"/>
                        <a:t> pour la routinisation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01 au 03 Août 2022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7318986"/>
                  </a:ext>
                </a:extLst>
              </a:tr>
              <a:tr h="7914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Lancement des activités de vaccination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04 Août 2022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8886400"/>
                  </a:ext>
                </a:extLst>
              </a:tr>
              <a:tr h="7914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127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130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01F5F7A2CCA04FBEAED4F9647E6AC2" ma:contentTypeVersion="13" ma:contentTypeDescription="Create a new document." ma:contentTypeScope="" ma:versionID="837e20c8ab3b31672537f94708d90875">
  <xsd:schema xmlns:xsd="http://www.w3.org/2001/XMLSchema" xmlns:xs="http://www.w3.org/2001/XMLSchema" xmlns:p="http://schemas.microsoft.com/office/2006/metadata/properties" xmlns:ns3="1b0aef27-f33f-4708-b6c9-964a6fae3183" xmlns:ns4="68fa8b3a-1dd4-4774-8660-905c2f3e3e12" targetNamespace="http://schemas.microsoft.com/office/2006/metadata/properties" ma:root="true" ma:fieldsID="2cbe73a5a48cb3c83befd74f6e3287bb" ns3:_="" ns4:_="">
    <xsd:import namespace="1b0aef27-f33f-4708-b6c9-964a6fae3183"/>
    <xsd:import namespace="68fa8b3a-1dd4-4774-8660-905c2f3e3e1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0aef27-f33f-4708-b6c9-964a6fae318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fa8b3a-1dd4-4774-8660-905c2f3e3e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26738A-DCB5-4A8C-95BF-E247C773D331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1b0aef27-f33f-4708-b6c9-964a6fae3183"/>
    <ds:schemaRef ds:uri="68fa8b3a-1dd4-4774-8660-905c2f3e3e1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EA98AF9-8FE6-47D9-B83B-8C7CE4877E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0aef27-f33f-4708-b6c9-964a6fae3183"/>
    <ds:schemaRef ds:uri="68fa8b3a-1dd4-4774-8660-905c2f3e3e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498E64-1C67-4F2E-92BE-E298755F19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827</Words>
  <Application>Microsoft Macintosh PowerPoint</Application>
  <PresentationFormat>Widescreen</PresentationFormat>
  <Paragraphs>173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Imprint MT Shadow</vt:lpstr>
      <vt:lpstr>Symbol</vt:lpstr>
      <vt:lpstr>Times New Roman</vt:lpstr>
      <vt:lpstr>Wingdings</vt:lpstr>
      <vt:lpstr>Office Theme</vt:lpstr>
      <vt:lpstr>Point sur l’opérationnalisation de la routinisation vaccination Covid-19 </vt:lpstr>
      <vt:lpstr>Plan </vt:lpstr>
      <vt:lpstr>Contexte</vt:lpstr>
      <vt:lpstr>Objectifs</vt:lpstr>
      <vt:lpstr>Principaux acquis</vt:lpstr>
      <vt:lpstr>         Budget estimatif de la routinisation et de l‘intensification</vt:lpstr>
      <vt:lpstr>Etat actuel de mise en œuvre Vaccination contre Covid-19</vt:lpstr>
      <vt:lpstr>Défis actuels</vt:lpstr>
      <vt:lpstr>Prochaines étapes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sur l’opérationnalisation de la routinisation vaccination Covid-19</dc:title>
  <dc:creator>YOHOU, Kevin Sylvestre</dc:creator>
  <cp:lastModifiedBy>Naby BALDE</cp:lastModifiedBy>
  <cp:revision>14</cp:revision>
  <dcterms:created xsi:type="dcterms:W3CDTF">2022-07-21T17:07:52Z</dcterms:created>
  <dcterms:modified xsi:type="dcterms:W3CDTF">2022-07-22T08:27:46Z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0x010100A601F5F7A2CCA04FBEAED4F9647E6AC2</vt:lpwstr>
  </property>
</Properties>
</file>