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9" r:id="rId3"/>
    <p:sldId id="257" r:id="rId4"/>
    <p:sldId id="278" r:id="rId5"/>
    <p:sldId id="260" r:id="rId6"/>
    <p:sldId id="280" r:id="rId7"/>
    <p:sldId id="281" r:id="rId8"/>
    <p:sldId id="263" r:id="rId9"/>
    <p:sldId id="262" r:id="rId10"/>
    <p:sldId id="282" r:id="rId11"/>
    <p:sldId id="284" r:id="rId12"/>
    <p:sldId id="283" r:id="rId13"/>
    <p:sldId id="264" r:id="rId14"/>
    <p:sldId id="265" r:id="rId15"/>
    <p:sldId id="266" r:id="rId16"/>
    <p:sldId id="286" r:id="rId17"/>
    <p:sldId id="285" r:id="rId18"/>
    <p:sldId id="293" r:id="rId19"/>
    <p:sldId id="294" r:id="rId20"/>
    <p:sldId id="269" r:id="rId21"/>
    <p:sldId id="290" r:id="rId22"/>
    <p:sldId id="273" r:id="rId23"/>
    <p:sldId id="275" r:id="rId24"/>
    <p:sldId id="27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25665-00F1-47D2-B13B-117AF2FD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757258-D047-4E79-BE07-0B458956C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5C2CC-EEB9-458E-98B8-F4385386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36C6-3557-4DA6-8850-C0E9B657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ED9DE-8F4F-4656-BBBB-44FA07B9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736242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31D08-A147-47DC-84FE-147F7413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52E8C-81FD-46EF-A3C5-919337A72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59BF4-1ABA-424C-BACC-84631C5D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8CA3A-3A88-40C8-A798-C0EE0171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C96509-CE5E-4AE5-8D41-7F06738F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35639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A1DB93-E4FB-4EE7-B434-321AD7994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5C75A1-88EC-427D-BAF2-438F4740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AE51B-F7CD-44DD-BEC8-F39B2B91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006C9D-6944-40EB-AF41-20BF206C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4A533-2870-4AF8-8403-18B7FB9E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7552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96D49-873E-4D0E-9B82-4B1BA501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66008-1870-41F9-923D-9F823A95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377E34-4684-4101-9CFD-7E11D4FE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B84BA-F5D1-4F95-9027-4580FB1A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2BD704-1369-42A8-9163-E479EB8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7281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37B10-7C3A-4A99-9F1D-6AE44132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533FF-7869-492F-ABF1-9A8961C6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4391C-67D4-481F-9FD2-5D9BE6B7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0F9FB-62EE-4B32-A0C8-D1A43AC9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CC6FF-3820-4637-9BB4-B8212CF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1852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4BF4A-D8C3-4871-9191-59A16455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1EB03-77D7-4E89-AD73-218E54062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0A791-454C-404D-B874-3AC0628E2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DC69F1-C91D-46B5-9EF7-1651688B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226322-8DF1-4F5C-A20B-DF754B2D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421897-D700-4F2D-A0BA-092A288E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2476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C0CE0-A5AF-4314-BCEF-7544EF0A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B4126-AF86-44AD-AD4B-2DC9C288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B3BCD6-9929-42BB-9651-03647C566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77AA2D-5E8A-493B-A406-60773D171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0CCCF8-65C2-4457-8F95-53B5A60E5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BE4F2B-3C5F-446D-B735-56BDA422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E13C2F-55E6-4ADA-A870-0BA24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13B361-53DF-474E-9745-CEB73677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0238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4586A-1C59-4E0E-B471-28133EE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F7E767-D387-4D96-9542-21EC62AF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DDA743-5433-40E3-BFEF-6A90057F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FF800-FC3F-49AE-AB4A-CFB23796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6430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EEE797-6E0C-422D-A9FD-F4338C52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29B25-36E9-46FB-AC15-39A6A7E0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FA9DB-2CC4-4A31-A161-01964846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1358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A35C1-1CB3-4818-9541-536666F0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5B2FC-1127-45FF-B024-4E3FA9256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39145D-D03E-42B7-898D-1B65639A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16681A-D285-471F-8A00-0067B53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882E7B-27AE-4D48-8068-EE345BB0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4054F8-241D-4D02-8A0D-37C71D6D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77584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5A585-32B3-458C-AF76-FC59C2AD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CE4FE6-8BEF-4039-8D15-92C99E3E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3C67A8-F873-4510-AEC4-F1AD8D326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1BB422-BCA8-4F7A-B514-27AD42B2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3D3A2B-8374-45F5-8CBC-C807C55F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D97C7-13AD-4DE3-B17B-824C62B3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9268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A39B0A-6662-4D3F-873F-0CEF7F9F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116511-51FC-437C-86D7-6F6621BBE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63104D-0D7C-4B51-BE4F-362DCA5D1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F913-2867-4775-8F9E-127147E74F39}" type="datetimeFigureOut">
              <a:rPr lang="fr-FR" smtClean="0"/>
              <a:pPr/>
              <a:t>21/05/2022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0625B-43F5-430F-A061-57185957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1CF6D-CDCC-45EC-883D-A97EAF24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240F-20D3-479A-A787-D1EDB9D12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edg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gtech.sante.gov.g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E57E740-3A51-16BB-6816-87140E22D1B5}"/>
              </a:ext>
            </a:extLst>
          </p:cNvPr>
          <p:cNvSpPr txBox="1"/>
          <p:nvPr/>
        </p:nvSpPr>
        <p:spPr>
          <a:xfrm>
            <a:off x="395536" y="2420888"/>
            <a:ext cx="8208912" cy="17543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2060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DEMARRAGE ET PLANIFICATION DES ACTIVITE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404" y="263487"/>
            <a:ext cx="7776864" cy="9269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	ACCESSION AU MENU APPS</a:t>
            </a:r>
          </a:p>
        </p:txBody>
      </p:sp>
      <p:sp>
        <p:nvSpPr>
          <p:cNvPr id="5" name="Bande diagonale 4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586497D-8F68-9FB9-E6EB-4350F7B8CF9F}"/>
              </a:ext>
            </a:extLst>
          </p:cNvPr>
          <p:cNvGrpSpPr/>
          <p:nvPr/>
        </p:nvGrpSpPr>
        <p:grpSpPr>
          <a:xfrm>
            <a:off x="683568" y="1124744"/>
            <a:ext cx="8048773" cy="5365427"/>
            <a:chOff x="637625" y="1124744"/>
            <a:chExt cx="8048773" cy="5365427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D949883-C516-8B09-E91C-893257D97CB1}"/>
                </a:ext>
              </a:extLst>
            </p:cNvPr>
            <p:cNvGrpSpPr/>
            <p:nvPr/>
          </p:nvGrpSpPr>
          <p:grpSpPr>
            <a:xfrm>
              <a:off x="637625" y="1124744"/>
              <a:ext cx="4808413" cy="5365427"/>
              <a:chOff x="637625" y="1124744"/>
              <a:chExt cx="4808413" cy="5365427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EC43CECC-E19A-2D26-92A3-C997F4F00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625" y="1124744"/>
                <a:ext cx="3816423" cy="5365427"/>
              </a:xfrm>
              <a:prstGeom prst="rect">
                <a:avLst/>
              </a:prstGeom>
            </p:spPr>
          </p:pic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8E9C0CA1-AC66-34D9-7BE2-BB5A39B5C6CF}"/>
                  </a:ext>
                </a:extLst>
              </p:cNvPr>
              <p:cNvGrpSpPr/>
              <p:nvPr/>
            </p:nvGrpSpPr>
            <p:grpSpPr>
              <a:xfrm>
                <a:off x="804866" y="2171341"/>
                <a:ext cx="4641172" cy="1657676"/>
                <a:chOff x="804866" y="2171341"/>
                <a:chExt cx="4641172" cy="1657676"/>
              </a:xfrm>
            </p:grpSpPr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0F9E7CAE-98C7-5C09-339B-07BAB8DC9A3C}"/>
                    </a:ext>
                  </a:extLst>
                </p:cNvPr>
                <p:cNvSpPr/>
                <p:nvPr/>
              </p:nvSpPr>
              <p:spPr>
                <a:xfrm>
                  <a:off x="804866" y="2171341"/>
                  <a:ext cx="3744416" cy="64807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Connecteur droit avec flèche 11">
                  <a:extLst>
                    <a:ext uri="{FF2B5EF4-FFF2-40B4-BE49-F238E27FC236}">
                      <a16:creationId xmlns:a16="http://schemas.microsoft.com/office/drawing/2014/main" id="{55D6B821-553D-4F61-8628-D1F076BC5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33870" y="2495377"/>
                  <a:ext cx="1512168" cy="133364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FEDDC54-2604-59F8-1509-3BEF88CB9A76}"/>
                </a:ext>
              </a:extLst>
            </p:cNvPr>
            <p:cNvSpPr txBox="1"/>
            <p:nvPr/>
          </p:nvSpPr>
          <p:spPr>
            <a:xfrm>
              <a:off x="5446038" y="3429000"/>
              <a:ext cx="3240360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CLIQUER SUR ELABORATION PAO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PRESENTATION DU MENU PROFIL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PROFIL est composé de 02 modules :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Compte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Déconnexion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ACCESSION AU MENU PROFIL</a:t>
            </a:r>
          </a:p>
        </p:txBody>
      </p:sp>
      <p:sp>
        <p:nvSpPr>
          <p:cNvPr id="5" name="Bande diagonale 4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9FE70A-B83D-62C4-7771-80F4F4040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1556792"/>
            <a:ext cx="3384376" cy="461839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597100F-25E4-E3F9-E29B-4D63E65E52BF}"/>
              </a:ext>
            </a:extLst>
          </p:cNvPr>
          <p:cNvSpPr/>
          <p:nvPr/>
        </p:nvSpPr>
        <p:spPr>
          <a:xfrm>
            <a:off x="1306365" y="3332325"/>
            <a:ext cx="374441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85C3AE-6481-E59F-3AD3-F83EDE44311B}"/>
              </a:ext>
            </a:extLst>
          </p:cNvPr>
          <p:cNvCxnSpPr>
            <a:cxnSpLocks/>
          </p:cNvCxnSpPr>
          <p:nvPr/>
        </p:nvCxnSpPr>
        <p:spPr>
          <a:xfrm flipH="1" flipV="1">
            <a:off x="3498856" y="3656361"/>
            <a:ext cx="1512168" cy="1333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CA04B6A-3D61-1302-9620-D95B2AC0B81D}"/>
              </a:ext>
            </a:extLst>
          </p:cNvPr>
          <p:cNvSpPr txBox="1"/>
          <p:nvPr/>
        </p:nvSpPr>
        <p:spPr>
          <a:xfrm>
            <a:off x="5011024" y="4512947"/>
            <a:ext cx="324036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CLIQUER SUR DECONNEXION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NAVIGATION À L'INTÉRIEUR DES MODULES 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31782" cy="3115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Microsoft Sans Serif" pitchFamily="34" charset="0"/>
                <a:cs typeface="Microsoft Sans Serif" pitchFamily="34" charset="0"/>
              </a:rPr>
              <a:t>Lorsque vous ouvrez la plupart des modules, vous verrez la page principale du module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Microsoft Sans Serif" pitchFamily="34" charset="0"/>
                <a:cs typeface="Microsoft Sans Serif" pitchFamily="34" charset="0"/>
              </a:rPr>
              <a:t>Il suffit de cliquer sur la fonction que vous souhaitez ouvrir.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Microsoft Sans Serif" pitchFamily="34" charset="0"/>
                <a:cs typeface="Microsoft Sans Serif" pitchFamily="34" charset="0"/>
              </a:rPr>
              <a:t>Les modules d'entrée de données et tableaux de bord n'ont pas un système de menu, ils contiennent une seule fonction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NAVIGATION À L'INTÉRIEUR DES MODULES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9219901-2EDF-D00D-83F9-39086190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" y="1812972"/>
            <a:ext cx="8532440" cy="406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" y="44624"/>
            <a:ext cx="9036496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PLANIFICATION DES ACTIVITES AVEC SAGTECH</a:t>
            </a:r>
            <a:endParaRPr lang="fr-FR" sz="3200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Pour ouvrir la fenêtre de planification, cliquez sur l'onglet modules affichés dans le menu principal 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A gauche affiche avec la liste des modules fournis par SAGTECH. 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Cliquez sur le module Elaboration PAO et sélectionnez PLANIFICATION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Le Tableau de bord des activités planifier s’affiche cliquez sur le bouton NOUVELLE ACTIVE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83" y="34482"/>
            <a:ext cx="9144000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LES ETAPES DE PLANIFICATIONS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47564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Les différentes étapes pour planifier une activités sont:</a:t>
            </a:r>
          </a:p>
          <a:p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Cliquer sur le bouton « </a:t>
            </a:r>
            <a:r>
              <a:rPr lang="fr-FR" sz="1800" b="1" dirty="0">
                <a:latin typeface="Microsoft Sans Serif" pitchFamily="34" charset="0"/>
                <a:cs typeface="Microsoft Sans Serif" pitchFamily="34" charset="0"/>
              </a:rPr>
              <a:t>NOUVELLE ACTIVITE</a:t>
            </a: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 »</a:t>
            </a:r>
          </a:p>
          <a:p>
            <a:pPr>
              <a:buNone/>
            </a:pPr>
            <a:r>
              <a:rPr lang="fr-FR" sz="1800" b="1" dirty="0">
                <a:latin typeface="Microsoft Sans Serif" pitchFamily="34" charset="0"/>
                <a:cs typeface="Microsoft Sans Serif" pitchFamily="34" charset="0"/>
              </a:rPr>
              <a:t>Etape  1:</a:t>
            </a:r>
          </a:p>
          <a:p>
            <a:pPr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Sélectionner l’orientation stratégique, catégorie de l’activité,</a:t>
            </a:r>
          </a:p>
          <a:p>
            <a:pPr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produit plan triennal de l’activités dans le liste déroulante.</a:t>
            </a:r>
          </a:p>
          <a:p>
            <a:pPr>
              <a:buNone/>
            </a:pPr>
            <a:r>
              <a:rPr lang="fr-FR" sz="18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NB: </a:t>
            </a:r>
            <a:r>
              <a:rPr lang="fr-FR" sz="18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Dans </a:t>
            </a:r>
            <a:r>
              <a:rPr lang="fr-FR" sz="1800" dirty="0" err="1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18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le Code Activités est automatiquement générer </a:t>
            </a:r>
          </a:p>
          <a:p>
            <a:pPr marL="0" indent="0">
              <a:buNone/>
            </a:pPr>
            <a:r>
              <a:rPr lang="fr-FR" sz="1800" b="1" dirty="0">
                <a:latin typeface="Microsoft Sans Serif" pitchFamily="34" charset="0"/>
                <a:cs typeface="Microsoft Sans Serif" pitchFamily="34" charset="0"/>
              </a:rPr>
              <a:t>Etape 2 :</a:t>
            </a:r>
          </a:p>
          <a:p>
            <a:pPr marL="0" indent="0"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Saisissez le Libellé de l’activité, Coût estimé en GNF et sélectionnez dans la liste déroulant le catégorie de coût, niveau de responsabilité et structure d’exécution.</a:t>
            </a:r>
          </a:p>
          <a:p>
            <a:pPr marL="0" indent="0"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Cocher la période de réalisation de l’activité</a:t>
            </a:r>
          </a:p>
          <a:p>
            <a:pPr marL="0" indent="0">
              <a:buNone/>
            </a:pPr>
            <a:r>
              <a:rPr lang="fr-FR" sz="1800" b="1" dirty="0">
                <a:latin typeface="Microsoft Sans Serif" pitchFamily="34" charset="0"/>
                <a:cs typeface="Microsoft Sans Serif" pitchFamily="34" charset="0"/>
              </a:rPr>
              <a:t>Etape 3 :</a:t>
            </a:r>
          </a:p>
          <a:p>
            <a:pPr marL="0" indent="0">
              <a:buNone/>
            </a:pPr>
            <a:r>
              <a:rPr lang="fr-FR" sz="1800" dirty="0">
                <a:latin typeface="Microsoft Sans Serif" pitchFamily="34" charset="0"/>
                <a:cs typeface="Microsoft Sans Serif" pitchFamily="34" charset="0"/>
              </a:rPr>
              <a:t>sélectionnez dans la liste déroulant le type de financement, Partenaire Technique et Financier et Bénéficiaire et cliquez sur ENREGISTRER</a:t>
            </a:r>
          </a:p>
          <a:p>
            <a:pPr marL="0" indent="0">
              <a:buNone/>
            </a:pPr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NB: </a:t>
            </a:r>
            <a:r>
              <a:rPr lang="fr-FR" sz="18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après enregistrement fermer la boite de dialogue et actualiser le navigateur</a:t>
            </a:r>
          </a:p>
          <a:p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  <a:p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endParaRPr lang="fr-FR" sz="18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1 Planification avec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(Etape 1)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E027E6-EB9D-1FB5-5A45-C8F9ADCF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507"/>
            <a:ext cx="9144000" cy="313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2 Planification avec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(Etape 2) 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14C190-EDE6-24B8-5644-59EA4D7C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923"/>
            <a:ext cx="9144000" cy="3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7000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3 Planification avec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(Etape 3) 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BBD7FB-818F-38D7-711D-380B22D6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098"/>
            <a:ext cx="9144000" cy="3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9879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b="1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Objectif général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Objectifs spécifiques</a:t>
            </a:r>
            <a:endParaRPr lang="fr-FR" b="1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Ouverture de SAGTECH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Identification/connexion</a:t>
            </a: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Fonctionnalités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Bande diagonale 5"/>
          <p:cNvSpPr/>
          <p:nvPr/>
        </p:nvSpPr>
        <p:spPr>
          <a:xfrm>
            <a:off x="-44298" y="1340768"/>
            <a:ext cx="511842" cy="544522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8118798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   </a:t>
            </a:r>
            <a:r>
              <a:rPr lang="fr-FR" sz="28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DEMARCHE DE LA PLANIFICATION</a:t>
            </a:r>
            <a:endParaRPr lang="fr-FR" sz="28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Sélectionner Elaboration PAO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Sélection Planification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Sélection la période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La boite de dialogue de planification s’affiche automatiquement.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Les activités sont enregistrées immédiatement et indiquer que l’activités a été bien enregistrer par le système.</a:t>
            </a:r>
          </a:p>
          <a:p>
            <a:pPr>
              <a:lnSpc>
                <a:spcPct val="150000"/>
              </a:lnSpc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         4 Planification</a:t>
            </a:r>
          </a:p>
        </p:txBody>
      </p:sp>
      <p:sp>
        <p:nvSpPr>
          <p:cNvPr id="5" name="Bande diagonale 4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B9A9F0-FAB5-7151-C29A-6CF19B714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 t="73704" r="12201"/>
          <a:stretch/>
        </p:blipFill>
        <p:spPr>
          <a:xfrm>
            <a:off x="899591" y="1844824"/>
            <a:ext cx="7575737" cy="28803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Fonction des boutons </a:t>
            </a:r>
            <a:endParaRPr lang="fr-FR" sz="36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Cliquez sur le bouton « </a:t>
            </a:r>
            <a:r>
              <a:rPr lang="fr-FR" b="1" dirty="0">
                <a:solidFill>
                  <a:schemeClr val="accent2"/>
                </a:solidFill>
                <a:latin typeface="Microsoft Sans Serif" pitchFamily="34" charset="0"/>
                <a:cs typeface="Microsoft Sans Serif" pitchFamily="34" charset="0"/>
              </a:rPr>
              <a:t>Précèdent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" dans le coin supérieur Gauche pour retourner sur l’étape précédente. </a:t>
            </a:r>
          </a:p>
          <a:p>
            <a:pPr marL="0" indent="0"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Cliquez sur le bouton «</a:t>
            </a:r>
            <a:r>
              <a:rPr lang="fr-FR" b="1" dirty="0">
                <a:solidFill>
                  <a:schemeClr val="accent2"/>
                </a:solidFill>
                <a:latin typeface="Microsoft Sans Serif" pitchFamily="34" charset="0"/>
                <a:cs typeface="Microsoft Sans Serif" pitchFamily="34" charset="0"/>
              </a:rPr>
              <a:t> Suivant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" dans le coin au centre pour aller à l’étape suivante. 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Cliquez sur le bouton «</a:t>
            </a:r>
            <a:r>
              <a:rPr lang="fr-FR" b="1" dirty="0">
                <a:solidFill>
                  <a:schemeClr val="accent2"/>
                </a:solidFill>
                <a:latin typeface="Microsoft Sans Serif" pitchFamily="34" charset="0"/>
                <a:cs typeface="Microsoft Sans Serif" pitchFamily="34" charset="0"/>
              </a:rPr>
              <a:t> Enregistrer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" dans le coin à droit pour enregistrer l’activités dans le système. </a:t>
            </a:r>
          </a:p>
          <a:p>
            <a:pPr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Chaque enregistrement vous aurez un message soit d’erreur de contrainte soit simplement un message qui dit: " L’enregistrement  a réussi.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Planification</a:t>
            </a:r>
            <a:endParaRPr lang="fr-FR" sz="32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982EE3-CEBD-795C-FF64-0EDB556D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5"/>
          <a:stretch/>
        </p:blipFill>
        <p:spPr>
          <a:xfrm>
            <a:off x="255921" y="2205600"/>
            <a:ext cx="8553655" cy="244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2996952"/>
            <a:ext cx="5076056" cy="144016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MERCI POUR VOTRE ATTENTION</a:t>
            </a:r>
          </a:p>
        </p:txBody>
      </p:sp>
    </p:spTree>
  </p:cSld>
  <p:clrMapOvr>
    <a:masterClrMapping/>
  </p:clrMapOvr>
  <p:transition>
    <p:wedge/>
    <p:sndAc>
      <p:stSnd>
        <p:snd r:embed="rId2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9361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OBJECTIF GÉNÉRAL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1628800"/>
            <a:ext cx="8229600" cy="22014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A la fin de la formation chaque participant devra être capable de démarrer  et planifier des activités 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Font typeface="Arial" pitchFamily="34" charset="0"/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Bande diagonale 4"/>
          <p:cNvSpPr/>
          <p:nvPr/>
        </p:nvSpPr>
        <p:spPr>
          <a:xfrm>
            <a:off x="0" y="1196752"/>
            <a:ext cx="511842" cy="5602916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OBJECTIFS SPECIFIQUES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9519"/>
          </a:xfrm>
        </p:spPr>
        <p:txBody>
          <a:bodyPr/>
          <a:lstStyle/>
          <a:p>
            <a:pPr lvl="0"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 A la fin de la formation chaque participant devra être capable :</a:t>
            </a:r>
          </a:p>
          <a:p>
            <a:pPr lvl="0"/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D’ ouvrir </a:t>
            </a:r>
            <a:r>
              <a:rPr lang="fr-FR" dirty="0" err="1">
                <a:latin typeface="Microsoft Sans Serif" pitchFamily="34" charset="0"/>
                <a:cs typeface="Microsoft Sans Serif" pitchFamily="34" charset="0"/>
              </a:rPr>
              <a:t>Sagtech</a:t>
            </a: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pPr lvl="0"/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De s’identifier et quitter l'application </a:t>
            </a:r>
          </a:p>
          <a:p>
            <a:pPr>
              <a:buNone/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pPr lvl="0"/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De naviguer dans l'application et accéder à ses fonctionnalités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 marL="0" indent="0"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1354444"/>
            <a:ext cx="511842" cy="544522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	ouverture de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MSHP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360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est une application basée sur le Web et sera accessible dans un navigateur Internet lorsque vous avez une connexion Internet.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Ouvrez un navigateur, nous recommandons Google Chrome dans le champ d'adresse ,saisissez: </a:t>
            </a:r>
            <a:r>
              <a:rPr lang="fr-FR" dirty="0">
                <a:latin typeface="Microsoft Sans Serif" pitchFamily="34" charset="0"/>
                <a:cs typeface="Microsoft Sans Serif" pitchFamily="34" charset="0"/>
                <a:hlinkClick r:id="rId2"/>
              </a:rPr>
              <a:t>sagtech.sante.gov.gn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Vous verrez alors l'écran de connexion de </a:t>
            </a:r>
            <a:r>
              <a:rPr lang="fr-FR" dirty="0" err="1"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>
                <a:latin typeface="Microsoft Sans Serif" pitchFamily="34" charset="0"/>
                <a:cs typeface="Microsoft Sans Serif" pitchFamily="34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endParaRPr lang="fr-FR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Bande diagonale 3"/>
          <p:cNvSpPr/>
          <p:nvPr/>
        </p:nvSpPr>
        <p:spPr>
          <a:xfrm>
            <a:off x="0" y="980728"/>
            <a:ext cx="395536" cy="5884126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ouverture de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MSHP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65767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A l’apparition de l'écran de connexion </a:t>
            </a:r>
            <a:r>
              <a:rPr lang="fr-FR" dirty="0" err="1"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, vous devez saisir votre nom d'utilisateur et mot de passe pour vous connecter à l'application</a:t>
            </a:r>
          </a:p>
        </p:txBody>
      </p:sp>
      <p:sp>
        <p:nvSpPr>
          <p:cNvPr id="7" name="Bande diagonale 6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0A2FD8-901C-B712-5DD7-26B4F915D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53752" y="1535738"/>
            <a:ext cx="9036496" cy="378652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ouverture de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MSHP (3)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41869F-2D5B-55BF-3D3F-9C7C22DB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417638"/>
            <a:ext cx="8712968" cy="460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PRESENTATION DES MENUS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latin typeface="Microsoft Sans Serif" pitchFamily="34" charset="0"/>
                <a:cs typeface="Microsoft Sans Serif" pitchFamily="34" charset="0"/>
              </a:rPr>
              <a:t>Sagtech</a:t>
            </a:r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se compose de 2 (deux) menus :</a:t>
            </a:r>
          </a:p>
          <a:p>
            <a:pPr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 MODULES</a:t>
            </a:r>
          </a:p>
          <a:p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endParaRPr lang="fr-FR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dirty="0">
                <a:latin typeface="Microsoft Sans Serif" pitchFamily="34" charset="0"/>
                <a:cs typeface="Microsoft Sans Serif" pitchFamily="34" charset="0"/>
              </a:rPr>
              <a:t>PROFIL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409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PRESENTATION DU MENU MODULE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555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MODULES PAO est composé de plusieurs sous modules </a:t>
            </a:r>
          </a:p>
          <a:p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Exemple: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Tableau de bord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Directives de remplissage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Processus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Cadre de résultats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Planification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Synthèse </a:t>
            </a:r>
          </a:p>
          <a:p>
            <a:pPr marL="0" indent="0">
              <a:buNone/>
            </a:pPr>
            <a:r>
              <a:rPr lang="fr-FR" sz="2400" dirty="0">
                <a:latin typeface="Microsoft Sans Serif" pitchFamily="34" charset="0"/>
                <a:cs typeface="Microsoft Sans Serif" pitchFamily="34" charset="0"/>
              </a:rPr>
              <a:t>NB: ces modules seront disponibles en fonction du rôle attribué à l’utilisateur.</a:t>
            </a:r>
          </a:p>
        </p:txBody>
      </p:sp>
      <p:sp>
        <p:nvSpPr>
          <p:cNvPr id="4" name="Bande diagonale 3"/>
          <p:cNvSpPr/>
          <p:nvPr/>
        </p:nvSpPr>
        <p:spPr>
          <a:xfrm>
            <a:off x="0" y="1124744"/>
            <a:ext cx="511842" cy="5740110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649</Words>
  <Application>Microsoft Office PowerPoint</Application>
  <PresentationFormat>Affichage à l'écran (4:3)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Microsoft Sans Serif</vt:lpstr>
      <vt:lpstr>Wingdings</vt:lpstr>
      <vt:lpstr>Thème Office</vt:lpstr>
      <vt:lpstr>Présentation PowerPoint</vt:lpstr>
      <vt:lpstr>PLAN</vt:lpstr>
      <vt:lpstr>Présentation PowerPoint</vt:lpstr>
      <vt:lpstr>OBJECTIFS SPECIFIQUES</vt:lpstr>
      <vt:lpstr> ouverture de Sagtech MSHP</vt:lpstr>
      <vt:lpstr>ouverture de Sagtech MSHP (2)</vt:lpstr>
      <vt:lpstr>ouverture de Sagtech MSHP (3)</vt:lpstr>
      <vt:lpstr>PRESENTATION DES MENUS</vt:lpstr>
      <vt:lpstr>PRESENTATION DU MENU MODULE</vt:lpstr>
      <vt:lpstr> ACCESSION AU MENU APPS</vt:lpstr>
      <vt:lpstr>   PRESENTATION DU MENU PROFIL</vt:lpstr>
      <vt:lpstr>ACCESSION AU MENU PROFIL</vt:lpstr>
      <vt:lpstr> NAVIGATION À L'INTÉRIEUR DES MODULES </vt:lpstr>
      <vt:lpstr>NAVIGATION À L'INTÉRIEUR DES MODULES</vt:lpstr>
      <vt:lpstr>PLANIFICATION DES ACTIVITES AVEC SAGTECH</vt:lpstr>
      <vt:lpstr>LES ETAPES DE PLANIFICATIONS</vt:lpstr>
      <vt:lpstr>1 Planification avec Sagtech (Etape 1) </vt:lpstr>
      <vt:lpstr>2 Planification avec Sagtech (Etape 2) </vt:lpstr>
      <vt:lpstr>3 Planification avec Sagtech (Etape 3) </vt:lpstr>
      <vt:lpstr>         DEMARCHE DE LA PLANIFICATION</vt:lpstr>
      <vt:lpstr>          4 Planification</vt:lpstr>
      <vt:lpstr>Fonction des boutons </vt:lpstr>
      <vt:lpstr>Planification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1</dc:title>
  <dc:creator>EPONON Serges</dc:creator>
  <cp:lastModifiedBy>Amara TOURE</cp:lastModifiedBy>
  <cp:revision>249</cp:revision>
  <dcterms:created xsi:type="dcterms:W3CDTF">2014-11-10T15:51:25Z</dcterms:created>
  <dcterms:modified xsi:type="dcterms:W3CDTF">2022-05-21T18:07:03Z</dcterms:modified>
</cp:coreProperties>
</file>