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13"/>
  </p:notesMasterIdLst>
  <p:sldIdLst>
    <p:sldId id="318" r:id="rId3"/>
    <p:sldId id="319" r:id="rId4"/>
    <p:sldId id="320" r:id="rId5"/>
    <p:sldId id="329" r:id="rId6"/>
    <p:sldId id="334" r:id="rId7"/>
    <p:sldId id="323" r:id="rId8"/>
    <p:sldId id="335" r:id="rId9"/>
    <p:sldId id="324" r:id="rId10"/>
    <p:sldId id="325" r:id="rId11"/>
    <p:sldId id="326" r:id="rId12"/>
  </p:sldIdLst>
  <p:sldSz cx="12192000" cy="6858000"/>
  <p:notesSz cx="6858000" cy="9144000"/>
  <p:defaultTextStyle>
    <a:defPPr>
      <a:defRPr lang="fr-G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33A2E-F95E-4A11-A703-5787F0D2417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21278C-697F-4413-ACEC-8D04B750C4AF}">
      <dgm:prSet/>
      <dgm:spPr/>
      <dgm:t>
        <a:bodyPr/>
        <a:lstStyle/>
        <a:p>
          <a:r>
            <a:rPr lang="fr-GN" dirty="0"/>
            <a:t>Nombre de personnes touchées par les 05 capsules : </a:t>
          </a:r>
          <a:r>
            <a:rPr lang="fr-FR" dirty="0">
              <a:solidFill>
                <a:srgbClr val="FF0000"/>
              </a:solidFill>
            </a:rPr>
            <a:t>100984</a:t>
          </a:r>
          <a:endParaRPr lang="en-US" dirty="0">
            <a:solidFill>
              <a:srgbClr val="FF0000"/>
            </a:solidFill>
          </a:endParaRPr>
        </a:p>
      </dgm:t>
    </dgm:pt>
    <dgm:pt modelId="{967AF650-9B30-44AB-AD25-7D8B69BEE35D}" type="parTrans" cxnId="{6CF20E56-C7AD-4901-9C3C-125E84A508C3}">
      <dgm:prSet/>
      <dgm:spPr/>
      <dgm:t>
        <a:bodyPr/>
        <a:lstStyle/>
        <a:p>
          <a:endParaRPr lang="en-US"/>
        </a:p>
      </dgm:t>
    </dgm:pt>
    <dgm:pt modelId="{D20DAD2E-5587-4566-B726-42F4E700EFDD}" type="sibTrans" cxnId="{6CF20E56-C7AD-4901-9C3C-125E84A508C3}">
      <dgm:prSet/>
      <dgm:spPr/>
      <dgm:t>
        <a:bodyPr/>
        <a:lstStyle/>
        <a:p>
          <a:endParaRPr lang="en-US"/>
        </a:p>
      </dgm:t>
    </dgm:pt>
    <dgm:pt modelId="{08D815A6-3B81-4DE6-8A79-5C83EC78327A}">
      <dgm:prSet/>
      <dgm:spPr/>
      <dgm:t>
        <a:bodyPr/>
        <a:lstStyle/>
        <a:p>
          <a:r>
            <a:rPr lang="fr-GN" dirty="0"/>
            <a:t>Nombres de personnes touchées par les visuel </a:t>
          </a:r>
          <a:r>
            <a:rPr lang="fr-GN" dirty="0">
              <a:solidFill>
                <a:srgbClr val="FF0000"/>
              </a:solidFill>
            </a:rPr>
            <a:t>: 34567</a:t>
          </a:r>
          <a:endParaRPr lang="en-US" dirty="0">
            <a:solidFill>
              <a:srgbClr val="FF0000"/>
            </a:solidFill>
          </a:endParaRPr>
        </a:p>
      </dgm:t>
    </dgm:pt>
    <dgm:pt modelId="{9DBCECB4-E6E7-4382-8064-56B1431C78BF}" type="parTrans" cxnId="{DA3B05A0-F49D-4B7E-A9B2-15E07AD4AE57}">
      <dgm:prSet/>
      <dgm:spPr/>
      <dgm:t>
        <a:bodyPr/>
        <a:lstStyle/>
        <a:p>
          <a:endParaRPr lang="en-US"/>
        </a:p>
      </dgm:t>
    </dgm:pt>
    <dgm:pt modelId="{86B1A455-7C1E-44AC-90DF-22903895650A}" type="sibTrans" cxnId="{DA3B05A0-F49D-4B7E-A9B2-15E07AD4AE57}">
      <dgm:prSet/>
      <dgm:spPr/>
      <dgm:t>
        <a:bodyPr/>
        <a:lstStyle/>
        <a:p>
          <a:endParaRPr lang="en-US"/>
        </a:p>
      </dgm:t>
    </dgm:pt>
    <dgm:pt modelId="{C4233A0D-2C12-4FBB-A41C-F3707249FF8F}">
      <dgm:prSet/>
      <dgm:spPr/>
      <dgm:t>
        <a:bodyPr/>
        <a:lstStyle/>
        <a:p>
          <a:r>
            <a:rPr lang="fr-GN" dirty="0"/>
            <a:t>Total engagement :  </a:t>
          </a:r>
          <a:r>
            <a:rPr lang="fr-GN" dirty="0">
              <a:solidFill>
                <a:srgbClr val="FF0000"/>
              </a:solidFill>
            </a:rPr>
            <a:t>3456</a:t>
          </a:r>
          <a:endParaRPr lang="en-US" dirty="0">
            <a:solidFill>
              <a:srgbClr val="FF0000"/>
            </a:solidFill>
          </a:endParaRPr>
        </a:p>
      </dgm:t>
    </dgm:pt>
    <dgm:pt modelId="{01708C4C-BD52-4B43-8C4B-01E85A798D53}" type="parTrans" cxnId="{92AD05E4-F64E-4382-8DD3-8819D4FF0C23}">
      <dgm:prSet/>
      <dgm:spPr/>
      <dgm:t>
        <a:bodyPr/>
        <a:lstStyle/>
        <a:p>
          <a:endParaRPr lang="en-US"/>
        </a:p>
      </dgm:t>
    </dgm:pt>
    <dgm:pt modelId="{38A637DD-D715-465F-9F6A-973819731E69}" type="sibTrans" cxnId="{92AD05E4-F64E-4382-8DD3-8819D4FF0C23}">
      <dgm:prSet/>
      <dgm:spPr/>
      <dgm:t>
        <a:bodyPr/>
        <a:lstStyle/>
        <a:p>
          <a:endParaRPr lang="en-US"/>
        </a:p>
      </dgm:t>
    </dgm:pt>
    <dgm:pt modelId="{B483083D-0067-C547-920C-B212F52E9703}" type="pres">
      <dgm:prSet presAssocID="{A7D33A2E-F95E-4A11-A703-5787F0D241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85A2E1A-1089-D640-B1FC-B5E5FB240994}" type="pres">
      <dgm:prSet presAssocID="{DB21278C-697F-4413-ACEC-8D04B750C4AF}" presName="hierRoot1" presStyleCnt="0"/>
      <dgm:spPr/>
    </dgm:pt>
    <dgm:pt modelId="{BC814218-F231-A943-8636-86B5BFBF88AB}" type="pres">
      <dgm:prSet presAssocID="{DB21278C-697F-4413-ACEC-8D04B750C4AF}" presName="composite" presStyleCnt="0"/>
      <dgm:spPr/>
    </dgm:pt>
    <dgm:pt modelId="{AF3F0D09-3B8D-6D4F-AB74-1C4240CE6A58}" type="pres">
      <dgm:prSet presAssocID="{DB21278C-697F-4413-ACEC-8D04B750C4AF}" presName="background" presStyleLbl="node0" presStyleIdx="0" presStyleCnt="3"/>
      <dgm:spPr/>
    </dgm:pt>
    <dgm:pt modelId="{05FC328C-01C5-1D49-A35C-564F584C732F}" type="pres">
      <dgm:prSet presAssocID="{DB21278C-697F-4413-ACEC-8D04B750C4AF}" presName="text" presStyleLbl="fgAcc0" presStyleIdx="0" presStyleCnt="3">
        <dgm:presLayoutVars>
          <dgm:chPref val="3"/>
        </dgm:presLayoutVars>
      </dgm:prSet>
      <dgm:spPr/>
    </dgm:pt>
    <dgm:pt modelId="{63826247-DAEA-8C45-896B-2E45BB70DCCA}" type="pres">
      <dgm:prSet presAssocID="{DB21278C-697F-4413-ACEC-8D04B750C4AF}" presName="hierChild2" presStyleCnt="0"/>
      <dgm:spPr/>
    </dgm:pt>
    <dgm:pt modelId="{67D911A2-5D02-A440-A832-28D55DE51F49}" type="pres">
      <dgm:prSet presAssocID="{08D815A6-3B81-4DE6-8A79-5C83EC78327A}" presName="hierRoot1" presStyleCnt="0"/>
      <dgm:spPr/>
    </dgm:pt>
    <dgm:pt modelId="{81CADE0A-8E18-D84A-B124-9AB3AAD6C8EA}" type="pres">
      <dgm:prSet presAssocID="{08D815A6-3B81-4DE6-8A79-5C83EC78327A}" presName="composite" presStyleCnt="0"/>
      <dgm:spPr/>
    </dgm:pt>
    <dgm:pt modelId="{E7025203-4CAD-F84E-AD48-CBD783A2204C}" type="pres">
      <dgm:prSet presAssocID="{08D815A6-3B81-4DE6-8A79-5C83EC78327A}" presName="background" presStyleLbl="node0" presStyleIdx="1" presStyleCnt="3"/>
      <dgm:spPr/>
    </dgm:pt>
    <dgm:pt modelId="{CF4B58CF-7882-064E-BD41-E213F32ABAFE}" type="pres">
      <dgm:prSet presAssocID="{08D815A6-3B81-4DE6-8A79-5C83EC78327A}" presName="text" presStyleLbl="fgAcc0" presStyleIdx="1" presStyleCnt="3">
        <dgm:presLayoutVars>
          <dgm:chPref val="3"/>
        </dgm:presLayoutVars>
      </dgm:prSet>
      <dgm:spPr/>
    </dgm:pt>
    <dgm:pt modelId="{E409C205-BBB6-4A47-820C-F8C8BF0F4A3E}" type="pres">
      <dgm:prSet presAssocID="{08D815A6-3B81-4DE6-8A79-5C83EC78327A}" presName="hierChild2" presStyleCnt="0"/>
      <dgm:spPr/>
    </dgm:pt>
    <dgm:pt modelId="{9130EDAB-BEB8-5640-90F2-601930A37352}" type="pres">
      <dgm:prSet presAssocID="{C4233A0D-2C12-4FBB-A41C-F3707249FF8F}" presName="hierRoot1" presStyleCnt="0"/>
      <dgm:spPr/>
    </dgm:pt>
    <dgm:pt modelId="{918E6B84-19F9-5A4D-BB95-89D5DA900327}" type="pres">
      <dgm:prSet presAssocID="{C4233A0D-2C12-4FBB-A41C-F3707249FF8F}" presName="composite" presStyleCnt="0"/>
      <dgm:spPr/>
    </dgm:pt>
    <dgm:pt modelId="{D487E0A0-EDC0-6341-BFCD-6CB47B849DEB}" type="pres">
      <dgm:prSet presAssocID="{C4233A0D-2C12-4FBB-A41C-F3707249FF8F}" presName="background" presStyleLbl="node0" presStyleIdx="2" presStyleCnt="3"/>
      <dgm:spPr/>
    </dgm:pt>
    <dgm:pt modelId="{76D2470A-18EA-DF40-9C38-A84D12A0EAAB}" type="pres">
      <dgm:prSet presAssocID="{C4233A0D-2C12-4FBB-A41C-F3707249FF8F}" presName="text" presStyleLbl="fgAcc0" presStyleIdx="2" presStyleCnt="3">
        <dgm:presLayoutVars>
          <dgm:chPref val="3"/>
        </dgm:presLayoutVars>
      </dgm:prSet>
      <dgm:spPr/>
    </dgm:pt>
    <dgm:pt modelId="{F0887C99-D558-074B-900B-D5C958589146}" type="pres">
      <dgm:prSet presAssocID="{C4233A0D-2C12-4FBB-A41C-F3707249FF8F}" presName="hierChild2" presStyleCnt="0"/>
      <dgm:spPr/>
    </dgm:pt>
  </dgm:ptLst>
  <dgm:cxnLst>
    <dgm:cxn modelId="{6B6DAD08-8907-B74C-A8B4-9860F0D3A317}" type="presOf" srcId="{08D815A6-3B81-4DE6-8A79-5C83EC78327A}" destId="{CF4B58CF-7882-064E-BD41-E213F32ABAFE}" srcOrd="0" destOrd="0" presId="urn:microsoft.com/office/officeart/2005/8/layout/hierarchy1"/>
    <dgm:cxn modelId="{29E4F432-57D0-5840-A2C0-CF427DC4BD16}" type="presOf" srcId="{A7D33A2E-F95E-4A11-A703-5787F0D24175}" destId="{B483083D-0067-C547-920C-B212F52E9703}" srcOrd="0" destOrd="0" presId="urn:microsoft.com/office/officeart/2005/8/layout/hierarchy1"/>
    <dgm:cxn modelId="{EB84874E-8853-1243-95BB-779AC5922CC0}" type="presOf" srcId="{C4233A0D-2C12-4FBB-A41C-F3707249FF8F}" destId="{76D2470A-18EA-DF40-9C38-A84D12A0EAAB}" srcOrd="0" destOrd="0" presId="urn:microsoft.com/office/officeart/2005/8/layout/hierarchy1"/>
    <dgm:cxn modelId="{6CF20E56-C7AD-4901-9C3C-125E84A508C3}" srcId="{A7D33A2E-F95E-4A11-A703-5787F0D24175}" destId="{DB21278C-697F-4413-ACEC-8D04B750C4AF}" srcOrd="0" destOrd="0" parTransId="{967AF650-9B30-44AB-AD25-7D8B69BEE35D}" sibTransId="{D20DAD2E-5587-4566-B726-42F4E700EFDD}"/>
    <dgm:cxn modelId="{DA3B05A0-F49D-4B7E-A9B2-15E07AD4AE57}" srcId="{A7D33A2E-F95E-4A11-A703-5787F0D24175}" destId="{08D815A6-3B81-4DE6-8A79-5C83EC78327A}" srcOrd="1" destOrd="0" parTransId="{9DBCECB4-E6E7-4382-8064-56B1431C78BF}" sibTransId="{86B1A455-7C1E-44AC-90DF-22903895650A}"/>
    <dgm:cxn modelId="{92AD05E4-F64E-4382-8DD3-8819D4FF0C23}" srcId="{A7D33A2E-F95E-4A11-A703-5787F0D24175}" destId="{C4233A0D-2C12-4FBB-A41C-F3707249FF8F}" srcOrd="2" destOrd="0" parTransId="{01708C4C-BD52-4B43-8C4B-01E85A798D53}" sibTransId="{38A637DD-D715-465F-9F6A-973819731E69}"/>
    <dgm:cxn modelId="{BDC0B6E5-3F2E-2248-9643-81CF2C241611}" type="presOf" srcId="{DB21278C-697F-4413-ACEC-8D04B750C4AF}" destId="{05FC328C-01C5-1D49-A35C-564F584C732F}" srcOrd="0" destOrd="0" presId="urn:microsoft.com/office/officeart/2005/8/layout/hierarchy1"/>
    <dgm:cxn modelId="{20AB3F6C-8B98-1A4E-981F-2CC36D951530}" type="presParOf" srcId="{B483083D-0067-C547-920C-B212F52E9703}" destId="{385A2E1A-1089-D640-B1FC-B5E5FB240994}" srcOrd="0" destOrd="0" presId="urn:microsoft.com/office/officeart/2005/8/layout/hierarchy1"/>
    <dgm:cxn modelId="{5C28624B-DAC9-E041-9B08-C36DF4E60EF7}" type="presParOf" srcId="{385A2E1A-1089-D640-B1FC-B5E5FB240994}" destId="{BC814218-F231-A943-8636-86B5BFBF88AB}" srcOrd="0" destOrd="0" presId="urn:microsoft.com/office/officeart/2005/8/layout/hierarchy1"/>
    <dgm:cxn modelId="{2FB2CB8F-67E1-0F48-AB78-DEC31E98C472}" type="presParOf" srcId="{BC814218-F231-A943-8636-86B5BFBF88AB}" destId="{AF3F0D09-3B8D-6D4F-AB74-1C4240CE6A58}" srcOrd="0" destOrd="0" presId="urn:microsoft.com/office/officeart/2005/8/layout/hierarchy1"/>
    <dgm:cxn modelId="{1F8FEB6F-3DFC-D843-8188-A67ADB981AB0}" type="presParOf" srcId="{BC814218-F231-A943-8636-86B5BFBF88AB}" destId="{05FC328C-01C5-1D49-A35C-564F584C732F}" srcOrd="1" destOrd="0" presId="urn:microsoft.com/office/officeart/2005/8/layout/hierarchy1"/>
    <dgm:cxn modelId="{8961CDB1-FBA7-1D40-99A2-95AEFD8E41EE}" type="presParOf" srcId="{385A2E1A-1089-D640-B1FC-B5E5FB240994}" destId="{63826247-DAEA-8C45-896B-2E45BB70DCCA}" srcOrd="1" destOrd="0" presId="urn:microsoft.com/office/officeart/2005/8/layout/hierarchy1"/>
    <dgm:cxn modelId="{BFB883C7-C767-694D-858B-E43CA1FEDDA5}" type="presParOf" srcId="{B483083D-0067-C547-920C-B212F52E9703}" destId="{67D911A2-5D02-A440-A832-28D55DE51F49}" srcOrd="1" destOrd="0" presId="urn:microsoft.com/office/officeart/2005/8/layout/hierarchy1"/>
    <dgm:cxn modelId="{D3DA0E1F-4C22-F04C-8E9C-5BA3CCCB0E8F}" type="presParOf" srcId="{67D911A2-5D02-A440-A832-28D55DE51F49}" destId="{81CADE0A-8E18-D84A-B124-9AB3AAD6C8EA}" srcOrd="0" destOrd="0" presId="urn:microsoft.com/office/officeart/2005/8/layout/hierarchy1"/>
    <dgm:cxn modelId="{DFBA906F-1151-6B48-8281-7C055B4A0C70}" type="presParOf" srcId="{81CADE0A-8E18-D84A-B124-9AB3AAD6C8EA}" destId="{E7025203-4CAD-F84E-AD48-CBD783A2204C}" srcOrd="0" destOrd="0" presId="urn:microsoft.com/office/officeart/2005/8/layout/hierarchy1"/>
    <dgm:cxn modelId="{A6DED80F-79CF-6245-8D4A-48A53DE1302A}" type="presParOf" srcId="{81CADE0A-8E18-D84A-B124-9AB3AAD6C8EA}" destId="{CF4B58CF-7882-064E-BD41-E213F32ABAFE}" srcOrd="1" destOrd="0" presId="urn:microsoft.com/office/officeart/2005/8/layout/hierarchy1"/>
    <dgm:cxn modelId="{2E1033B0-82CA-3040-9BA9-E3D34F3FA613}" type="presParOf" srcId="{67D911A2-5D02-A440-A832-28D55DE51F49}" destId="{E409C205-BBB6-4A47-820C-F8C8BF0F4A3E}" srcOrd="1" destOrd="0" presId="urn:microsoft.com/office/officeart/2005/8/layout/hierarchy1"/>
    <dgm:cxn modelId="{DB569CCE-845E-1B48-B68C-51518283C3BD}" type="presParOf" srcId="{B483083D-0067-C547-920C-B212F52E9703}" destId="{9130EDAB-BEB8-5640-90F2-601930A37352}" srcOrd="2" destOrd="0" presId="urn:microsoft.com/office/officeart/2005/8/layout/hierarchy1"/>
    <dgm:cxn modelId="{2E7D7B13-B55F-ED4E-AD27-AF1FCD0B5699}" type="presParOf" srcId="{9130EDAB-BEB8-5640-90F2-601930A37352}" destId="{918E6B84-19F9-5A4D-BB95-89D5DA900327}" srcOrd="0" destOrd="0" presId="urn:microsoft.com/office/officeart/2005/8/layout/hierarchy1"/>
    <dgm:cxn modelId="{B94F08F5-C92D-4A41-8071-54D2CBB5C682}" type="presParOf" srcId="{918E6B84-19F9-5A4D-BB95-89D5DA900327}" destId="{D487E0A0-EDC0-6341-BFCD-6CB47B849DEB}" srcOrd="0" destOrd="0" presId="urn:microsoft.com/office/officeart/2005/8/layout/hierarchy1"/>
    <dgm:cxn modelId="{6EFF2365-45E4-CC47-A219-85F231ABFC32}" type="presParOf" srcId="{918E6B84-19F9-5A4D-BB95-89D5DA900327}" destId="{76D2470A-18EA-DF40-9C38-A84D12A0EAAB}" srcOrd="1" destOrd="0" presId="urn:microsoft.com/office/officeart/2005/8/layout/hierarchy1"/>
    <dgm:cxn modelId="{9A956EB1-362F-974A-BD71-B83E5F9C5BD9}" type="presParOf" srcId="{9130EDAB-BEB8-5640-90F2-601930A37352}" destId="{F0887C99-D558-074B-900B-D5C9585891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0D09-3B8D-6D4F-AB74-1C4240CE6A58}">
      <dsp:nvSpPr>
        <dsp:cNvPr id="0" name=""/>
        <dsp:cNvSpPr/>
      </dsp:nvSpPr>
      <dsp:spPr>
        <a:xfrm>
          <a:off x="0" y="18848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C328C-01C5-1D49-A35C-564F584C732F}">
      <dsp:nvSpPr>
        <dsp:cNvPr id="0" name=""/>
        <dsp:cNvSpPr/>
      </dsp:nvSpPr>
      <dsp:spPr>
        <a:xfrm>
          <a:off x="328612" y="331030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GN" sz="2600" kern="1200" dirty="0"/>
            <a:t>Nombre de personnes touchées par les 05 capsules : </a:t>
          </a:r>
          <a:r>
            <a:rPr lang="fr-FR" sz="2600" kern="1200" dirty="0">
              <a:solidFill>
                <a:srgbClr val="FF0000"/>
              </a:solidFill>
            </a:rPr>
            <a:t>100984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383617" y="386035"/>
        <a:ext cx="2847502" cy="1768010"/>
      </dsp:txXfrm>
    </dsp:sp>
    <dsp:sp modelId="{E7025203-4CAD-F84E-AD48-CBD783A2204C}">
      <dsp:nvSpPr>
        <dsp:cNvPr id="0" name=""/>
        <dsp:cNvSpPr/>
      </dsp:nvSpPr>
      <dsp:spPr>
        <a:xfrm>
          <a:off x="3614737" y="18848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B58CF-7882-064E-BD41-E213F32ABAFE}">
      <dsp:nvSpPr>
        <dsp:cNvPr id="0" name=""/>
        <dsp:cNvSpPr/>
      </dsp:nvSpPr>
      <dsp:spPr>
        <a:xfrm>
          <a:off x="3943350" y="331030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GN" sz="2600" kern="1200" dirty="0"/>
            <a:t>Nombres de personnes touchées par les visuel </a:t>
          </a:r>
          <a:r>
            <a:rPr lang="fr-GN" sz="2600" kern="1200" dirty="0">
              <a:solidFill>
                <a:srgbClr val="FF0000"/>
              </a:solidFill>
            </a:rPr>
            <a:t>: 34567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3998355" y="386035"/>
        <a:ext cx="2847502" cy="1768010"/>
      </dsp:txXfrm>
    </dsp:sp>
    <dsp:sp modelId="{D487E0A0-EDC0-6341-BFCD-6CB47B849DEB}">
      <dsp:nvSpPr>
        <dsp:cNvPr id="0" name=""/>
        <dsp:cNvSpPr/>
      </dsp:nvSpPr>
      <dsp:spPr>
        <a:xfrm>
          <a:off x="7229475" y="18848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2470A-18EA-DF40-9C38-A84D12A0EAAB}">
      <dsp:nvSpPr>
        <dsp:cNvPr id="0" name=""/>
        <dsp:cNvSpPr/>
      </dsp:nvSpPr>
      <dsp:spPr>
        <a:xfrm>
          <a:off x="7558087" y="331030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GN" sz="2600" kern="1200" dirty="0"/>
            <a:t>Total engagement :  </a:t>
          </a:r>
          <a:r>
            <a:rPr lang="fr-GN" sz="2600" kern="1200" dirty="0">
              <a:solidFill>
                <a:srgbClr val="FF0000"/>
              </a:solidFill>
            </a:rPr>
            <a:t>3456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7613092" y="386035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D53DD-3D01-DE48-89F8-D678D226238F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N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CC89A-4684-8F4D-86DC-81EF197CFCD7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208277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21D6F-30AE-0A4F-B41B-7763F1A8FE2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54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802D9-2E36-2AA5-B4D8-CED87A5F0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38F827-756A-644D-25A4-CDCC279CF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G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366E1B-3FF3-315A-FAD3-14DA9CC6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EA0BA6-6249-A089-D3D8-E05A3385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F4DCAE-4BC0-F04B-A6A0-F506165B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338967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E99D40-A7D4-57A1-529D-AD8938EB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30E428-C2AC-B412-C7F8-67246F6D7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439B70-8382-F819-21F9-C58D56DF5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E3654D-6428-089C-5009-25E0C75C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FAB02A-E755-8737-977D-D7C59119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98322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2A2063-1843-06AA-B817-FC0473463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92B28A-08FB-4A31-22E4-61BAC68B4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04F571-CE67-EF56-86BD-6034C894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72FDD7-1B98-7B62-EB0C-E0670EA1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1ED065-9308-A5E8-BF48-DF2A4510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178490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58367" y="2158389"/>
            <a:ext cx="8075267" cy="10331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459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514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69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9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94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52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17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29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3A7D59-9A99-03E8-73A3-687EDA8F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717B27-B0F9-7C6C-390F-43634C5F2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0EF805-15A3-2914-130B-9E0B20FF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8FA048-EB34-F5D8-28E3-3F35541C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53BC3B-8F48-8C1D-9AD3-C7C67CBC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1112253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05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07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05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4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7541-CCE7-4B33-A992-C251EB78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127D-3DCA-4DB8-8440-B566FD4DD352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86E04-017F-4681-B816-6003045B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D7605-C1C0-4E83-9197-49828822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303-62A6-4779-97FA-F50C97EC65BE}" type="slidenum">
              <a:rPr lang="en-IN" smtClean="0"/>
              <a:t>‹N°›</a:t>
            </a:fld>
            <a:endParaRPr lang="en-IN"/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id="{BEBCE56C-1CDA-4C72-862F-AC3F232F65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80592" y="891735"/>
            <a:ext cx="4407408" cy="5212080"/>
          </a:xfrm>
          <a:prstGeom prst="roundRect">
            <a:avLst>
              <a:gd name="adj" fmla="val 7967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2700000" scaled="1"/>
          </a:gradFill>
          <a:ln w="57150">
            <a:noFill/>
          </a:ln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894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69B94-D790-8A0E-AB7F-B72F9A5D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3B4628-164B-F73C-E83E-0C1C12772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DBFB94-CF72-982C-5FA2-F658E673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DFA80A-6CBF-9808-DBF4-FE69DE4A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3ACDCF-0B86-2B37-5046-760DAFA8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416190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4D1B8E-AA93-4228-244D-CFE8EC62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41952-6B61-78DB-FA23-89B7CE53D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3B8B9B-E7A6-BFB7-2783-27A82F385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F2E6D-01B2-3728-4856-107C4AD0B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80C5C6-AC37-8781-EAF6-C221A962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B581D3-C208-B98C-7D6E-48E7AA04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423397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98DCB-DB5E-E7A8-5D67-059E40129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275B4-2A4B-809C-D384-73CA2F261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7BE8F3-D016-FEB3-E16D-87F3D2D2F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9F0A78-F24F-EE54-E71D-57D9E8A66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2BB0FB-7300-1C28-AD4F-CDC76D2E4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756C11-05DC-56C4-4E1E-73D198E0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45AB01-9477-8D91-C8B3-92EDA708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BDEF89-8576-DEBC-90EB-8315ED0A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184521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7F34F-1CCE-8E56-5CCA-3CEBC342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0A4B24-7E10-91F7-99E5-508F6741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3A75F6-2B05-F1C7-D076-4FE06548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1900B4-E7F2-253B-6CC0-6F7621C2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62599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CA088F-8753-DE9E-837F-0E1E4E5BC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C95BBB-4EFC-CDBA-5A0E-6DF64530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6C402E-3707-2B9B-032D-5892348E7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203260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4FE9F-62AC-B81A-A420-7A0011CF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8E66F-6425-213B-8F7A-528190654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F6448D-F3E1-8E09-4503-FA1186D94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754071-80E7-899E-7A4A-05DFED01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28350C-6B2E-B68D-3ABC-4A47C33E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FBDD5C-7F8B-AEE6-0475-D79A8494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2818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DA16E-041A-E99B-72BE-5A21FE25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C8BB87-3745-413F-33BC-55E91FAF2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G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CA0784-C363-EFF4-9C05-49C3687C0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49B2BB-B4C6-E122-4775-CDB0A9E6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E09F88-56E1-A199-8624-CA6F0BA7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005C35-CE4B-3202-CD7E-5735753F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389653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249276-A6B1-8C9C-A4D4-59A9BDD6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G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1D760A-D447-C1D2-0C9F-E6F199644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D3483E-84CF-1206-6879-6EDE50F64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078F-59BF-E94B-A056-4C2E41836DF0}" type="datetimeFigureOut">
              <a:rPr lang="fr-GN" smtClean="0"/>
              <a:t>04/12/2023</a:t>
            </a:fld>
            <a:endParaRPr lang="fr-G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4F79A-8BBF-F15C-79E0-4BCDF6CDC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993F7E-9532-959F-FF77-AD09BCF26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1645-B3CD-4F49-BDF9-6D5A331BA676}" type="slidenum">
              <a:rPr lang="fr-GN" smtClean="0"/>
              <a:t>‹N°›</a:t>
            </a:fld>
            <a:endParaRPr lang="fr-GN"/>
          </a:p>
        </p:txBody>
      </p:sp>
    </p:spTree>
    <p:extLst>
      <p:ext uri="{BB962C8B-B14F-4D97-AF65-F5344CB8AC3E}">
        <p14:creationId xmlns:p14="http://schemas.microsoft.com/office/powerpoint/2010/main" val="276428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G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18F02-8275-4610-B3BD-750D2D28CD5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927A-2330-4027-9BEB-D54E1DACB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535133" y="2900499"/>
            <a:ext cx="9212618" cy="1116549"/>
          </a:xfrm>
          <a:prstGeom prst="rect">
            <a:avLst/>
          </a:prstGeom>
        </p:spPr>
        <p:txBody>
          <a:bodyPr vert="horz" wrap="square" lIns="0" tIns="8471" rIns="0" bIns="0" rtlCol="0" anchor="ctr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61"/>
              </a:spcBef>
            </a:pPr>
            <a:r>
              <a:rPr lang="fr-FR" sz="2400" b="1" spc="-25">
                <a:solidFill>
                  <a:srgbClr val="0070C0"/>
                </a:solidFill>
              </a:rPr>
              <a:t>Présentation sur l’évolution de la campagne digitale pour la promotion de la vaccination contre la COVID 19</a:t>
            </a:r>
            <a:br>
              <a:rPr lang="fr-FR" sz="2400" b="1" spc="-25"/>
            </a:br>
            <a:endParaRPr lang="fr-FR" sz="2400" b="1" spc="-25">
              <a:solidFill>
                <a:srgbClr val="0070C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C4C0C6F-99C9-A64C-8F29-9222B441C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912" y="5732834"/>
            <a:ext cx="8067059" cy="90248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3045D3C-77A4-E241-916D-4CDFD46826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13" y="5159"/>
            <a:ext cx="2836353" cy="20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9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9FCF0-8C8C-8257-92D6-01701B3C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r>
              <a:rPr lang="fr-GN" sz="4000" b="1" dirty="0">
                <a:solidFill>
                  <a:srgbClr val="0070C0"/>
                </a:solidFill>
              </a:rPr>
              <a:t>VIII. Prochaines étapes</a:t>
            </a:r>
            <a:r>
              <a:rPr lang="fr-GN" b="1" dirty="0"/>
              <a:t> </a:t>
            </a: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endParaRPr lang="fr-GN" dirty="0">
              <a:cs typeface="Calibri Light" panose="020F03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92D817-52B6-0A1A-3B27-94B595D65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fr-FR" dirty="0">
                <a:cs typeface="Calibri"/>
              </a:rPr>
              <a:t>Finaliser la production des capsules vidéos</a:t>
            </a:r>
          </a:p>
          <a:p>
            <a:pPr marL="514350" indent="-514350">
              <a:buAutoNum type="romanUcPeriod"/>
            </a:pPr>
            <a:r>
              <a:rPr lang="fr-FR" dirty="0">
                <a:cs typeface="Calibri"/>
              </a:rPr>
              <a:t>Partager le calendrier éditorial des semaines à venir </a:t>
            </a:r>
          </a:p>
          <a:p>
            <a:pPr marL="514350" indent="-514350">
              <a:buAutoNum type="romanUcPeriod"/>
            </a:pPr>
            <a:r>
              <a:rPr lang="fr-FR" dirty="0">
                <a:cs typeface="Calibri"/>
              </a:rPr>
              <a:t>Mettre à jour le fichier indicateur de performance</a:t>
            </a:r>
          </a:p>
          <a:p>
            <a:pPr marL="514350" indent="-514350">
              <a:buAutoNum type="romanUcPeriod"/>
            </a:pPr>
            <a:r>
              <a:rPr lang="fr-FR" dirty="0">
                <a:cs typeface="Calibri"/>
              </a:rPr>
              <a:t>Organiser des actions de  formations et événements</a:t>
            </a:r>
          </a:p>
        </p:txBody>
      </p:sp>
    </p:spTree>
    <p:extLst>
      <p:ext uri="{BB962C8B-B14F-4D97-AF65-F5344CB8AC3E}">
        <p14:creationId xmlns:p14="http://schemas.microsoft.com/office/powerpoint/2010/main" val="203382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79FCF0-8C8C-8257-92D6-01701B3C7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GN" sz="5400" b="1" u="sng"/>
              <a:t>Plan de la présentation</a:t>
            </a:r>
            <a:r>
              <a:rPr lang="fr-GN" sz="5400"/>
              <a:t> </a:t>
            </a:r>
            <a:endParaRPr lang="fr-FR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92D817-52B6-0A1A-3B27-94B595D6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GN" sz="2000"/>
              <a:t>Objectif de la campagne </a:t>
            </a:r>
          </a:p>
          <a:p>
            <a:pPr marL="571500" indent="-571500">
              <a:buFont typeface="+mj-lt"/>
              <a:buAutoNum type="romanUcPeriod"/>
            </a:pPr>
            <a:r>
              <a:rPr lang="fr-GN" sz="2000"/>
              <a:t>Ce qui est prévu de faire </a:t>
            </a:r>
            <a:endParaRPr lang="fr-GN" sz="2000">
              <a:cs typeface="Calibri"/>
            </a:endParaRPr>
          </a:p>
          <a:p>
            <a:pPr marL="571500" indent="-571500">
              <a:buFont typeface="+mj-lt"/>
              <a:buAutoNum type="romanUcPeriod"/>
            </a:pPr>
            <a:r>
              <a:rPr lang="fr-GN" sz="2000"/>
              <a:t>Ce qui est fait </a:t>
            </a:r>
            <a:endParaRPr lang="fr-GN" sz="2000">
              <a:cs typeface="Calibri"/>
            </a:endParaRPr>
          </a:p>
          <a:p>
            <a:pPr marL="571500" indent="-571500">
              <a:buFont typeface="+mj-lt"/>
              <a:buAutoNum type="romanUcPeriod"/>
            </a:pPr>
            <a:r>
              <a:rPr lang="fr-GN" sz="2000"/>
              <a:t>Ce qui reste à faire </a:t>
            </a:r>
            <a:endParaRPr lang="fr-GN" sz="2000">
              <a:cs typeface="Calibri"/>
            </a:endParaRPr>
          </a:p>
          <a:p>
            <a:pPr marL="571500" indent="-571500">
              <a:buFont typeface="+mj-lt"/>
              <a:buAutoNum type="romanUcPeriod"/>
            </a:pPr>
            <a:r>
              <a:rPr lang="fr-GN" sz="2000"/>
              <a:t>Résultats provisoires </a:t>
            </a:r>
            <a:endParaRPr lang="fr-GN" sz="2000">
              <a:cs typeface="Calibri"/>
            </a:endParaRPr>
          </a:p>
          <a:p>
            <a:pPr marL="571500" indent="-571500">
              <a:buFont typeface="+mj-lt"/>
              <a:buAutoNum type="romanUcPeriod"/>
            </a:pPr>
            <a:r>
              <a:rPr lang="fr-GN" sz="2000"/>
              <a:t>Difficultés </a:t>
            </a:r>
            <a:endParaRPr lang="fr-GN" sz="2000">
              <a:cs typeface="Calibri"/>
            </a:endParaRPr>
          </a:p>
          <a:p>
            <a:pPr marL="571500" indent="-571500">
              <a:buFont typeface="+mj-lt"/>
              <a:buAutoNum type="romanUcPeriod"/>
            </a:pPr>
            <a:r>
              <a:rPr lang="fr-GN" sz="2000"/>
              <a:t>Recommandations </a:t>
            </a:r>
            <a:endParaRPr lang="fr-GN" sz="2000">
              <a:cs typeface="Calibri"/>
            </a:endParaRPr>
          </a:p>
          <a:p>
            <a:pPr marL="571500" indent="-571500">
              <a:buFont typeface="+mj-lt"/>
              <a:buAutoNum type="romanUcPeriod"/>
            </a:pPr>
            <a:r>
              <a:rPr lang="fr-GN" sz="2000"/>
              <a:t>Prochaines étapes </a:t>
            </a:r>
            <a:endParaRPr lang="fr-GN" sz="2000">
              <a:cs typeface="Calibri"/>
            </a:endParaRPr>
          </a:p>
        </p:txBody>
      </p:sp>
      <p:pic>
        <p:nvPicPr>
          <p:cNvPr id="13" name="Picture 4" descr="Puzzle blanc avec une pièce rouge">
            <a:extLst>
              <a:ext uri="{FF2B5EF4-FFF2-40B4-BE49-F238E27FC236}">
                <a16:creationId xmlns:a16="http://schemas.microsoft.com/office/drawing/2014/main" id="{F4F85481-07A7-739B-D06D-4464F4B32B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92" r="2098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5857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79FCF0-8C8C-8257-92D6-01701B3C7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GN" sz="3400" b="1"/>
              <a:t>I. </a:t>
            </a:r>
            <a:r>
              <a:rPr lang="fr-GN" sz="3400" b="1" u="sng"/>
              <a:t>Objectifs Principaux et spécifiques  de la campagne </a:t>
            </a:r>
            <a:r>
              <a:rPr lang="fr-GN" sz="3400"/>
              <a:t>:</a:t>
            </a:r>
            <a:br>
              <a:rPr lang="fr-GN" sz="3400"/>
            </a:br>
            <a:endParaRPr lang="fr-GN" sz="3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92D817-52B6-0A1A-3B27-94B595D6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fr-FR" sz="1700"/>
              <a:t>Promouvoir la vaccination contre la COVID-19 sur les réseaux sociaux</a:t>
            </a:r>
            <a:endParaRPr lang="fr-FR" sz="170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fr-FR" sz="1700">
                <a:cs typeface="Calibri"/>
              </a:rPr>
              <a:t>Amplifier la diffusion des messages et créer une communauté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fr-FR" sz="1700">
                <a:cs typeface="Calibri"/>
              </a:rPr>
              <a:t>Produire les capsules vidéo, infographie et organiser des évènements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fr-FR" sz="1700">
                <a:cs typeface="Calibri"/>
              </a:rPr>
              <a:t>Recruter des e-influenceurs et mesurer l'audience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fr-FR" sz="1700">
                <a:cs typeface="Calibri"/>
              </a:rPr>
              <a:t>Promotion des application kouyé et site du portail guinéen de la santé</a:t>
            </a:r>
          </a:p>
          <a:p>
            <a:pPr>
              <a:buFont typeface="Wingdings" panose="020B0604020202020204" pitchFamily="34" charset="0"/>
              <a:buChar char="v"/>
            </a:pPr>
            <a:endParaRPr lang="fr-FR" sz="170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endParaRPr lang="fr-FR" sz="1700">
              <a:cs typeface="Calibri"/>
            </a:endParaRPr>
          </a:p>
          <a:p>
            <a:pPr marL="0" indent="0">
              <a:buNone/>
            </a:pPr>
            <a:endParaRPr lang="fr-FR" sz="1700">
              <a:cs typeface="Calibri"/>
            </a:endParaRPr>
          </a:p>
        </p:txBody>
      </p:sp>
      <p:pic>
        <p:nvPicPr>
          <p:cNvPr id="5" name="Picture 4" descr="Sphère de filet et boutons">
            <a:extLst>
              <a:ext uri="{FF2B5EF4-FFF2-40B4-BE49-F238E27FC236}">
                <a16:creationId xmlns:a16="http://schemas.microsoft.com/office/drawing/2014/main" id="{03A9B536-1222-A3D2-54FA-B1752B243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7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3181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7DB5BB-6E67-44C7-9BBC-DF89C25389C3}"/>
              </a:ext>
            </a:extLst>
          </p:cNvPr>
          <p:cNvSpPr txBox="1"/>
          <p:nvPr/>
        </p:nvSpPr>
        <p:spPr>
          <a:xfrm>
            <a:off x="638882" y="639193"/>
            <a:ext cx="3571810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II. Ce qui est prévu de faire (Livrables) 1/2</a:t>
            </a: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742D1AAB-4D47-2A3B-6664-10F2A45EE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80765"/>
              </p:ext>
            </p:extLst>
          </p:nvPr>
        </p:nvGraphicFramePr>
        <p:xfrm>
          <a:off x="4654296" y="879419"/>
          <a:ext cx="7214618" cy="507173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68902">
                  <a:extLst>
                    <a:ext uri="{9D8B030D-6E8A-4147-A177-3AD203B41FA5}">
                      <a16:colId xmlns:a16="http://schemas.microsoft.com/office/drawing/2014/main" val="2408835590"/>
                    </a:ext>
                  </a:extLst>
                </a:gridCol>
                <a:gridCol w="1335835">
                  <a:extLst>
                    <a:ext uri="{9D8B030D-6E8A-4147-A177-3AD203B41FA5}">
                      <a16:colId xmlns:a16="http://schemas.microsoft.com/office/drawing/2014/main" val="2950107559"/>
                    </a:ext>
                  </a:extLst>
                </a:gridCol>
                <a:gridCol w="404343">
                  <a:extLst>
                    <a:ext uri="{9D8B030D-6E8A-4147-A177-3AD203B41FA5}">
                      <a16:colId xmlns:a16="http://schemas.microsoft.com/office/drawing/2014/main" val="328932213"/>
                    </a:ext>
                  </a:extLst>
                </a:gridCol>
                <a:gridCol w="548705">
                  <a:extLst>
                    <a:ext uri="{9D8B030D-6E8A-4147-A177-3AD203B41FA5}">
                      <a16:colId xmlns:a16="http://schemas.microsoft.com/office/drawing/2014/main" val="2527780720"/>
                    </a:ext>
                  </a:extLst>
                </a:gridCol>
                <a:gridCol w="1411935">
                  <a:extLst>
                    <a:ext uri="{9D8B030D-6E8A-4147-A177-3AD203B41FA5}">
                      <a16:colId xmlns:a16="http://schemas.microsoft.com/office/drawing/2014/main" val="2411940486"/>
                    </a:ext>
                  </a:extLst>
                </a:gridCol>
                <a:gridCol w="1144898">
                  <a:extLst>
                    <a:ext uri="{9D8B030D-6E8A-4147-A177-3AD203B41FA5}">
                      <a16:colId xmlns:a16="http://schemas.microsoft.com/office/drawing/2014/main" val="3151605083"/>
                    </a:ext>
                  </a:extLst>
                </a:gridCol>
              </a:tblGrid>
              <a:tr h="273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Livrables </a:t>
                      </a:r>
                      <a:endParaRPr lang="fr-GN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QTITE PREVUE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 anchor="ctr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QTITE REALISEE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GN" sz="1100" kern="100" dirty="0">
                          <a:effectLst/>
                        </a:rPr>
                        <a:t>Statut 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 anchor="ctr"/>
                </a:tc>
                <a:extLst>
                  <a:ext uri="{0D108BD9-81ED-4DB2-BD59-A6C34878D82A}">
                    <a16:rowId xmlns:a16="http://schemas.microsoft.com/office/drawing/2014/main" val="4131611712"/>
                  </a:ext>
                </a:extLst>
              </a:tr>
              <a:tr h="5826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Production et diffusion des infographies  </a:t>
                      </a:r>
                      <a:endParaRPr lang="fr-GN" sz="1100" kern="100" dirty="0">
                        <a:effectLst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50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30   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GN" sz="1100" kern="100" dirty="0">
                          <a:effectLst/>
                        </a:rPr>
                        <a:t>En cours 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extLst>
                  <a:ext uri="{0D108BD9-81ED-4DB2-BD59-A6C34878D82A}">
                    <a16:rowId xmlns:a16="http://schemas.microsoft.com/office/drawing/2014/main" val="1846752305"/>
                  </a:ext>
                </a:extLst>
              </a:tr>
              <a:tr h="88112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Répondre aux questions, aux commentaires et aux préoccupations jugés pertinents des communautés sur les réseaux sociaux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</a:t>
                      </a: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N" sz="1100" kern="100" dirty="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extLst>
                  <a:ext uri="{0D108BD9-81ED-4DB2-BD59-A6C34878D82A}">
                    <a16:rowId xmlns:a16="http://schemas.microsoft.com/office/drawing/2014/main" val="1987822748"/>
                  </a:ext>
                </a:extLst>
              </a:tr>
              <a:tr h="61984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Référer aux contenues sur les MPE en particulier la vaccination contre le COVID-19 sur le Portail Guinéen d’Information santé et l’application Kouyé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N" sz="1100" kern="100" dirty="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extLst>
                  <a:ext uri="{0D108BD9-81ED-4DB2-BD59-A6C34878D82A}">
                    <a16:rowId xmlns:a16="http://schemas.microsoft.com/office/drawing/2014/main" val="2594788575"/>
                  </a:ext>
                </a:extLst>
              </a:tr>
              <a:tr h="8822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Produire et mettre à jour un tableau de bord des médias en temps réel et assurer une gestion globale des médias sociaux.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GN" sz="1100" kern="100" dirty="0">
                          <a:effectLst/>
                        </a:rPr>
                        <a:t>1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N" sz="1100" kern="100" dirty="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extLst>
                  <a:ext uri="{0D108BD9-81ED-4DB2-BD59-A6C34878D82A}">
                    <a16:rowId xmlns:a16="http://schemas.microsoft.com/office/drawing/2014/main" val="4241075595"/>
                  </a:ext>
                </a:extLst>
              </a:tr>
              <a:tr h="94991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Organiser des actions (événement, formation, concours en ligne, etc.) du plan de communication déployé pour la promotion de la vaccination contre la Covid-19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0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GN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attente de demarage le 25 avril </a:t>
                      </a:r>
                    </a:p>
                  </a:txBody>
                  <a:tcPr marL="70548" marR="70548" marT="0" marB="0"/>
                </a:tc>
                <a:extLst>
                  <a:ext uri="{0D108BD9-81ED-4DB2-BD59-A6C34878D82A}">
                    <a16:rowId xmlns:a16="http://schemas.microsoft.com/office/drawing/2014/main" val="2723891109"/>
                  </a:ext>
                </a:extLst>
              </a:tr>
              <a:tr h="8822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Assurer la coordination entre les community- managers des médias sociaux de gouvernement et partenaires de développement pour la promotion de la vaccination contre la Covid-10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 </a:t>
                      </a:r>
                      <a:endParaRPr lang="fr-GN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</a:t>
                      </a: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N" sz="1100" kern="100" dirty="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548" marR="70548" marT="0" marB="0"/>
                </a:tc>
                <a:extLst>
                  <a:ext uri="{0D108BD9-81ED-4DB2-BD59-A6C34878D82A}">
                    <a16:rowId xmlns:a16="http://schemas.microsoft.com/office/drawing/2014/main" val="3948007939"/>
                  </a:ext>
                </a:extLst>
              </a:tr>
            </a:tbl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id="{C714ED36-37A2-5166-8279-74DBE03544F3}"/>
              </a:ext>
            </a:extLst>
          </p:cNvPr>
          <p:cNvSpPr txBox="1"/>
          <p:nvPr/>
        </p:nvSpPr>
        <p:spPr>
          <a:xfrm>
            <a:off x="1616149" y="43806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GN" dirty="0"/>
          </a:p>
        </p:txBody>
      </p:sp>
    </p:spTree>
    <p:extLst>
      <p:ext uri="{BB962C8B-B14F-4D97-AF65-F5344CB8AC3E}">
        <p14:creationId xmlns:p14="http://schemas.microsoft.com/office/powerpoint/2010/main" val="312038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0" name="Freeform: Shape 49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2" name="Freeform: Shape 51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7DB5BB-6E67-44C7-9BBC-DF89C25389C3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II. Ce qui est prévu de faire vs Ce qui est fait 2/2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627AD08-3E77-2689-F2F0-FA6023016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02396"/>
              </p:ext>
            </p:extLst>
          </p:nvPr>
        </p:nvGraphicFramePr>
        <p:xfrm>
          <a:off x="5414356" y="1045893"/>
          <a:ext cx="6408838" cy="471989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42708">
                  <a:extLst>
                    <a:ext uri="{9D8B030D-6E8A-4147-A177-3AD203B41FA5}">
                      <a16:colId xmlns:a16="http://schemas.microsoft.com/office/drawing/2014/main" val="4294720154"/>
                    </a:ext>
                  </a:extLst>
                </a:gridCol>
                <a:gridCol w="1046701">
                  <a:extLst>
                    <a:ext uri="{9D8B030D-6E8A-4147-A177-3AD203B41FA5}">
                      <a16:colId xmlns:a16="http://schemas.microsoft.com/office/drawing/2014/main" val="2212578264"/>
                    </a:ext>
                  </a:extLst>
                </a:gridCol>
                <a:gridCol w="545300">
                  <a:extLst>
                    <a:ext uri="{9D8B030D-6E8A-4147-A177-3AD203B41FA5}">
                      <a16:colId xmlns:a16="http://schemas.microsoft.com/office/drawing/2014/main" val="3391534385"/>
                    </a:ext>
                  </a:extLst>
                </a:gridCol>
                <a:gridCol w="421591">
                  <a:extLst>
                    <a:ext uri="{9D8B030D-6E8A-4147-A177-3AD203B41FA5}">
                      <a16:colId xmlns:a16="http://schemas.microsoft.com/office/drawing/2014/main" val="3402578779"/>
                    </a:ext>
                  </a:extLst>
                </a:gridCol>
                <a:gridCol w="1096688">
                  <a:extLst>
                    <a:ext uri="{9D8B030D-6E8A-4147-A177-3AD203B41FA5}">
                      <a16:colId xmlns:a16="http://schemas.microsoft.com/office/drawing/2014/main" val="2237837748"/>
                    </a:ext>
                  </a:extLst>
                </a:gridCol>
                <a:gridCol w="938908">
                  <a:extLst>
                    <a:ext uri="{9D8B030D-6E8A-4147-A177-3AD203B41FA5}">
                      <a16:colId xmlns:a16="http://schemas.microsoft.com/office/drawing/2014/main" val="4007249519"/>
                    </a:ext>
                  </a:extLst>
                </a:gridCol>
                <a:gridCol w="116942">
                  <a:extLst>
                    <a:ext uri="{9D8B030D-6E8A-4147-A177-3AD203B41FA5}">
                      <a16:colId xmlns:a16="http://schemas.microsoft.com/office/drawing/2014/main" val="2862554352"/>
                    </a:ext>
                  </a:extLst>
                </a:gridCol>
              </a:tblGrid>
              <a:tr h="404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Livrables 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QTITE PREVUE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 anchor="ctr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QTITE REALISEE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GN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 </a:t>
                      </a:r>
                    </a:p>
                  </a:txBody>
                  <a:tcPr marL="54204" marR="542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GN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2401077"/>
                  </a:ext>
                </a:extLst>
              </a:tr>
              <a:tr h="21034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 anchor="ctr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 anchor="ctr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444698"/>
                  </a:ext>
                </a:extLst>
              </a:tr>
              <a:tr h="8000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Appuyer la production de capsules video, visuels et autres contenus destinés à refuter les rumeurs et les fausses informations sur la vaccination contre la COVID-19.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10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5                            </a:t>
                      </a:r>
                      <a:r>
                        <a:rPr lang="fr-GN" sz="1100" kern="10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042184"/>
                  </a:ext>
                </a:extLst>
              </a:tr>
              <a:tr h="8000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Promotion de l’application kouyé et Portail Guinéen d’Information santé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2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2                        </a:t>
                      </a:r>
                      <a:r>
                        <a:rPr lang="fr-GN" sz="1100" kern="10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764696"/>
                  </a:ext>
                </a:extLst>
              </a:tr>
              <a:tr h="8000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Recruter des influenceurs et célébrités actives dans les réseaux sociaux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5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5.                        </a:t>
                      </a:r>
                      <a:r>
                        <a:rPr lang="fr-GN" sz="1100" kern="10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9121"/>
                  </a:ext>
                </a:extLst>
              </a:tr>
              <a:tr h="8000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Analyser et mesurer l’audience et le trafic sur les différents médias afin de suivre la performance des actions de communication digitale.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1.                          </a:t>
                      </a:r>
                      <a:r>
                        <a:rPr lang="fr-GN" sz="1100" kern="10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834429"/>
                  </a:ext>
                </a:extLst>
              </a:tr>
              <a:tr h="8000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 Rapport d’activité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1</a:t>
                      </a: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GN" sz="1100" kern="10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N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1/3.                         </a:t>
                      </a:r>
                      <a:r>
                        <a:rPr lang="fr-GN" sz="1100" kern="100">
                          <a:effectLst/>
                        </a:rPr>
                        <a:t>En cours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GN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04" marR="54204" marT="0" marB="0"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509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61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9FCF0-8C8C-8257-92D6-01701B3C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GN" b="1"/>
            </a:br>
            <a:br>
              <a:rPr lang="fr-GN" b="1"/>
            </a:br>
            <a:br>
              <a:rPr lang="fr-GN" b="1"/>
            </a:br>
            <a:r>
              <a:rPr lang="fr-GN" b="1"/>
              <a:t>V. </a:t>
            </a:r>
            <a:r>
              <a:rPr lang="fr-GN" sz="4000" b="1" err="1">
                <a:solidFill>
                  <a:srgbClr val="0070C0"/>
                </a:solidFill>
              </a:rPr>
              <a:t>Résultats</a:t>
            </a:r>
            <a:r>
              <a:rPr lang="fr-GN" sz="4000" b="1">
                <a:solidFill>
                  <a:srgbClr val="0070C0"/>
                </a:solidFill>
              </a:rPr>
              <a:t> </a:t>
            </a:r>
            <a:r>
              <a:rPr lang="fr-GN" sz="4000" b="1" err="1">
                <a:solidFill>
                  <a:srgbClr val="0070C0"/>
                </a:solidFill>
              </a:rPr>
              <a:t>provisoires</a:t>
            </a:r>
            <a:r>
              <a:rPr lang="fr-GN"/>
              <a:t> </a:t>
            </a:r>
            <a:br>
              <a:rPr lang="fr-GN"/>
            </a:br>
            <a:br>
              <a:rPr lang="fr-GN"/>
            </a:br>
            <a:br>
              <a:rPr lang="fr-GN"/>
            </a:br>
            <a:br>
              <a:rPr lang="fr-GN"/>
            </a:br>
            <a:endParaRPr lang="fr-GN">
              <a:cs typeface="Calibri Light" panose="020F03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92D817-52B6-0A1A-3B27-94B595D65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GN" sz="1800">
                <a:cs typeface="Calibri"/>
              </a:rPr>
              <a:t>50 infographies et 5 capsules vidéos produits et publiés</a:t>
            </a:r>
            <a:endParaRPr lang="fr-FR" sz="1800">
              <a:cs typeface="Calibri"/>
            </a:endParaRPr>
          </a:p>
          <a:p>
            <a:pPr marL="571500" indent="-571500">
              <a:buAutoNum type="romanUcPeriod"/>
            </a:pPr>
            <a:r>
              <a:rPr lang="fr-GN" sz="1800">
                <a:cs typeface="Calibri"/>
              </a:rPr>
              <a:t>Un rapport </a:t>
            </a:r>
            <a:r>
              <a:rPr lang="fr-GN" sz="1800" err="1">
                <a:cs typeface="Calibri"/>
              </a:rPr>
              <a:t>d'étape</a:t>
            </a:r>
            <a:r>
              <a:rPr lang="fr-GN" sz="1800">
                <a:cs typeface="Calibri"/>
              </a:rPr>
              <a:t> du </a:t>
            </a:r>
            <a:r>
              <a:rPr lang="fr-GN" sz="1800" err="1">
                <a:cs typeface="Calibri"/>
              </a:rPr>
              <a:t>Mois</a:t>
            </a:r>
            <a:r>
              <a:rPr lang="fr-GN" sz="1800">
                <a:cs typeface="Calibri"/>
              </a:rPr>
              <a:t> de Mars</a:t>
            </a:r>
          </a:p>
          <a:p>
            <a:pPr marL="571500" indent="-571500">
              <a:buAutoNum type="romanUcPeriod"/>
            </a:pPr>
            <a:r>
              <a:rPr lang="fr-GN" sz="1800">
                <a:cs typeface="Calibri"/>
              </a:rPr>
              <a:t>5 </a:t>
            </a:r>
            <a:r>
              <a:rPr lang="fr-GN" sz="1800" err="1">
                <a:cs typeface="Calibri"/>
              </a:rPr>
              <a:t>calendriers</a:t>
            </a:r>
            <a:r>
              <a:rPr lang="fr-GN" sz="1800">
                <a:cs typeface="Calibri"/>
              </a:rPr>
              <a:t> editorial </a:t>
            </a:r>
            <a:r>
              <a:rPr lang="fr-GN" sz="1800" err="1">
                <a:cs typeface="Calibri"/>
              </a:rPr>
              <a:t>partagé</a:t>
            </a:r>
            <a:endParaRPr lang="fr-GN" sz="1800">
              <a:cs typeface="Calibri"/>
            </a:endParaRPr>
          </a:p>
          <a:p>
            <a:pPr marL="571500" indent="-571500">
              <a:buAutoNum type="romanUcPeriod"/>
            </a:pPr>
            <a:r>
              <a:rPr lang="fr-GN" sz="1800">
                <a:cs typeface="Calibri"/>
              </a:rPr>
              <a:t>Promotion de </a:t>
            </a:r>
            <a:r>
              <a:rPr lang="fr-GN" sz="1800" err="1">
                <a:cs typeface="Calibri"/>
              </a:rPr>
              <a:t>l'application</a:t>
            </a:r>
            <a:r>
              <a:rPr lang="fr-GN" sz="1800">
                <a:cs typeface="Calibri"/>
              </a:rPr>
              <a:t> </a:t>
            </a:r>
            <a:r>
              <a:rPr lang="fr-GN" sz="1800" err="1">
                <a:cs typeface="Calibri"/>
              </a:rPr>
              <a:t>kouyé</a:t>
            </a:r>
            <a:r>
              <a:rPr lang="fr-GN" sz="1800">
                <a:cs typeface="Calibri"/>
              </a:rPr>
              <a:t> et du PGIS</a:t>
            </a:r>
          </a:p>
          <a:p>
            <a:pPr marL="571500" indent="-571500">
              <a:buAutoNum type="romanUcPeriod"/>
            </a:pPr>
            <a:r>
              <a:rPr lang="fr-GN" sz="1800">
                <a:cs typeface="Calibri"/>
              </a:rPr>
              <a:t>3 </a:t>
            </a:r>
            <a:r>
              <a:rPr lang="fr-GN" sz="1800" err="1">
                <a:cs typeface="Calibri"/>
              </a:rPr>
              <a:t>fichier</a:t>
            </a:r>
            <a:r>
              <a:rPr lang="fr-GN" sz="1800">
                <a:cs typeface="Calibri"/>
              </a:rPr>
              <a:t> excel (</a:t>
            </a:r>
            <a:r>
              <a:rPr lang="fr-GN" sz="1800" err="1">
                <a:cs typeface="Calibri"/>
              </a:rPr>
              <a:t>suivi</a:t>
            </a:r>
            <a:r>
              <a:rPr lang="fr-GN" sz="1800">
                <a:cs typeface="Calibri"/>
              </a:rPr>
              <a:t> des publications, </a:t>
            </a:r>
            <a:r>
              <a:rPr lang="fr-GN" sz="1800" err="1">
                <a:cs typeface="Calibri"/>
              </a:rPr>
              <a:t>analyse</a:t>
            </a:r>
            <a:r>
              <a:rPr lang="fr-GN" sz="1800">
                <a:cs typeface="Calibri"/>
              </a:rPr>
              <a:t> des </a:t>
            </a:r>
            <a:r>
              <a:rPr lang="fr-GN" sz="1800" err="1">
                <a:cs typeface="Calibri"/>
              </a:rPr>
              <a:t>données</a:t>
            </a:r>
            <a:r>
              <a:rPr lang="fr-GN" sz="1800">
                <a:cs typeface="Calibri"/>
              </a:rPr>
              <a:t>, </a:t>
            </a:r>
            <a:r>
              <a:rPr lang="fr-GN" sz="1800" err="1">
                <a:cs typeface="Calibri"/>
              </a:rPr>
              <a:t>Rumeurs</a:t>
            </a:r>
            <a:r>
              <a:rPr lang="fr-GN" sz="1800">
                <a:cs typeface="Calibri"/>
              </a:rPr>
              <a:t> et </a:t>
            </a:r>
            <a:r>
              <a:rPr lang="fr-GN" sz="1800" err="1">
                <a:cs typeface="Calibri"/>
              </a:rPr>
              <a:t>commentaires</a:t>
            </a:r>
            <a:r>
              <a:rPr lang="fr-GN" sz="1800">
                <a:cs typeface="Calibri"/>
              </a:rPr>
              <a:t>) </a:t>
            </a: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  <a:p>
            <a:pPr marL="571500" indent="-571500">
              <a:buAutoNum type="romanUcPeriod"/>
            </a:pPr>
            <a:endParaRPr lang="fr-GN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392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9FCF0-8C8C-8257-92D6-01701B3C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r>
              <a:rPr lang="fr-GN" b="1" dirty="0"/>
              <a:t>V. </a:t>
            </a:r>
            <a:r>
              <a:rPr lang="fr-GN" sz="4000" b="1" dirty="0">
                <a:solidFill>
                  <a:srgbClr val="0070C0"/>
                </a:solidFill>
              </a:rPr>
              <a:t>Résultat global provisoire du mois de mars </a:t>
            </a: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endParaRPr lang="fr-GN" dirty="0">
              <a:cs typeface="Calibri Light" panose="020F0302020204030204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87F2CA0-525F-F469-0565-B0F6EDC9C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190297"/>
              </p:ext>
            </p:extLst>
          </p:nvPr>
        </p:nvGraphicFramePr>
        <p:xfrm>
          <a:off x="838200" y="1825627"/>
          <a:ext cx="10515600" cy="2227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F86A422-4D2F-2DF1-0105-4A4D4A2BB3D8}"/>
              </a:ext>
            </a:extLst>
          </p:cNvPr>
          <p:cNvSpPr/>
          <p:nvPr/>
        </p:nvSpPr>
        <p:spPr>
          <a:xfrm>
            <a:off x="395927" y="4317476"/>
            <a:ext cx="4760536" cy="23001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Nombre de vues 1</a:t>
            </a:r>
            <a:r>
              <a:rPr lang="fr-FR" baseline="30000" dirty="0"/>
              <a:t>ere  vidéo</a:t>
            </a:r>
            <a:r>
              <a:rPr lang="fr-FR" dirty="0"/>
              <a:t>:  21.700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Nombre de vues 2</a:t>
            </a:r>
            <a:r>
              <a:rPr lang="fr-FR" baseline="30000" dirty="0"/>
              <a:t>eme  vidéo</a:t>
            </a:r>
            <a:r>
              <a:rPr lang="fr-FR" dirty="0"/>
              <a:t>:  17.564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Nombre de vues 3</a:t>
            </a:r>
            <a:r>
              <a:rPr lang="fr-FR" baseline="30000" dirty="0"/>
              <a:t>eme  vidéo</a:t>
            </a:r>
            <a:r>
              <a:rPr lang="fr-FR" dirty="0"/>
              <a:t>:  12085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Nombre de vues 4</a:t>
            </a:r>
            <a:r>
              <a:rPr lang="fr-FR" baseline="30000" dirty="0"/>
              <a:t>eme  vidéo</a:t>
            </a:r>
            <a:r>
              <a:rPr lang="fr-FR" dirty="0"/>
              <a:t>:  36 672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Nombre de vues 5</a:t>
            </a:r>
            <a:r>
              <a:rPr lang="fr-FR" baseline="30000" dirty="0"/>
              <a:t>eme  vidéo</a:t>
            </a:r>
            <a:r>
              <a:rPr lang="fr-FR" dirty="0"/>
              <a:t>:  12 963  </a:t>
            </a:r>
          </a:p>
          <a:p>
            <a:pPr algn="ctr"/>
            <a:r>
              <a:rPr lang="fr-FR" dirty="0"/>
              <a:t>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FDAFAED0-51AC-488D-ED46-31FA6625216B}"/>
              </a:ext>
            </a:extLst>
          </p:cNvPr>
          <p:cNvSpPr/>
          <p:nvPr/>
        </p:nvSpPr>
        <p:spPr>
          <a:xfrm>
            <a:off x="5156464" y="5156462"/>
            <a:ext cx="2988296" cy="85783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Cumul Vues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64D3EBC-ABC3-9F42-E79B-8AF46D11AF8C}"/>
              </a:ext>
            </a:extLst>
          </p:cNvPr>
          <p:cNvSpPr/>
          <p:nvPr/>
        </p:nvSpPr>
        <p:spPr>
          <a:xfrm>
            <a:off x="8144761" y="4835951"/>
            <a:ext cx="2639504" cy="14423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100984</a:t>
            </a:r>
          </a:p>
        </p:txBody>
      </p:sp>
    </p:spTree>
    <p:extLst>
      <p:ext uri="{BB962C8B-B14F-4D97-AF65-F5344CB8AC3E}">
        <p14:creationId xmlns:p14="http://schemas.microsoft.com/office/powerpoint/2010/main" val="349355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79FCF0-8C8C-8257-92D6-01701B3C7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br>
              <a:rPr lang="fr-GN" sz="1400" b="1"/>
            </a:br>
            <a:br>
              <a:rPr lang="fr-GN" sz="1400" b="1"/>
            </a:br>
            <a:br>
              <a:rPr lang="fr-GN" sz="1400" b="1"/>
            </a:br>
            <a:r>
              <a:rPr lang="fr-GN" sz="1400"/>
              <a:t>VI. </a:t>
            </a:r>
            <a:r>
              <a:rPr lang="fr-GN" sz="1400" b="1" u="sng"/>
              <a:t>Difficultés</a:t>
            </a:r>
            <a:r>
              <a:rPr lang="fr-GN" sz="1400"/>
              <a:t> </a:t>
            </a:r>
            <a:br>
              <a:rPr lang="fr-GN" sz="1400"/>
            </a:br>
            <a:br>
              <a:rPr lang="fr-GN" sz="1400"/>
            </a:br>
            <a:br>
              <a:rPr lang="fr-GN" sz="1400"/>
            </a:br>
            <a:br>
              <a:rPr lang="fr-GN" sz="1400"/>
            </a:br>
            <a:br>
              <a:rPr lang="fr-GN" sz="1400"/>
            </a:br>
            <a:endParaRPr lang="fr-GN" sz="1400">
              <a:cs typeface="Calibri Light" panose="020F0302020204030204"/>
            </a:endParaRP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92D817-52B6-0A1A-3B27-94B595D6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GN" sz="2200">
                <a:cs typeface="Calibri"/>
              </a:rPr>
              <a:t>Retard lié à la validation des support de communication</a:t>
            </a:r>
          </a:p>
          <a:p>
            <a:pPr marL="571500" indent="-571500">
              <a:buAutoNum type="romanUcPeriod"/>
            </a:pPr>
            <a:r>
              <a:rPr lang="fr-GN" sz="2200">
                <a:cs typeface="Calibri"/>
              </a:rPr>
              <a:t>La non implication de certains partenaires</a:t>
            </a:r>
          </a:p>
          <a:p>
            <a:pPr marL="571500" indent="-571500">
              <a:buAutoNum type="romanUcPeriod"/>
            </a:pPr>
            <a:r>
              <a:rPr lang="fr-GN" sz="2200">
                <a:cs typeface="Calibri"/>
              </a:rPr>
              <a:t>La reunion avec le PEV rejeté</a:t>
            </a:r>
          </a:p>
          <a:p>
            <a:pPr marL="571500" indent="-571500">
              <a:buAutoNum type="romanUcPeriod"/>
            </a:pPr>
            <a:endParaRPr lang="fr-GN" sz="2200">
              <a:cs typeface="Calibri"/>
            </a:endParaRPr>
          </a:p>
          <a:p>
            <a:pPr marL="571500" indent="-571500">
              <a:buAutoNum type="romanUcPeriod"/>
            </a:pPr>
            <a:endParaRPr lang="fr-GN" sz="2200">
              <a:cs typeface="Calibri"/>
            </a:endParaRPr>
          </a:p>
        </p:txBody>
      </p:sp>
      <p:pic>
        <p:nvPicPr>
          <p:cNvPr id="5" name="Picture 4" descr="Pièces de puzzle">
            <a:extLst>
              <a:ext uri="{FF2B5EF4-FFF2-40B4-BE49-F238E27FC236}">
                <a16:creationId xmlns:a16="http://schemas.microsoft.com/office/drawing/2014/main" id="{7F625621-E70A-86CE-1069-86952520BF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58" r="1284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5823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9FCF0-8C8C-8257-92D6-01701B3C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br>
              <a:rPr lang="fr-GN" b="1" dirty="0"/>
            </a:br>
            <a:r>
              <a:rPr lang="fr-GN" sz="4000" b="1" dirty="0">
                <a:solidFill>
                  <a:srgbClr val="0070C0"/>
                </a:solidFill>
              </a:rPr>
              <a:t>VII. Récommandations</a:t>
            </a:r>
            <a:r>
              <a:rPr lang="fr-GN" b="1" dirty="0"/>
              <a:t> </a:t>
            </a: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br>
              <a:rPr lang="fr-GN" dirty="0"/>
            </a:br>
            <a:endParaRPr lang="fr-GN" dirty="0">
              <a:cs typeface="Calibri Light" panose="020F03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92D817-52B6-0A1A-3B27-94B595D65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fr-FR" dirty="0">
                <a:cs typeface="Calibri"/>
              </a:rPr>
              <a:t>Implication des partenaires dans le cadre de la mise en œuvre</a:t>
            </a:r>
          </a:p>
          <a:p>
            <a:pPr marL="514350" indent="-514350">
              <a:buAutoNum type="romanUcPeriod"/>
            </a:pPr>
            <a:r>
              <a:rPr lang="fr-FR" dirty="0">
                <a:cs typeface="Calibri"/>
              </a:rPr>
              <a:t>Répondre et interagir sur le email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  <a:p>
            <a:pPr marL="514350" indent="-514350">
              <a:buAutoNum type="romanUcPeriod"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89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7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21"/>
      </a:accent2>
      <a:accent3>
        <a:srgbClr val="FD9E01"/>
      </a:accent3>
      <a:accent4>
        <a:srgbClr val="94BA46"/>
      </a:accent4>
      <a:accent5>
        <a:srgbClr val="00B09B"/>
      </a:accent5>
      <a:accent6>
        <a:srgbClr val="0178BC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660</Words>
  <Application>Microsoft Office PowerPoint</Application>
  <PresentationFormat>Grand écran</PresentationFormat>
  <Paragraphs>136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Arial MT</vt:lpstr>
      <vt:lpstr>Calibri</vt:lpstr>
      <vt:lpstr>Calibri Light</vt:lpstr>
      <vt:lpstr>Wingdings</vt:lpstr>
      <vt:lpstr>Thème Office</vt:lpstr>
      <vt:lpstr>2_Office Theme</vt:lpstr>
      <vt:lpstr>Présentation sur l’évolution de la campagne digitale pour la promotion de la vaccination contre la COVID 19 </vt:lpstr>
      <vt:lpstr>Plan de la présentation </vt:lpstr>
      <vt:lpstr>I. Objectifs Principaux et spécifiques  de la campagne : </vt:lpstr>
      <vt:lpstr>Présentation PowerPoint</vt:lpstr>
      <vt:lpstr>Présentation PowerPoint</vt:lpstr>
      <vt:lpstr>   V. Résultats provisoires     </vt:lpstr>
      <vt:lpstr>   V. Résultat global provisoire du mois de mars     </vt:lpstr>
      <vt:lpstr>   VI. Difficultés      </vt:lpstr>
      <vt:lpstr>      VII. Récommandations       </vt:lpstr>
      <vt:lpstr>      VIII. Prochaines étapes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sur l’évolution de la campagne digitale pour la promotion de la vaccination</dc:title>
  <dc:creator>Jean TRAORE</dc:creator>
  <cp:lastModifiedBy>Mamadou Thiam</cp:lastModifiedBy>
  <cp:revision>4</cp:revision>
  <dcterms:created xsi:type="dcterms:W3CDTF">2023-04-11T00:58:44Z</dcterms:created>
  <dcterms:modified xsi:type="dcterms:W3CDTF">2023-04-12T08:43:20Z</dcterms:modified>
</cp:coreProperties>
</file>