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1" r:id="rId2"/>
  </p:sldMasterIdLst>
  <p:notesMasterIdLst>
    <p:notesMasterId r:id="rId15"/>
  </p:notesMasterIdLst>
  <p:handoutMasterIdLst>
    <p:handoutMasterId r:id="rId16"/>
  </p:handoutMasterIdLst>
  <p:sldIdLst>
    <p:sldId id="673" r:id="rId3"/>
    <p:sldId id="687" r:id="rId4"/>
    <p:sldId id="713" r:id="rId5"/>
    <p:sldId id="714" r:id="rId6"/>
    <p:sldId id="711" r:id="rId7"/>
    <p:sldId id="710" r:id="rId8"/>
    <p:sldId id="709" r:id="rId9"/>
    <p:sldId id="712" r:id="rId10"/>
    <p:sldId id="715" r:id="rId11"/>
    <p:sldId id="716" r:id="rId12"/>
    <p:sldId id="717" r:id="rId13"/>
    <p:sldId id="703" r:id="rId14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D9F"/>
    <a:srgbClr val="C00000"/>
    <a:srgbClr val="F6B859"/>
    <a:srgbClr val="F8E946"/>
    <a:srgbClr val="E6E6E6"/>
    <a:srgbClr val="C80F0F"/>
    <a:srgbClr val="CC00CC"/>
    <a:srgbClr val="232120"/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2" autoAdjust="0"/>
    <p:restoredTop sz="89857" autoAdjust="0"/>
  </p:normalViewPr>
  <p:slideViewPr>
    <p:cSldViewPr snapToGrid="0">
      <p:cViewPr varScale="1">
        <p:scale>
          <a:sx n="81" d="100"/>
          <a:sy n="81" d="100"/>
        </p:scale>
        <p:origin x="940" y="4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Taux d'accouchements assistés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Feuil1!$C$2</c:f>
              <c:strCache>
                <c:ptCount val="1"/>
                <c:pt idx="0">
                  <c:v>Base 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Feuil1!$A$3:$B$7</c:f>
              <c:multiLvlStrCache>
                <c:ptCount val="5"/>
                <c:lvl>
                  <c:pt idx="0">
                    <c:v>Faranah</c:v>
                  </c:pt>
                  <c:pt idx="1">
                    <c:v>Labé</c:v>
                  </c:pt>
                  <c:pt idx="2">
                    <c:v>Mamou</c:v>
                  </c:pt>
                  <c:pt idx="3">
                    <c:v>Kindia</c:v>
                  </c:pt>
                  <c:pt idx="4">
                    <c:v>N'Zérékoré</c:v>
                  </c:pt>
                </c:lvl>
                <c:lvl>
                  <c:pt idx="0">
                    <c:v>Taux d'accouchements assistés</c:v>
                  </c:pt>
                </c:lvl>
              </c:multiLvlStrCache>
            </c:multiLvlStrRef>
          </c:cat>
          <c:val>
            <c:numRef>
              <c:f>Feuil1!$C$3:$C$7</c:f>
              <c:numCache>
                <c:formatCode>0%</c:formatCode>
                <c:ptCount val="5"/>
                <c:pt idx="0">
                  <c:v>0.54</c:v>
                </c:pt>
                <c:pt idx="1">
                  <c:v>0.54</c:v>
                </c:pt>
                <c:pt idx="2">
                  <c:v>0.48</c:v>
                </c:pt>
                <c:pt idx="3">
                  <c:v>0.52</c:v>
                </c:pt>
                <c:pt idx="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7-481D-BF1B-F55A7929076A}"/>
            </c:ext>
          </c:extLst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Actuel 2021</c:v>
                </c:pt>
              </c:strCache>
            </c:strRef>
          </c:tx>
          <c:spPr>
            <a:solidFill>
              <a:srgbClr val="7395D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67-481D-BF1B-F55A792907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67-481D-BF1B-F55A7929076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67-481D-BF1B-F55A7929076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67-481D-BF1B-F55A7929076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667-481D-BF1B-F55A7929076A}"/>
              </c:ext>
            </c:extLst>
          </c:dPt>
          <c:cat>
            <c:multiLvlStrRef>
              <c:f>Feuil1!$A$3:$B$7</c:f>
              <c:multiLvlStrCache>
                <c:ptCount val="5"/>
                <c:lvl>
                  <c:pt idx="0">
                    <c:v>Faranah</c:v>
                  </c:pt>
                  <c:pt idx="1">
                    <c:v>Labé</c:v>
                  </c:pt>
                  <c:pt idx="2">
                    <c:v>Mamou</c:v>
                  </c:pt>
                  <c:pt idx="3">
                    <c:v>Kindia</c:v>
                  </c:pt>
                  <c:pt idx="4">
                    <c:v>N'Zérékoré</c:v>
                  </c:pt>
                </c:lvl>
                <c:lvl>
                  <c:pt idx="0">
                    <c:v>Taux d'accouchements assistés</c:v>
                  </c:pt>
                </c:lvl>
              </c:multiLvlStrCache>
            </c:multiLvlStrRef>
          </c:cat>
          <c:val>
            <c:numRef>
              <c:f>Feuil1!$D$3:$D$7</c:f>
              <c:numCache>
                <c:formatCode>0%</c:formatCode>
                <c:ptCount val="5"/>
                <c:pt idx="0">
                  <c:v>0.83</c:v>
                </c:pt>
                <c:pt idx="1">
                  <c:v>0.48</c:v>
                </c:pt>
                <c:pt idx="2">
                  <c:v>0.55000000000000004</c:v>
                </c:pt>
                <c:pt idx="3">
                  <c:v>0.7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67-481D-BF1B-F55A7929076A}"/>
            </c:ext>
          </c:extLst>
        </c:ser>
        <c:ser>
          <c:idx val="2"/>
          <c:order val="2"/>
          <c:tx>
            <c:strRef>
              <c:f>Feuil1!$E$2</c:f>
              <c:strCache>
                <c:ptCount val="1"/>
                <c:pt idx="0">
                  <c:v>Cible 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Feuil1!$A$3:$B$7</c:f>
              <c:multiLvlStrCache>
                <c:ptCount val="5"/>
                <c:lvl>
                  <c:pt idx="0">
                    <c:v>Faranah</c:v>
                  </c:pt>
                  <c:pt idx="1">
                    <c:v>Labé</c:v>
                  </c:pt>
                  <c:pt idx="2">
                    <c:v>Mamou</c:v>
                  </c:pt>
                  <c:pt idx="3">
                    <c:v>Kindia</c:v>
                  </c:pt>
                  <c:pt idx="4">
                    <c:v>N'Zérékoré</c:v>
                  </c:pt>
                </c:lvl>
                <c:lvl>
                  <c:pt idx="0">
                    <c:v>Taux d'accouchements assistés</c:v>
                  </c:pt>
                </c:lvl>
              </c:multiLvlStrCache>
            </c:multiLvlStrRef>
          </c:cat>
          <c:val>
            <c:numRef>
              <c:f>Feuil1!$E$3:$E$7</c:f>
              <c:numCache>
                <c:formatCode>0%</c:formatCode>
                <c:ptCount val="5"/>
                <c:pt idx="0">
                  <c:v>0.68</c:v>
                </c:pt>
                <c:pt idx="1">
                  <c:v>0.68</c:v>
                </c:pt>
                <c:pt idx="2">
                  <c:v>0.68</c:v>
                </c:pt>
                <c:pt idx="3">
                  <c:v>0.68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67-481D-BF1B-F55A79290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923372336"/>
        <c:axId val="923370368"/>
      </c:barChart>
      <c:catAx>
        <c:axId val="92337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3370368"/>
        <c:crosses val="autoZero"/>
        <c:auto val="1"/>
        <c:lblAlgn val="ctr"/>
        <c:lblOffset val="100"/>
        <c:noMultiLvlLbl val="0"/>
      </c:catAx>
      <c:valAx>
        <c:axId val="9233703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337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Taux d'utilisation</a:t>
            </a:r>
            <a:r>
              <a:rPr lang="de-DE" baseline="0"/>
              <a:t> CPC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Feuil1!$C$8</c:f>
              <c:strCache>
                <c:ptCount val="1"/>
                <c:pt idx="0">
                  <c:v>Base 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Feuil1!$A$9:$B$13</c:f>
              <c:multiLvlStrCache>
                <c:ptCount val="5"/>
                <c:lvl>
                  <c:pt idx="0">
                    <c:v>Faranah</c:v>
                  </c:pt>
                  <c:pt idx="1">
                    <c:v>Labé</c:v>
                  </c:pt>
                  <c:pt idx="2">
                    <c:v>Mamou</c:v>
                  </c:pt>
                  <c:pt idx="3">
                    <c:v>Kindia</c:v>
                  </c:pt>
                  <c:pt idx="4">
                    <c:v>N'Zérékoré</c:v>
                  </c:pt>
                </c:lvl>
                <c:lvl>
                  <c:pt idx="0">
                    <c:v>Taux d’utilisation CPC </c:v>
                  </c:pt>
                </c:lvl>
              </c:multiLvlStrCache>
            </c:multiLvlStrRef>
          </c:cat>
          <c:val>
            <c:numRef>
              <c:f>Feuil1!$C$9:$C$13</c:f>
              <c:numCache>
                <c:formatCode>0%</c:formatCode>
                <c:ptCount val="5"/>
                <c:pt idx="0">
                  <c:v>0.32</c:v>
                </c:pt>
                <c:pt idx="1">
                  <c:v>0.34</c:v>
                </c:pt>
                <c:pt idx="2">
                  <c:v>0.34</c:v>
                </c:pt>
                <c:pt idx="3">
                  <c:v>0.24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3-4A34-AD89-FA70B64C1C9E}"/>
            </c:ext>
          </c:extLst>
        </c:ser>
        <c:ser>
          <c:idx val="1"/>
          <c:order val="1"/>
          <c:tx>
            <c:strRef>
              <c:f>Feuil1!$D$8</c:f>
              <c:strCache>
                <c:ptCount val="1"/>
                <c:pt idx="0">
                  <c:v>Actuel 2021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C-4FD8-B559-4B5DF0C9D4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C-4FD8-B559-4B5DF0C9D412}"/>
              </c:ext>
            </c:extLst>
          </c:dPt>
          <c:cat>
            <c:multiLvlStrRef>
              <c:f>Feuil1!$A$9:$B$13</c:f>
              <c:multiLvlStrCache>
                <c:ptCount val="5"/>
                <c:lvl>
                  <c:pt idx="0">
                    <c:v>Faranah</c:v>
                  </c:pt>
                  <c:pt idx="1">
                    <c:v>Labé</c:v>
                  </c:pt>
                  <c:pt idx="2">
                    <c:v>Mamou</c:v>
                  </c:pt>
                  <c:pt idx="3">
                    <c:v>Kindia</c:v>
                  </c:pt>
                  <c:pt idx="4">
                    <c:v>N'Zérékoré</c:v>
                  </c:pt>
                </c:lvl>
                <c:lvl>
                  <c:pt idx="0">
                    <c:v>Taux d’utilisation CPC </c:v>
                  </c:pt>
                </c:lvl>
              </c:multiLvlStrCache>
            </c:multiLvlStrRef>
          </c:cat>
          <c:val>
            <c:numRef>
              <c:f>Feuil1!$D$9:$D$13</c:f>
              <c:numCache>
                <c:formatCode>0%</c:formatCode>
                <c:ptCount val="5"/>
                <c:pt idx="0">
                  <c:v>0.4</c:v>
                </c:pt>
                <c:pt idx="1">
                  <c:v>0.39</c:v>
                </c:pt>
                <c:pt idx="2">
                  <c:v>0.34</c:v>
                </c:pt>
                <c:pt idx="3">
                  <c:v>0.38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F3-4A34-AD89-FA70B64C1C9E}"/>
            </c:ext>
          </c:extLst>
        </c:ser>
        <c:ser>
          <c:idx val="2"/>
          <c:order val="2"/>
          <c:tx>
            <c:strRef>
              <c:f>Feuil1!$E$8</c:f>
              <c:strCache>
                <c:ptCount val="1"/>
                <c:pt idx="0">
                  <c:v>Cible 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Feuil1!$A$9:$B$13</c:f>
              <c:multiLvlStrCache>
                <c:ptCount val="5"/>
                <c:lvl>
                  <c:pt idx="0">
                    <c:v>Faranah</c:v>
                  </c:pt>
                  <c:pt idx="1">
                    <c:v>Labé</c:v>
                  </c:pt>
                  <c:pt idx="2">
                    <c:v>Mamou</c:v>
                  </c:pt>
                  <c:pt idx="3">
                    <c:v>Kindia</c:v>
                  </c:pt>
                  <c:pt idx="4">
                    <c:v>N'Zérékoré</c:v>
                  </c:pt>
                </c:lvl>
                <c:lvl>
                  <c:pt idx="0">
                    <c:v>Taux d’utilisation CPC </c:v>
                  </c:pt>
                </c:lvl>
              </c:multiLvlStrCache>
            </c:multiLvlStrRef>
          </c:cat>
          <c:val>
            <c:numRef>
              <c:f>Feuil1!$E$9:$E$13</c:f>
              <c:numCache>
                <c:formatCode>0%</c:formatCode>
                <c:ptCount val="5"/>
                <c:pt idx="0">
                  <c:v>0.41</c:v>
                </c:pt>
                <c:pt idx="1">
                  <c:v>0.41</c:v>
                </c:pt>
                <c:pt idx="2">
                  <c:v>0.41</c:v>
                </c:pt>
                <c:pt idx="3">
                  <c:v>0.33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F3-4A34-AD89-FA70B64C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48815184"/>
        <c:axId val="551254248"/>
      </c:barChart>
      <c:catAx>
        <c:axId val="34881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>
                <a:alpha val="40000"/>
              </a:schemeClr>
            </a:glow>
            <a:softEdge rad="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254248"/>
        <c:crosses val="autoZero"/>
        <c:auto val="1"/>
        <c:lblAlgn val="ctr"/>
        <c:lblOffset val="100"/>
        <c:noMultiLvlLbl val="0"/>
      </c:catAx>
      <c:valAx>
        <c:axId val="5512542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881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>
        <a:schemeClr val="accent1">
          <a:alpha val="40000"/>
        </a:schemeClr>
      </a:glow>
      <a:softEdge rad="0"/>
    </a:effectLst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2A50F96-6D94-4778-A8EA-BFFA80BF15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129A66-A877-476F-9246-7EF0D6B341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8267-4B29-4954-90F2-23CDE9A1C8E7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2E6438-307A-4284-846F-F1558DE313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EEB911-CDE9-417B-A057-B6AAA94D8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1724-1FE3-4854-9020-FAAF28E22A2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09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fr-FR" smtClean="0"/>
              <a:pPr/>
              <a:t>18/02/2022</a:t>
            </a:fld>
            <a:endParaRPr lang="fr-FR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Formatvorlagen des Textmasters bearbeiten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 Ebene</a:t>
            </a:r>
            <a:endParaRPr lang="fr-F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68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42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14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5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Portail Guinéen d'information de santé</a:t>
            </a:r>
          </a:p>
          <a:p>
            <a:r>
              <a:rPr lang="fr-FR" dirty="0"/>
              <a:t>Formation compétence numérique</a:t>
            </a:r>
          </a:p>
          <a:p>
            <a:r>
              <a:rPr lang="fr-FR" dirty="0"/>
              <a:t>Plateforme Moodle Apprentissage à distance</a:t>
            </a:r>
          </a:p>
          <a:p>
            <a:endParaRPr lang="fr-FR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Plateforme Comité National d’Éthique pour la Recherche (</a:t>
            </a:r>
            <a:r>
              <a:rPr lang="fr-FR" dirty="0" err="1"/>
              <a:t>CNERS</a:t>
            </a:r>
            <a:r>
              <a:rPr lang="fr-FR" dirty="0"/>
              <a:t>)</a:t>
            </a:r>
          </a:p>
          <a:p>
            <a:r>
              <a:rPr lang="fr-FR" dirty="0"/>
              <a:t>Plateforme web promotion initiatives communautaires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22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/>
              <a:t>DNELM</a:t>
            </a:r>
            <a:r>
              <a:rPr lang="fr-FR" b="1" dirty="0"/>
              <a:t>/BSD: </a:t>
            </a:r>
            <a:r>
              <a:rPr lang="fr-FR" dirty="0"/>
              <a:t>Stratégie nationale supervision </a:t>
            </a:r>
            <a:r>
              <a:rPr lang="fr-FR" dirty="0" err="1"/>
              <a:t>integré</a:t>
            </a:r>
            <a:r>
              <a:rPr lang="fr-FR" dirty="0"/>
              <a:t> et 5 canevas différents niveau élaboré (appui technique et financier: Initiative 5 %, </a:t>
            </a:r>
            <a:r>
              <a:rPr lang="fr-FR" dirty="0" err="1"/>
              <a:t>UAGCP</a:t>
            </a:r>
            <a:r>
              <a:rPr lang="fr-FR" dirty="0"/>
              <a:t>/FM et GIZ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28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40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F879-0589-40D4-B0E5-B74D0CAD5C6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4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n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0">
            <a:extLst>
              <a:ext uri="{FF2B5EF4-FFF2-40B4-BE49-F238E27FC236}">
                <a16:creationId xmlns:a16="http://schemas.microsoft.com/office/drawing/2014/main" id="{D710ABF2-523C-4A27-BC19-88387CCD2BFF}"/>
              </a:ext>
            </a:extLst>
          </p:cNvPr>
          <p:cNvSpPr/>
          <p:nvPr userDrawn="1"/>
        </p:nvSpPr>
        <p:spPr bwMode="auto">
          <a:xfrm>
            <a:off x="0" y="4803780"/>
            <a:ext cx="9144000" cy="335181"/>
          </a:xfrm>
          <a:prstGeom prst="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5D55A312-BFD0-4E6E-AA35-9D4DD2763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9761" y="4858161"/>
            <a:ext cx="291497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900" b="0" i="0" dirty="0">
                <a:solidFill>
                  <a:schemeClr val="bg1"/>
                </a:solidFill>
                <a:latin typeface="Calibri"/>
                <a:cs typeface="Calibri"/>
              </a:rPr>
              <a:t>Project PSRF/PASA 2| </a:t>
            </a:r>
            <a:fld id="{B5775571-7178-5E4D-803B-AA5499DB5F5B}" type="datetimeFigureOut">
              <a:rPr lang="de-DE" sz="900" b="0" i="0" smtClean="0">
                <a:solidFill>
                  <a:schemeClr val="bg1"/>
                </a:solidFill>
                <a:latin typeface="Calibri"/>
                <a:cs typeface="Calibri"/>
              </a:rPr>
              <a:pPr/>
              <a:t>18.02.2022</a:t>
            </a:fld>
            <a:r>
              <a:rPr lang="de-DE" sz="900" b="0" i="0" dirty="0">
                <a:solidFill>
                  <a:schemeClr val="bg1"/>
                </a:solidFill>
                <a:latin typeface="Calibri"/>
                <a:cs typeface="Calibri"/>
              </a:rPr>
              <a:t>  |  </a:t>
            </a:r>
            <a:r>
              <a:rPr lang="de-DE" sz="900" b="0" i="0" noProof="0" dirty="0">
                <a:solidFill>
                  <a:schemeClr val="bg1"/>
                </a:solidFill>
                <a:latin typeface="Calibri"/>
                <a:cs typeface="Calibri"/>
              </a:rPr>
              <a:t>Page </a:t>
            </a:r>
            <a:fld id="{327115CA-E6A4-425F-BB4F-A64D48743A27}" type="slidenum">
              <a:rPr lang="de-DE" sz="900" b="0" i="0" noProof="0">
                <a:solidFill>
                  <a:schemeClr val="bg1"/>
                </a:solidFill>
                <a:latin typeface="Calibri"/>
                <a:cs typeface="Calibri"/>
              </a:rPr>
              <a:pPr/>
              <a:t>‹N°›</a:t>
            </a:fld>
            <a:endParaRPr lang="de-DE" sz="900" b="0" i="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echteck 16">
            <a:extLst>
              <a:ext uri="{FF2B5EF4-FFF2-40B4-BE49-F238E27FC236}">
                <a16:creationId xmlns:a16="http://schemas.microsoft.com/office/drawing/2014/main" id="{E6772B5C-BF9A-43A5-826E-96D85725A23C}"/>
              </a:ext>
            </a:extLst>
          </p:cNvPr>
          <p:cNvSpPr/>
          <p:nvPr userDrawn="1"/>
        </p:nvSpPr>
        <p:spPr bwMode="auto">
          <a:xfrm flipV="1">
            <a:off x="0" y="785436"/>
            <a:ext cx="9144000" cy="6831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2" name="Bild 22" descr="flag_yellow_low_text.jpg">
            <a:extLst>
              <a:ext uri="{FF2B5EF4-FFF2-40B4-BE49-F238E27FC236}">
                <a16:creationId xmlns:a16="http://schemas.microsoft.com/office/drawing/2014/main" id="{E2C38E48-0FBB-416B-8B97-D81185034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6"/>
          <a:stretch>
            <a:fillRect/>
          </a:stretch>
        </p:blipFill>
        <p:spPr>
          <a:xfrm>
            <a:off x="960864" y="143310"/>
            <a:ext cx="668507" cy="437298"/>
          </a:xfrm>
          <a:prstGeom prst="rect">
            <a:avLst/>
          </a:prstGeom>
        </p:spPr>
      </p:pic>
      <p:pic>
        <p:nvPicPr>
          <p:cNvPr id="14" name="Image 3">
            <a:extLst>
              <a:ext uri="{FF2B5EF4-FFF2-40B4-BE49-F238E27FC236}">
                <a16:creationId xmlns:a16="http://schemas.microsoft.com/office/drawing/2014/main" id="{A25BCCA7-0081-45C5-B823-1A1F87DA2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56" y="143310"/>
            <a:ext cx="896584" cy="5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5B17F942-6188-44F3-BA40-088C7D0FDE27}"/>
              </a:ext>
            </a:extLst>
          </p:cNvPr>
          <p:cNvSpPr txBox="1"/>
          <p:nvPr userDrawn="1"/>
        </p:nvSpPr>
        <p:spPr>
          <a:xfrm>
            <a:off x="784571" y="644935"/>
            <a:ext cx="1075621" cy="13157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4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Cofinancé</a:t>
            </a:r>
            <a:r>
              <a:rPr lang="en-US" sz="5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l’Union</a:t>
            </a:r>
            <a:r>
              <a:rPr lang="en-US" sz="5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européenne</a:t>
            </a:r>
            <a:endParaRPr lang="de-DE" sz="700" i="1" dirty="0">
              <a:solidFill>
                <a:srgbClr val="1F497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8332FBB-96AF-4103-9D41-00CCAB8170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8960" y="143310"/>
            <a:ext cx="479199" cy="5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, autre possibi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0">
            <a:extLst>
              <a:ext uri="{FF2B5EF4-FFF2-40B4-BE49-F238E27FC236}">
                <a16:creationId xmlns:a16="http://schemas.microsoft.com/office/drawing/2014/main" id="{66230C9A-6789-4D35-9F2C-8F5C1EAEE218}"/>
              </a:ext>
            </a:extLst>
          </p:cNvPr>
          <p:cNvSpPr/>
          <p:nvPr userDrawn="1"/>
        </p:nvSpPr>
        <p:spPr bwMode="auto">
          <a:xfrm>
            <a:off x="0" y="4803780"/>
            <a:ext cx="9144000" cy="335181"/>
          </a:xfrm>
          <a:prstGeom prst="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Rechteck 16">
            <a:extLst>
              <a:ext uri="{FF2B5EF4-FFF2-40B4-BE49-F238E27FC236}">
                <a16:creationId xmlns:a16="http://schemas.microsoft.com/office/drawing/2014/main" id="{169E1D4A-37D4-4497-A56C-D0FE904B83B2}"/>
              </a:ext>
            </a:extLst>
          </p:cNvPr>
          <p:cNvSpPr/>
          <p:nvPr userDrawn="1"/>
        </p:nvSpPr>
        <p:spPr bwMode="auto">
          <a:xfrm flipV="1">
            <a:off x="0" y="785436"/>
            <a:ext cx="9144000" cy="6831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20" name="Bild 22" descr="flag_yellow_low_text.jpg">
            <a:extLst>
              <a:ext uri="{FF2B5EF4-FFF2-40B4-BE49-F238E27FC236}">
                <a16:creationId xmlns:a16="http://schemas.microsoft.com/office/drawing/2014/main" id="{3134EC64-5159-4F95-9FD1-90721C27F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6"/>
          <a:stretch>
            <a:fillRect/>
          </a:stretch>
        </p:blipFill>
        <p:spPr>
          <a:xfrm>
            <a:off x="1044684" y="152234"/>
            <a:ext cx="668507" cy="437298"/>
          </a:xfrm>
          <a:prstGeom prst="rect">
            <a:avLst/>
          </a:prstGeom>
        </p:spPr>
      </p:pic>
      <p:pic>
        <p:nvPicPr>
          <p:cNvPr id="21" name="Image 3">
            <a:extLst>
              <a:ext uri="{FF2B5EF4-FFF2-40B4-BE49-F238E27FC236}">
                <a16:creationId xmlns:a16="http://schemas.microsoft.com/office/drawing/2014/main" id="{A8523722-A29E-4AA3-A8BA-5192C02EEA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76" y="152234"/>
            <a:ext cx="896584" cy="5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>
            <a:extLst>
              <a:ext uri="{FF2B5EF4-FFF2-40B4-BE49-F238E27FC236}">
                <a16:creationId xmlns:a16="http://schemas.microsoft.com/office/drawing/2014/main" id="{45DE8238-688E-4902-ABAC-33C0FA2744C0}"/>
              </a:ext>
            </a:extLst>
          </p:cNvPr>
          <p:cNvSpPr txBox="1"/>
          <p:nvPr userDrawn="1"/>
        </p:nvSpPr>
        <p:spPr>
          <a:xfrm>
            <a:off x="868391" y="653859"/>
            <a:ext cx="1075621" cy="13157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4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Cofinancé</a:t>
            </a:r>
            <a:r>
              <a:rPr lang="en-US" sz="5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l’Union</a:t>
            </a:r>
            <a:r>
              <a:rPr lang="en-US" sz="5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européenne</a:t>
            </a:r>
            <a:endParaRPr lang="de-DE" sz="700" i="1" dirty="0">
              <a:solidFill>
                <a:srgbClr val="1F497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1A51542-3269-4AB6-B2F6-C0A737139C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192" y="115608"/>
            <a:ext cx="479199" cy="510549"/>
          </a:xfrm>
          <a:prstGeom prst="rect">
            <a:avLst/>
          </a:prstGeom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009E111B-6C8B-44D6-9F03-0F7352F970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9761" y="4858161"/>
            <a:ext cx="291497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900" b="0" i="0" dirty="0">
                <a:solidFill>
                  <a:schemeClr val="bg1"/>
                </a:solidFill>
                <a:latin typeface="Calibri"/>
                <a:cs typeface="Calibri"/>
              </a:rPr>
              <a:t>Project PSRF/PASA 2| </a:t>
            </a:r>
            <a:fld id="{B5775571-7178-5E4D-803B-AA5499DB5F5B}" type="datetimeFigureOut">
              <a:rPr lang="de-DE" sz="900" b="0" i="0" smtClean="0">
                <a:solidFill>
                  <a:schemeClr val="bg1"/>
                </a:solidFill>
                <a:latin typeface="Calibri"/>
                <a:cs typeface="Calibri"/>
              </a:rPr>
              <a:pPr/>
              <a:t>18.02.2022</a:t>
            </a:fld>
            <a:r>
              <a:rPr lang="de-DE" sz="900" b="0" i="0" dirty="0">
                <a:solidFill>
                  <a:schemeClr val="bg1"/>
                </a:solidFill>
                <a:latin typeface="Calibri"/>
                <a:cs typeface="Calibri"/>
              </a:rPr>
              <a:t>  |  </a:t>
            </a:r>
            <a:r>
              <a:rPr lang="de-DE" sz="900" b="0" i="0" noProof="0" dirty="0">
                <a:solidFill>
                  <a:schemeClr val="bg1"/>
                </a:solidFill>
                <a:latin typeface="Calibri"/>
                <a:cs typeface="Calibri"/>
              </a:rPr>
              <a:t>Page </a:t>
            </a:r>
            <a:fld id="{327115CA-E6A4-425F-BB4F-A64D48743A27}" type="slidenum">
              <a:rPr lang="de-DE" sz="900" b="0" i="0" noProof="0">
                <a:solidFill>
                  <a:schemeClr val="bg1"/>
                </a:solidFill>
                <a:latin typeface="Calibri"/>
                <a:cs typeface="Calibri"/>
              </a:rPr>
              <a:pPr/>
              <a:t>‹N°›</a:t>
            </a:fld>
            <a:endParaRPr lang="de-DE" sz="900" b="0" i="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">
            <a:extLst>
              <a:ext uri="{FF2B5EF4-FFF2-40B4-BE49-F238E27FC236}">
                <a16:creationId xmlns:a16="http://schemas.microsoft.com/office/drawing/2014/main" id="{B95A5A66-45CC-4569-8049-764AF44567A7}"/>
              </a:ext>
            </a:extLst>
          </p:cNvPr>
          <p:cNvSpPr/>
          <p:nvPr userDrawn="1"/>
        </p:nvSpPr>
        <p:spPr bwMode="auto">
          <a:xfrm>
            <a:off x="0" y="-30760"/>
            <a:ext cx="9144000" cy="4717320"/>
          </a:xfrm>
          <a:prstGeom prst="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Rechteck 11">
            <a:extLst>
              <a:ext uri="{FF2B5EF4-FFF2-40B4-BE49-F238E27FC236}">
                <a16:creationId xmlns:a16="http://schemas.microsoft.com/office/drawing/2014/main" id="{F460D6E6-1E37-474B-849C-9B47A6D89D85}"/>
              </a:ext>
            </a:extLst>
          </p:cNvPr>
          <p:cNvSpPr/>
          <p:nvPr userDrawn="1"/>
        </p:nvSpPr>
        <p:spPr bwMode="auto">
          <a:xfrm flipV="1">
            <a:off x="0" y="4686560"/>
            <a:ext cx="9144000" cy="6831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9" name="Rechteck 4">
            <a:extLst>
              <a:ext uri="{FF2B5EF4-FFF2-40B4-BE49-F238E27FC236}">
                <a16:creationId xmlns:a16="http://schemas.microsoft.com/office/drawing/2014/main" id="{7F9E0C1D-44D3-469B-B064-6596CB6F577C}"/>
              </a:ext>
            </a:extLst>
          </p:cNvPr>
          <p:cNvSpPr/>
          <p:nvPr userDrawn="1"/>
        </p:nvSpPr>
        <p:spPr bwMode="auto">
          <a:xfrm>
            <a:off x="96453" y="51207"/>
            <a:ext cx="8960432" cy="6291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20" name="Bild 8" descr="gizlogo-unternehmen-de-rgb.png">
            <a:extLst>
              <a:ext uri="{FF2B5EF4-FFF2-40B4-BE49-F238E27FC236}">
                <a16:creationId xmlns:a16="http://schemas.microsoft.com/office/drawing/2014/main" id="{6B7FAEB3-235C-4AEB-8225-0F8D14973D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65" y="4726017"/>
            <a:ext cx="1239832" cy="516778"/>
          </a:xfrm>
          <a:prstGeom prst="rect">
            <a:avLst/>
          </a:prstGeom>
        </p:spPr>
      </p:pic>
      <p:pic>
        <p:nvPicPr>
          <p:cNvPr id="21" name="Bild 22" descr="flag_yellow_low_text.jpg">
            <a:extLst>
              <a:ext uri="{FF2B5EF4-FFF2-40B4-BE49-F238E27FC236}">
                <a16:creationId xmlns:a16="http://schemas.microsoft.com/office/drawing/2014/main" id="{38915AD7-50FD-4F8A-8C44-A1B69E910C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6"/>
          <a:stretch>
            <a:fillRect/>
          </a:stretch>
        </p:blipFill>
        <p:spPr>
          <a:xfrm>
            <a:off x="988300" y="224744"/>
            <a:ext cx="519982" cy="340141"/>
          </a:xfrm>
          <a:prstGeom prst="rect">
            <a:avLst/>
          </a:prstGeom>
        </p:spPr>
      </p:pic>
      <p:pic>
        <p:nvPicPr>
          <p:cNvPr id="23" name="Image 3">
            <a:extLst>
              <a:ext uri="{FF2B5EF4-FFF2-40B4-BE49-F238E27FC236}">
                <a16:creationId xmlns:a16="http://schemas.microsoft.com/office/drawing/2014/main" id="{FE98FB78-9212-4325-BAB1-D17EDDC4C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70" y="224745"/>
            <a:ext cx="697385" cy="41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999C43C-652D-471B-A113-BF3A00827906}"/>
              </a:ext>
            </a:extLst>
          </p:cNvPr>
          <p:cNvSpPr txBox="1"/>
          <p:nvPr userDrawn="1"/>
        </p:nvSpPr>
        <p:spPr>
          <a:xfrm>
            <a:off x="5378422" y="4724268"/>
            <a:ext cx="1265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Mis en oeuvre par</a:t>
            </a:r>
            <a:endParaRPr lang="de-DE" sz="105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8CADE31-4E74-4C79-B5D6-0DB04C8C51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8968" y="105216"/>
            <a:ext cx="429560" cy="45766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0FF5119-C5EA-4680-8947-F2B1898137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56030" y="236894"/>
            <a:ext cx="593492" cy="35265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904F54C-EB55-4056-8280-B09E1BFAFB5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43886" y="4851226"/>
            <a:ext cx="634726" cy="2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9" r:id="rId2"/>
    <p:sldLayoutId id="2147483858" r:id="rId3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>
            <a:extLst>
              <a:ext uri="{FF2B5EF4-FFF2-40B4-BE49-F238E27FC236}">
                <a16:creationId xmlns:a16="http://schemas.microsoft.com/office/drawing/2014/main" id="{C52E5ACD-3D47-4FDE-85AD-C51C145DBCA6}"/>
              </a:ext>
            </a:extLst>
          </p:cNvPr>
          <p:cNvSpPr/>
          <p:nvPr userDrawn="1"/>
        </p:nvSpPr>
        <p:spPr bwMode="auto">
          <a:xfrm>
            <a:off x="0" y="4803780"/>
            <a:ext cx="9144000" cy="335181"/>
          </a:xfrm>
          <a:prstGeom prst="rect">
            <a:avLst/>
          </a:pr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D270657D-3AA6-4EB8-BB82-28B11BAE28FC}"/>
              </a:ext>
            </a:extLst>
          </p:cNvPr>
          <p:cNvSpPr/>
          <p:nvPr userDrawn="1"/>
        </p:nvSpPr>
        <p:spPr bwMode="auto">
          <a:xfrm flipV="1">
            <a:off x="0" y="785436"/>
            <a:ext cx="9144000" cy="68314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0" name="Bild 22" descr="flag_yellow_low_text.jpg">
            <a:extLst>
              <a:ext uri="{FF2B5EF4-FFF2-40B4-BE49-F238E27FC236}">
                <a16:creationId xmlns:a16="http://schemas.microsoft.com/office/drawing/2014/main" id="{D85C5B03-7860-4BBF-B977-0DA9C19B7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6"/>
          <a:stretch>
            <a:fillRect/>
          </a:stretch>
        </p:blipFill>
        <p:spPr>
          <a:xfrm>
            <a:off x="1265664" y="96186"/>
            <a:ext cx="668507" cy="437298"/>
          </a:xfrm>
          <a:prstGeom prst="rect">
            <a:avLst/>
          </a:prstGeom>
        </p:spPr>
      </p:pic>
      <p:pic>
        <p:nvPicPr>
          <p:cNvPr id="11" name="Image 3">
            <a:extLst>
              <a:ext uri="{FF2B5EF4-FFF2-40B4-BE49-F238E27FC236}">
                <a16:creationId xmlns:a16="http://schemas.microsoft.com/office/drawing/2014/main" id="{BB80B87A-C49A-4D18-8093-EC7A3E177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56" y="96186"/>
            <a:ext cx="896584" cy="5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BF003859-5A39-4000-BC7F-85F9F32D9EA8}"/>
              </a:ext>
            </a:extLst>
          </p:cNvPr>
          <p:cNvSpPr txBox="1"/>
          <p:nvPr userDrawn="1"/>
        </p:nvSpPr>
        <p:spPr>
          <a:xfrm>
            <a:off x="1089371" y="597811"/>
            <a:ext cx="1075621" cy="13157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4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Cofinancé</a:t>
            </a:r>
            <a:r>
              <a:rPr lang="en-US" sz="5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par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l’Union</a:t>
            </a:r>
            <a:r>
              <a:rPr lang="en-US" sz="500" i="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i="0" dirty="0" err="1">
                <a:solidFill>
                  <a:srgbClr val="1F497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européenne</a:t>
            </a:r>
            <a:endParaRPr lang="de-DE" sz="700" i="1" dirty="0">
              <a:solidFill>
                <a:srgbClr val="1F497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C7C6DF-AFB8-4280-A2CC-CC85C2A72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373" y="87262"/>
            <a:ext cx="479199" cy="510549"/>
          </a:xfrm>
          <a:prstGeom prst="rect">
            <a:avLst/>
          </a:prstGeom>
        </p:spPr>
      </p:pic>
      <p:sp>
        <p:nvSpPr>
          <p:cNvPr id="14" name="Text Box 19">
            <a:extLst>
              <a:ext uri="{FF2B5EF4-FFF2-40B4-BE49-F238E27FC236}">
                <a16:creationId xmlns:a16="http://schemas.microsoft.com/office/drawing/2014/main" id="{DAE25BD1-9C45-4C72-B4DD-A975A01DEB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9761" y="4858161"/>
            <a:ext cx="291497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900" b="0" i="0" dirty="0">
                <a:solidFill>
                  <a:schemeClr val="bg1"/>
                </a:solidFill>
                <a:latin typeface="Calibri"/>
                <a:cs typeface="Calibri"/>
              </a:rPr>
              <a:t>Project PSRF/PASA 2| </a:t>
            </a:r>
            <a:fld id="{B5775571-7178-5E4D-803B-AA5499DB5F5B}" type="datetimeFigureOut">
              <a:rPr lang="de-DE" sz="900" b="0" i="0" smtClean="0">
                <a:solidFill>
                  <a:schemeClr val="bg1"/>
                </a:solidFill>
                <a:latin typeface="Calibri"/>
                <a:cs typeface="Calibri"/>
              </a:rPr>
              <a:pPr/>
              <a:t>18.02.2022</a:t>
            </a:fld>
            <a:r>
              <a:rPr lang="de-DE" sz="900" b="0" i="0" dirty="0">
                <a:solidFill>
                  <a:schemeClr val="bg1"/>
                </a:solidFill>
                <a:latin typeface="Calibri"/>
                <a:cs typeface="Calibri"/>
              </a:rPr>
              <a:t>  |  </a:t>
            </a:r>
            <a:r>
              <a:rPr lang="de-DE" sz="900" b="0" i="0" noProof="0" dirty="0">
                <a:solidFill>
                  <a:schemeClr val="bg1"/>
                </a:solidFill>
                <a:latin typeface="Calibri"/>
                <a:cs typeface="Calibri"/>
              </a:rPr>
              <a:t>Page </a:t>
            </a:r>
            <a:fld id="{327115CA-E6A4-425F-BB4F-A64D48743A27}" type="slidenum">
              <a:rPr lang="de-DE" sz="900" b="0" i="0" noProof="0">
                <a:solidFill>
                  <a:schemeClr val="bg1"/>
                </a:solidFill>
                <a:latin typeface="Calibri"/>
                <a:cs typeface="Calibri"/>
              </a:rPr>
              <a:pPr/>
              <a:t>‹N°›</a:t>
            </a:fld>
            <a:endParaRPr lang="de-DE" sz="900" b="0" i="0" noProof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32685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ortail.testplatefnummsg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ouy&#233;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84D38B-FA28-40D3-AF18-88560534EA54}"/>
              </a:ext>
            </a:extLst>
          </p:cNvPr>
          <p:cNvSpPr/>
          <p:nvPr/>
        </p:nvSpPr>
        <p:spPr bwMode="auto">
          <a:xfrm>
            <a:off x="188548" y="1008240"/>
            <a:ext cx="8718386" cy="2803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</a:rPr>
              <a:t>Projet Santé de la Reproduction et de la Famille (PSRF) et Programme d’Appui au renforcement du système de santé en République de Guinée (PASA2)</a:t>
            </a:r>
            <a:endParaRPr lang="en-GB" sz="3600" dirty="0">
              <a:solidFill>
                <a:srgbClr val="FFC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>
              <a:solidFill>
                <a:srgbClr val="FFC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bg1"/>
                </a:solidFill>
              </a:rPr>
              <a:t>Dr. Ibrahima Sory Barry, Chef volet 3 PSRF-PASA2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42718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ED3E45-1475-4EC0-B7D5-71EC05E043A9}"/>
              </a:ext>
            </a:extLst>
          </p:cNvPr>
          <p:cNvSpPr/>
          <p:nvPr/>
        </p:nvSpPr>
        <p:spPr>
          <a:xfrm>
            <a:off x="71562" y="882503"/>
            <a:ext cx="9154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Partenariat Public Privé (PPP)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5C0AD-0EEB-4D8B-85AC-CCDBCD0A6733}"/>
              </a:ext>
            </a:extLst>
          </p:cNvPr>
          <p:cNvSpPr/>
          <p:nvPr/>
        </p:nvSpPr>
        <p:spPr>
          <a:xfrm>
            <a:off x="222637" y="1453995"/>
            <a:ext cx="82375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3 projets de prévention du COVID financés par </a:t>
            </a:r>
            <a:r>
              <a:rPr lang="fr-FR" sz="1800" dirty="0" err="1"/>
              <a:t>DeveloPPP</a:t>
            </a:r>
            <a:r>
              <a:rPr lang="fr-FR" sz="1800" dirty="0"/>
              <a:t> (1.500.000 EUR, BMZ) (contrats de coopération)</a:t>
            </a:r>
          </a:p>
          <a:p>
            <a:pPr marL="628650" lvl="2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SONOCO</a:t>
            </a:r>
          </a:p>
          <a:p>
            <a:pPr marL="628650" lvl="2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SOBRAGUI</a:t>
            </a:r>
          </a:p>
          <a:p>
            <a:pPr marL="628650" lvl="2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Alliance des hôpitaux pour le renforcement des soins intensifs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Alliances stratégiques entre </a:t>
            </a:r>
            <a:r>
              <a:rPr lang="fr-FR" sz="1800" dirty="0" err="1"/>
              <a:t>DeveloPPP</a:t>
            </a:r>
            <a:r>
              <a:rPr lang="fr-FR" sz="1800" dirty="0"/>
              <a:t> et Orange Guinée (contrat d’implémentation): création du Orange Digital Centre 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Fonds fragiles PPP : une nouvelle phase est en cours de réalisation</a:t>
            </a:r>
          </a:p>
        </p:txBody>
      </p:sp>
    </p:spTree>
    <p:extLst>
      <p:ext uri="{BB962C8B-B14F-4D97-AF65-F5344CB8AC3E}">
        <p14:creationId xmlns:p14="http://schemas.microsoft.com/office/powerpoint/2010/main" val="19748428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ED3E45-1475-4EC0-B7D5-71EC05E043A9}"/>
              </a:ext>
            </a:extLst>
          </p:cNvPr>
          <p:cNvSpPr/>
          <p:nvPr/>
        </p:nvSpPr>
        <p:spPr>
          <a:xfrm>
            <a:off x="71562" y="882503"/>
            <a:ext cx="9154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0070C0"/>
                </a:solidFill>
              </a:rPr>
              <a:t>KFW – Banque de développement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5C0AD-0EEB-4D8B-85AC-CCDBCD0A6733}"/>
              </a:ext>
            </a:extLst>
          </p:cNvPr>
          <p:cNvSpPr/>
          <p:nvPr/>
        </p:nvSpPr>
        <p:spPr>
          <a:xfrm>
            <a:off x="453224" y="3344994"/>
            <a:ext cx="82375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Fonds d’achats services santé maternelle et néonatale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Communication et distribution à base communautaire contraceptifs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b="1" dirty="0"/>
              <a:t>Début travaux: </a:t>
            </a:r>
            <a:r>
              <a:rPr lang="fr-FR" sz="1800" dirty="0"/>
              <a:t>été 2022 | Durée 8 – 10 mois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C11C7A-9339-47A0-8E4E-76719655EC5E}"/>
              </a:ext>
            </a:extLst>
          </p:cNvPr>
          <p:cNvSpPr txBox="1"/>
          <p:nvPr/>
        </p:nvSpPr>
        <p:spPr>
          <a:xfrm>
            <a:off x="1011301" y="2142473"/>
            <a:ext cx="2851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/>
              <a:t>Hôpitaux</a:t>
            </a:r>
          </a:p>
          <a:p>
            <a:r>
              <a:rPr lang="fr-FR" sz="1800" dirty="0"/>
              <a:t>HR Kindia, Boké, </a:t>
            </a:r>
          </a:p>
          <a:p>
            <a:r>
              <a:rPr lang="fr-FR" sz="1800" dirty="0"/>
              <a:t>HP Koundara</a:t>
            </a:r>
          </a:p>
          <a:p>
            <a:pPr algn="l"/>
            <a:endParaRPr lang="fr-FR" sz="1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B49510-28FE-41F9-A20C-C3D470D09573}"/>
              </a:ext>
            </a:extLst>
          </p:cNvPr>
          <p:cNvSpPr txBox="1"/>
          <p:nvPr/>
        </p:nvSpPr>
        <p:spPr>
          <a:xfrm>
            <a:off x="4217275" y="2043052"/>
            <a:ext cx="3350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/>
              <a:t>Centre de Santé (CS)</a:t>
            </a:r>
          </a:p>
          <a:p>
            <a:r>
              <a:rPr lang="fr-FR" sz="1600" dirty="0" err="1"/>
              <a:t>Tanene</a:t>
            </a:r>
            <a:r>
              <a:rPr lang="fr-FR" sz="1600" dirty="0"/>
              <a:t>, </a:t>
            </a:r>
            <a:r>
              <a:rPr lang="fr-FR" sz="1600" dirty="0" err="1"/>
              <a:t>Kolaboui</a:t>
            </a:r>
            <a:r>
              <a:rPr lang="fr-FR" sz="1600" dirty="0"/>
              <a:t>, </a:t>
            </a:r>
            <a:r>
              <a:rPr lang="fr-FR" sz="1600" dirty="0" err="1"/>
              <a:t>Kakony</a:t>
            </a:r>
            <a:r>
              <a:rPr lang="fr-FR" sz="1600" dirty="0"/>
              <a:t>, </a:t>
            </a:r>
            <a:r>
              <a:rPr lang="fr-FR" sz="1600" dirty="0" err="1"/>
              <a:t>Kolia</a:t>
            </a:r>
            <a:r>
              <a:rPr lang="fr-FR" sz="1600" dirty="0"/>
              <a:t>, Aviation</a:t>
            </a:r>
          </a:p>
          <a:p>
            <a:r>
              <a:rPr lang="fr-FR" sz="1600" dirty="0"/>
              <a:t>Boké: </a:t>
            </a:r>
            <a:r>
              <a:rPr lang="fr-FR" sz="1600" dirty="0" err="1"/>
              <a:t>Tondon</a:t>
            </a:r>
            <a:r>
              <a:rPr lang="fr-FR" sz="1600" dirty="0"/>
              <a:t>, </a:t>
            </a:r>
            <a:r>
              <a:rPr lang="fr-FR" sz="1600" dirty="0" err="1"/>
              <a:t>Damakania</a:t>
            </a:r>
            <a:r>
              <a:rPr lang="fr-FR" sz="1600" dirty="0"/>
              <a:t>, </a:t>
            </a:r>
            <a:r>
              <a:rPr lang="fr-FR" sz="1600" dirty="0" err="1"/>
              <a:t>Mangol</a:t>
            </a:r>
            <a:endParaRPr lang="fr-FR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D96D2-C9A9-4BF7-BC02-B6CE4B556B6B}"/>
              </a:ext>
            </a:extLst>
          </p:cNvPr>
          <p:cNvSpPr/>
          <p:nvPr/>
        </p:nvSpPr>
        <p:spPr>
          <a:xfrm>
            <a:off x="323193" y="1420155"/>
            <a:ext cx="7244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fr-FR" sz="1800" b="1" dirty="0"/>
              <a:t>Budget : </a:t>
            </a:r>
            <a:r>
              <a:rPr lang="fr-FR" sz="1800" dirty="0"/>
              <a:t>15.136.000 EUR | Réhabilitation et extension maternités + Équipements</a:t>
            </a:r>
          </a:p>
        </p:txBody>
      </p:sp>
    </p:spTree>
    <p:extLst>
      <p:ext uri="{BB962C8B-B14F-4D97-AF65-F5344CB8AC3E}">
        <p14:creationId xmlns:p14="http://schemas.microsoft.com/office/powerpoint/2010/main" val="1766042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C6D999-5744-4964-8EED-978FF013D43A}"/>
              </a:ext>
            </a:extLst>
          </p:cNvPr>
          <p:cNvSpPr/>
          <p:nvPr/>
        </p:nvSpPr>
        <p:spPr>
          <a:xfrm>
            <a:off x="763617" y="1489650"/>
            <a:ext cx="76167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MERCI DE VOTRE ATTENTION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B0A94-6064-46C7-B616-6BABD4AADDA4}"/>
              </a:ext>
            </a:extLst>
          </p:cNvPr>
          <p:cNvSpPr/>
          <p:nvPr/>
        </p:nvSpPr>
        <p:spPr>
          <a:xfrm rot="21051395">
            <a:off x="6417319" y="4107149"/>
            <a:ext cx="2170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Plateforme web promotion </a:t>
            </a:r>
          </a:p>
          <a:p>
            <a:r>
              <a:rPr lang="fr-FR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initiatives communautaires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83FD7-493D-431F-BF6D-37178A9309F9}"/>
              </a:ext>
            </a:extLst>
          </p:cNvPr>
          <p:cNvSpPr/>
          <p:nvPr/>
        </p:nvSpPr>
        <p:spPr>
          <a:xfrm rot="21181766">
            <a:off x="677550" y="3751503"/>
            <a:ext cx="2782664" cy="54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Plateforme Comité National d’Éthique Recherche (</a:t>
            </a:r>
            <a:r>
              <a:rPr lang="fr-FR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CNERS</a:t>
            </a:r>
            <a:r>
              <a:rPr lang="fr-FR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880AF-A25A-4B4D-928F-42423633E978}"/>
              </a:ext>
            </a:extLst>
          </p:cNvPr>
          <p:cNvSpPr/>
          <p:nvPr/>
        </p:nvSpPr>
        <p:spPr>
          <a:xfrm rot="665709">
            <a:off x="3451733" y="2559210"/>
            <a:ext cx="2441694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Monitorage amélioré</a:t>
            </a:r>
            <a:endParaRPr lang="fr-F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04A209-ED54-4AE9-9425-56B417A1C1C2}"/>
              </a:ext>
            </a:extLst>
          </p:cNvPr>
          <p:cNvSpPr/>
          <p:nvPr/>
        </p:nvSpPr>
        <p:spPr>
          <a:xfrm rot="1549353">
            <a:off x="5984509" y="2817594"/>
            <a:ext cx="3036409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 Mentorats » SOE et </a:t>
            </a: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SONUB</a:t>
            </a:r>
            <a:endParaRPr lang="fr-F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7645B-3CDC-4866-AE1F-28BFF4101C11}"/>
              </a:ext>
            </a:extLst>
          </p:cNvPr>
          <p:cNvSpPr/>
          <p:nvPr/>
        </p:nvSpPr>
        <p:spPr>
          <a:xfrm rot="21038923">
            <a:off x="3643425" y="4038503"/>
            <a:ext cx="3547766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Formation compétence numérique</a:t>
            </a:r>
            <a:endParaRPr lang="fr-F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hlinkClick r:id="rId2"/>
            <a:extLst>
              <a:ext uri="{FF2B5EF4-FFF2-40B4-BE49-F238E27FC236}">
                <a16:creationId xmlns:a16="http://schemas.microsoft.com/office/drawing/2014/main" id="{1DB1DF77-FDA1-4C78-995B-5BBD3FADC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0427">
            <a:off x="282956" y="2758465"/>
            <a:ext cx="2763768" cy="707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30E611-53F3-4122-9DA2-C5F9116A75F7}"/>
              </a:ext>
            </a:extLst>
          </p:cNvPr>
          <p:cNvSpPr/>
          <p:nvPr/>
        </p:nvSpPr>
        <p:spPr>
          <a:xfrm rot="21376826">
            <a:off x="3648097" y="3332654"/>
            <a:ext cx="3288080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Appui santé communautaire</a:t>
            </a:r>
            <a:endParaRPr lang="fr-F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860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BD59900-4135-4470-BCE2-934C88B01138}"/>
              </a:ext>
            </a:extLst>
          </p:cNvPr>
          <p:cNvSpPr txBox="1"/>
          <p:nvPr/>
        </p:nvSpPr>
        <p:spPr>
          <a:xfrm>
            <a:off x="0" y="830080"/>
            <a:ext cx="3412503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b="1" dirty="0"/>
              <a:t>Projet de Santé de la Reproduction et de la Famille (PSRF)</a:t>
            </a:r>
            <a:endParaRPr lang="fr-FR" sz="1200" b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Partenaires:</a:t>
            </a:r>
            <a:r>
              <a:rPr lang="fr-FR" sz="1200" b="1" dirty="0">
                <a:solidFill>
                  <a:srgbClr val="6E6452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Ministère de Santé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Budget:</a:t>
            </a:r>
            <a:r>
              <a:rPr lang="fr-FR" sz="1200" b="1" dirty="0">
                <a:solidFill>
                  <a:srgbClr val="6E6452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11.600.000 EUR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Budget complémentaire:</a:t>
            </a:r>
            <a:r>
              <a:rPr lang="fr-FR" sz="1200" b="1" dirty="0">
                <a:solidFill>
                  <a:srgbClr val="C00000"/>
                </a:solidFill>
              </a:rPr>
              <a:t> 1.900.000 EUR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Durée:</a:t>
            </a:r>
            <a:r>
              <a:rPr lang="fr-FR" sz="1200" b="1" dirty="0">
                <a:solidFill>
                  <a:srgbClr val="6E6452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2019-2022</a:t>
            </a:r>
          </a:p>
          <a:p>
            <a:pPr algn="l"/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4FAD0-CD3A-42EC-BA55-B3406CBB4BC5}"/>
              </a:ext>
            </a:extLst>
          </p:cNvPr>
          <p:cNvSpPr/>
          <p:nvPr/>
        </p:nvSpPr>
        <p:spPr>
          <a:xfrm>
            <a:off x="3339541" y="830080"/>
            <a:ext cx="5719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025" indent="-1343025"/>
            <a:r>
              <a:rPr lang="fr-FR" sz="1400" b="1" dirty="0"/>
              <a:t>Zones d’intervention: </a:t>
            </a:r>
            <a:r>
              <a:rPr lang="fr-FR" sz="1400" b="1" dirty="0">
                <a:solidFill>
                  <a:srgbClr val="C00000"/>
                </a:solidFill>
              </a:rPr>
              <a:t>Faranah, Kindia, Labé, Mamou</a:t>
            </a:r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1FAF58D-B33E-4104-88A5-F5DED2A1223E}"/>
              </a:ext>
            </a:extLst>
          </p:cNvPr>
          <p:cNvSpPr txBox="1">
            <a:spLocks/>
          </p:cNvSpPr>
          <p:nvPr/>
        </p:nvSpPr>
        <p:spPr>
          <a:xfrm>
            <a:off x="3339540" y="1137857"/>
            <a:ext cx="5719169" cy="366228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b="1" dirty="0"/>
              <a:t>Objectif du programme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dirty="0"/>
              <a:t>L’état de santé des mères et des enfants de moins de cinq ans est amélioré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b="1" dirty="0"/>
              <a:t>Volets </a:t>
            </a:r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1. Renforcement des capacités des directions de la santé aux niveaux central et régional en </a:t>
            </a:r>
            <a:r>
              <a:rPr lang="fr-FR" sz="1200" dirty="0">
                <a:solidFill>
                  <a:sysClr val="windowText" lastClr="000000"/>
                </a:solidFill>
              </a:rPr>
              <a:t>gestion et de coordination des ressources humaines </a:t>
            </a:r>
            <a:endParaRPr lang="fr-FR" sz="1200" dirty="0"/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2. Appui à la gestion des districts sanitaires</a:t>
            </a:r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3. Appui à l’amélioration de la qualité des services </a:t>
            </a:r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4. Santé communautaire et appui à l’amélioration de la demande de services</a:t>
            </a:r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5. Approche intersectorielle de la prévention des MGF</a:t>
            </a:r>
            <a:endParaRPr lang="fr-FR" sz="1200" dirty="0">
              <a:solidFill>
                <a:srgbClr val="6E6452"/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400" b="1" dirty="0"/>
              <a:t>Indicateurs clés (module):</a:t>
            </a:r>
            <a:endParaRPr lang="fr-FR" sz="1400" b="1" dirty="0">
              <a:solidFill>
                <a:srgbClr val="6E6452"/>
              </a:solidFill>
              <a:highlight>
                <a:srgbClr val="FFFF00"/>
              </a:highlight>
            </a:endParaRP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/>
              <a:t>Taux d'accouchements assistées par un personnel qualifié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Taux d‘utilisation de la consultation primaire curative (CPC) 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Taux de </a:t>
            </a:r>
            <a:r>
              <a:rPr lang="fr-FR" sz="1200" dirty="0"/>
              <a:t>connaissance de la prévention des problèmes de santé prioritaires 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B050"/>
                </a:solidFill>
              </a:rPr>
              <a:t>Taux de rejet de la pratique des MGF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/>
              <a:t>Taux de satisfaction des usagers des structures de santé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386852-9EEB-4FA5-A3AD-315515DC0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65" y="2838605"/>
            <a:ext cx="2412377" cy="18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63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BD59900-4135-4470-BCE2-934C88B01138}"/>
              </a:ext>
            </a:extLst>
          </p:cNvPr>
          <p:cNvSpPr txBox="1"/>
          <p:nvPr/>
        </p:nvSpPr>
        <p:spPr>
          <a:xfrm>
            <a:off x="0" y="830080"/>
            <a:ext cx="3412503" cy="2405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b="1" dirty="0"/>
              <a:t>Programme d’Appui au renforcement du système de santé en République de Guinée (PASA2) </a:t>
            </a:r>
            <a:endParaRPr lang="fr-FR" sz="1200" b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Partenaire:</a:t>
            </a:r>
            <a:r>
              <a:rPr lang="fr-FR" sz="1200" b="1" dirty="0">
                <a:solidFill>
                  <a:srgbClr val="6E6452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Ministère de Santé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EU-contribution:</a:t>
            </a:r>
            <a:r>
              <a:rPr lang="fr-FR" sz="1200" b="1" dirty="0">
                <a:solidFill>
                  <a:srgbClr val="6E6452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11.000.000 EUR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Contribution BMZ:</a:t>
            </a:r>
            <a:r>
              <a:rPr lang="fr-FR" sz="1200" b="1" dirty="0">
                <a:solidFill>
                  <a:srgbClr val="6E6452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2.350.000 EUR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1200" b="1" dirty="0"/>
              <a:t>Duration:</a:t>
            </a:r>
            <a:r>
              <a:rPr lang="fr-FR" sz="1200" b="1" dirty="0">
                <a:solidFill>
                  <a:srgbClr val="6E6452"/>
                </a:solidFill>
              </a:rPr>
              <a:t> </a:t>
            </a:r>
            <a:r>
              <a:rPr lang="fr-FR" sz="1200" b="1" dirty="0">
                <a:solidFill>
                  <a:srgbClr val="C00000"/>
                </a:solidFill>
              </a:rPr>
              <a:t>01/08/2019 – 31/10/2022</a:t>
            </a:r>
          </a:p>
          <a:p>
            <a:pPr algn="l"/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4FAD0-CD3A-42EC-BA55-B3406CBB4BC5}"/>
              </a:ext>
            </a:extLst>
          </p:cNvPr>
          <p:cNvSpPr/>
          <p:nvPr/>
        </p:nvSpPr>
        <p:spPr>
          <a:xfrm>
            <a:off x="3339541" y="830080"/>
            <a:ext cx="5719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3025" indent="-1343025"/>
            <a:r>
              <a:rPr lang="fr-FR" sz="1400" b="1" dirty="0"/>
              <a:t>Zones d’intervention : </a:t>
            </a:r>
            <a:r>
              <a:rPr lang="fr-FR" sz="1400" b="1" dirty="0">
                <a:solidFill>
                  <a:srgbClr val="C00000"/>
                </a:solidFill>
              </a:rPr>
              <a:t>N’</a:t>
            </a:r>
            <a:r>
              <a:rPr lang="fr-FR" sz="1400" b="1" dirty="0" err="1">
                <a:solidFill>
                  <a:srgbClr val="C00000"/>
                </a:solidFill>
              </a:rPr>
              <a:t>Zérékoré</a:t>
            </a:r>
            <a:r>
              <a:rPr lang="fr-FR" sz="1400" b="1" dirty="0">
                <a:solidFill>
                  <a:srgbClr val="C00000"/>
                </a:solidFill>
              </a:rPr>
              <a:t>, Kissidougou, Kérouané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CA597E-3861-45A8-967A-C95CC4AA4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0" y="2988378"/>
            <a:ext cx="2412377" cy="1809282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C697D1A-D6A4-40AF-97CB-CFF60027B06F}"/>
              </a:ext>
            </a:extLst>
          </p:cNvPr>
          <p:cNvSpPr txBox="1">
            <a:spLocks/>
          </p:cNvSpPr>
          <p:nvPr/>
        </p:nvSpPr>
        <p:spPr>
          <a:xfrm>
            <a:off x="3339541" y="1137857"/>
            <a:ext cx="5601259" cy="385747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b="1" dirty="0"/>
              <a:t>Objective du programme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dirty="0"/>
              <a:t>L’état de santé des mères et des enfants de moins de cinq ans est amélioré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b="1" dirty="0"/>
              <a:t>Volets </a:t>
            </a:r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1. Renforcement des capacités des directions de la santé aux niveaux central et régional en </a:t>
            </a:r>
            <a:r>
              <a:rPr lang="fr-FR" sz="1200" dirty="0">
                <a:solidFill>
                  <a:sysClr val="windowText" lastClr="000000"/>
                </a:solidFill>
              </a:rPr>
              <a:t>gestion et de coordination des ressources humaines </a:t>
            </a:r>
            <a:endParaRPr lang="fr-FR" sz="1200" dirty="0"/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2. Appui à la gestion des districts sanitaires</a:t>
            </a:r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3. Appui à l’amélioration de la qualité des services </a:t>
            </a:r>
          </a:p>
          <a:p>
            <a:pPr marL="128588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200" dirty="0"/>
              <a:t>4. Santé communautaire et appui à l’amélioration de la demande de services</a:t>
            </a:r>
            <a:endParaRPr lang="fr-FR" sz="1200" dirty="0">
              <a:solidFill>
                <a:srgbClr val="6E6452"/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1400" b="1" dirty="0"/>
              <a:t>Indicateurs clés:</a:t>
            </a:r>
            <a:endParaRPr lang="fr-FR" sz="1400" b="1" dirty="0">
              <a:solidFill>
                <a:srgbClr val="6E6452"/>
              </a:solidFill>
              <a:highlight>
                <a:srgbClr val="FFFF00"/>
              </a:highlight>
            </a:endParaRP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/>
              <a:t>Taux d'accouchements assistées par un personnel qualifié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B050"/>
                </a:solidFill>
              </a:rPr>
              <a:t>Taux d'utilisation des 4 CPN dont 1 au cours du 9ème mois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Taux d‘utilisation de la consultation primaire curative (CPC) 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/>
              <a:t>Taux de satisfaction des usagers des structures de santé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B050"/>
                </a:solidFill>
              </a:rPr>
              <a:t>Nombres d'instances de coordination régulièrement tenues</a:t>
            </a:r>
          </a:p>
          <a:p>
            <a:pPr marL="471488" lvl="2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B050"/>
                </a:solidFill>
              </a:rPr>
              <a:t>Taux de nouveaux affectés toujours présents au moins 6 mois après l‘affectation</a:t>
            </a:r>
          </a:p>
        </p:txBody>
      </p:sp>
    </p:spTree>
    <p:extLst>
      <p:ext uri="{BB962C8B-B14F-4D97-AF65-F5344CB8AC3E}">
        <p14:creationId xmlns:p14="http://schemas.microsoft.com/office/powerpoint/2010/main" val="583008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71CE140-EAAF-4A82-880D-476DF657F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2250"/>
              </p:ext>
            </p:extLst>
          </p:nvPr>
        </p:nvGraphicFramePr>
        <p:xfrm>
          <a:off x="169334" y="1639570"/>
          <a:ext cx="4833620" cy="277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AC0D4F96-62CE-4DD2-87BB-5C7ADB38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738656"/>
              </p:ext>
            </p:extLst>
          </p:nvPr>
        </p:nvGraphicFramePr>
        <p:xfrm>
          <a:off x="5249122" y="1639570"/>
          <a:ext cx="3530811" cy="277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9E20883-60FF-47AD-9707-1569AF5AD5D6}"/>
              </a:ext>
            </a:extLst>
          </p:cNvPr>
          <p:cNvSpPr/>
          <p:nvPr/>
        </p:nvSpPr>
        <p:spPr>
          <a:xfrm>
            <a:off x="299423" y="1041528"/>
            <a:ext cx="9018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Quelques indicateurs clés</a:t>
            </a:r>
            <a:endParaRPr lang="de-D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160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A9F4F574-22D6-448E-B104-772434E983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123" y="3618826"/>
            <a:ext cx="1560787" cy="8438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26B9D2-8CE0-42FA-B3EF-814256833A6B}"/>
              </a:ext>
            </a:extLst>
          </p:cNvPr>
          <p:cNvSpPr/>
          <p:nvPr/>
        </p:nvSpPr>
        <p:spPr>
          <a:xfrm>
            <a:off x="299423" y="1041528"/>
            <a:ext cx="9018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Volet 1: Renforcement des capacités des directions de la santé aux niveaux central et régional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49689D-96D2-4160-B42A-AE6A2B167AB6}"/>
              </a:ext>
            </a:extLst>
          </p:cNvPr>
          <p:cNvSpPr txBox="1"/>
          <p:nvPr/>
        </p:nvSpPr>
        <p:spPr>
          <a:xfrm>
            <a:off x="4094922" y="155448"/>
            <a:ext cx="504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002060"/>
                </a:solidFill>
              </a:rPr>
              <a:t>ACTIVITIES CLES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0AA85-A48F-4B9C-AAC5-C4E4B153DE26}"/>
              </a:ext>
            </a:extLst>
          </p:cNvPr>
          <p:cNvSpPr/>
          <p:nvPr/>
        </p:nvSpPr>
        <p:spPr>
          <a:xfrm>
            <a:off x="271154" y="1973401"/>
            <a:ext cx="63483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Appui au BSD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Appui à la gestion des ressources humaines (introduction de l'</a:t>
            </a:r>
            <a:r>
              <a:rPr lang="fr-FR" sz="1800" dirty="0" err="1"/>
              <a:t>iRHIS</a:t>
            </a:r>
            <a:r>
              <a:rPr lang="fr-FR" sz="1800" dirty="0"/>
              <a:t> - outil à l'appui d'une gestion efficace et efficiente du personnel)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Modernisation, systèmes informatique, gestion de connaissances et nouvelles technologies (</a:t>
            </a:r>
            <a:r>
              <a:rPr lang="fr-FR" sz="1800" dirty="0" err="1"/>
              <a:t>SMSI</a:t>
            </a:r>
            <a:r>
              <a:rPr lang="fr-FR" sz="1800" dirty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Volet 1 + 4: Appui a développement de l’application mobile ‘</a:t>
            </a:r>
            <a:r>
              <a:rPr lang="fr-F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Kouyé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’ (lancement 22 février 2022)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34909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570F794-07A6-4623-BC21-4E90A9B64452}"/>
              </a:ext>
            </a:extLst>
          </p:cNvPr>
          <p:cNvSpPr/>
          <p:nvPr/>
        </p:nvSpPr>
        <p:spPr>
          <a:xfrm>
            <a:off x="-926" y="1584310"/>
            <a:ext cx="4170590" cy="321629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AE0C0C-7C41-4CF7-8818-8E96AC049438}"/>
              </a:ext>
            </a:extLst>
          </p:cNvPr>
          <p:cNvSpPr/>
          <p:nvPr/>
        </p:nvSpPr>
        <p:spPr>
          <a:xfrm>
            <a:off x="1" y="93983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Volet 2: Appui à la gestion des districts sanitaires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8F5DA7-7325-4F37-9BF0-B480ECF72597}"/>
              </a:ext>
            </a:extLst>
          </p:cNvPr>
          <p:cNvSpPr txBox="1"/>
          <p:nvPr/>
        </p:nvSpPr>
        <p:spPr>
          <a:xfrm>
            <a:off x="4094922" y="155448"/>
            <a:ext cx="504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ACTIVITIES CLES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3E8FD-1810-4F8B-8249-A069018C55F7}"/>
              </a:ext>
            </a:extLst>
          </p:cNvPr>
          <p:cNvSpPr/>
          <p:nvPr/>
        </p:nvSpPr>
        <p:spPr>
          <a:xfrm>
            <a:off x="4333461" y="172422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Mise en œuvre des plans d'action opérationnels (PAO)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Appui à la bonne gouvernance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Supervisions intégré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Instances de coordination (réunions, CTRS, CTPS)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Gestion de la qualité des services de santé (Monitorage Amélioré)</a:t>
            </a:r>
          </a:p>
        </p:txBody>
      </p:sp>
    </p:spTree>
    <p:extLst>
      <p:ext uri="{BB962C8B-B14F-4D97-AF65-F5344CB8AC3E}">
        <p14:creationId xmlns:p14="http://schemas.microsoft.com/office/powerpoint/2010/main" val="42482298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348930-1364-459E-95CA-0619EC4E6665}"/>
              </a:ext>
            </a:extLst>
          </p:cNvPr>
          <p:cNvSpPr/>
          <p:nvPr/>
        </p:nvSpPr>
        <p:spPr>
          <a:xfrm>
            <a:off x="0" y="1086428"/>
            <a:ext cx="9072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Volet 3: Appui à l’amélioration de la qualité des services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1B6C99-91BD-49F4-ABDD-F9EB28853814}"/>
              </a:ext>
            </a:extLst>
          </p:cNvPr>
          <p:cNvSpPr txBox="1"/>
          <p:nvPr/>
        </p:nvSpPr>
        <p:spPr>
          <a:xfrm>
            <a:off x="4094922" y="155448"/>
            <a:ext cx="504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ACTIVITIES CLES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16010-733F-4B12-8BD1-AC03EACF87F8}"/>
              </a:ext>
            </a:extLst>
          </p:cNvPr>
          <p:cNvSpPr/>
          <p:nvPr/>
        </p:nvSpPr>
        <p:spPr>
          <a:xfrm>
            <a:off x="4094922" y="1633287"/>
            <a:ext cx="49775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Formation continue (plan de formation), mentorat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Financement de 'microprojets' pour rendre les installations de santé plus fonctionnelles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Supervision intégrée (DPS =&gt; établissements de santé)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Campagne de don de sang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Référence obstétricale </a:t>
            </a:r>
          </a:p>
        </p:txBody>
      </p:sp>
      <p:pic>
        <p:nvPicPr>
          <p:cNvPr id="1027" name="Picture 3" descr="e23c33d4-b660-4b30-8517-a3ce65ffdabe@EURP190">
            <a:extLst>
              <a:ext uri="{FF2B5EF4-FFF2-40B4-BE49-F238E27FC236}">
                <a16:creationId xmlns:a16="http://schemas.microsoft.com/office/drawing/2014/main" id="{E335BB83-11FA-4665-801E-48FAE9AD0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8511" r="5133" b="388"/>
          <a:stretch/>
        </p:blipFill>
        <p:spPr bwMode="auto">
          <a:xfrm>
            <a:off x="429251" y="1633287"/>
            <a:ext cx="3456950" cy="276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20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98C813-4CEE-43E7-9DB8-EF2B991A3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46882" y="1362056"/>
            <a:ext cx="4597116" cy="3447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473C25-BF72-45BB-95D5-AD8F8FAAAFDF}"/>
              </a:ext>
            </a:extLst>
          </p:cNvPr>
          <p:cNvSpPr/>
          <p:nvPr/>
        </p:nvSpPr>
        <p:spPr>
          <a:xfrm>
            <a:off x="-2" y="882503"/>
            <a:ext cx="9226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Volet 4: Santé communautaire et appui à l’amélioration de la demande de services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7D2D8-9718-4C43-BB4A-8691416744A4}"/>
              </a:ext>
            </a:extLst>
          </p:cNvPr>
          <p:cNvSpPr/>
          <p:nvPr/>
        </p:nvSpPr>
        <p:spPr>
          <a:xfrm>
            <a:off x="25118" y="1713500"/>
            <a:ext cx="45468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Sensibilisation à travers diverses structures communautaires (maisons de jeunes, leaders religieux, ...)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Services de santé adaptés aux besoins des jeunes, circuit interactif "Connais ton corps" ; application mobile "</a:t>
            </a:r>
            <a:r>
              <a:rPr lang="fr-FR" sz="1800" dirty="0" err="1"/>
              <a:t>Kouyé</a:t>
            </a:r>
            <a:r>
              <a:rPr lang="fr-FR" sz="1800" dirty="0"/>
              <a:t>«  (avec volet 1)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Mise en œuvre de la stratégie nationale de santé communautaire - recours à des agents de santé communautaires</a:t>
            </a:r>
            <a:endParaRPr lang="en-US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7D530E-284E-43BD-BE0D-39D090BE3157}"/>
              </a:ext>
            </a:extLst>
          </p:cNvPr>
          <p:cNvSpPr txBox="1"/>
          <p:nvPr/>
        </p:nvSpPr>
        <p:spPr>
          <a:xfrm>
            <a:off x="4094922" y="155448"/>
            <a:ext cx="504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002060"/>
                </a:solidFill>
              </a:rPr>
              <a:t>KEY ACTIVITIES</a:t>
            </a:r>
          </a:p>
        </p:txBody>
      </p:sp>
    </p:spTree>
    <p:extLst>
      <p:ext uri="{BB962C8B-B14F-4D97-AF65-F5344CB8AC3E}">
        <p14:creationId xmlns:p14="http://schemas.microsoft.com/office/powerpoint/2010/main" val="102871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73C25-BF72-45BB-95D5-AD8F8FAAAFDF}"/>
              </a:ext>
            </a:extLst>
          </p:cNvPr>
          <p:cNvSpPr/>
          <p:nvPr/>
        </p:nvSpPr>
        <p:spPr>
          <a:xfrm>
            <a:off x="-2" y="882503"/>
            <a:ext cx="9226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Volet 5: Approche intersectorielle de la prévention des MGF (PSRF)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7D2D8-9718-4C43-BB4A-8691416744A4}"/>
              </a:ext>
            </a:extLst>
          </p:cNvPr>
          <p:cNvSpPr/>
          <p:nvPr/>
        </p:nvSpPr>
        <p:spPr>
          <a:xfrm>
            <a:off x="66264" y="1833086"/>
            <a:ext cx="4546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Organisation de forums de dialogue réunissant des chefs religieux, des autorités politiques, des professionnels de la santé, des juristes et des médias pour discuter et sensibiliser aux MGF.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7D530E-284E-43BD-BE0D-39D090BE3157}"/>
              </a:ext>
            </a:extLst>
          </p:cNvPr>
          <p:cNvSpPr txBox="1"/>
          <p:nvPr/>
        </p:nvSpPr>
        <p:spPr>
          <a:xfrm>
            <a:off x="4094922" y="155448"/>
            <a:ext cx="504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002060"/>
                </a:solidFill>
              </a:rPr>
              <a:t>KEY ACTIVITIES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B9B85A5-1EFF-4F30-B22E-4169ABA8105E}"/>
              </a:ext>
            </a:extLst>
          </p:cNvPr>
          <p:cNvSpPr/>
          <p:nvPr/>
        </p:nvSpPr>
        <p:spPr>
          <a:xfrm>
            <a:off x="4986779" y="1715678"/>
            <a:ext cx="3563332" cy="25453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Photo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D140AD-2AD8-494C-9B8A-81FE4297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32" y="1715678"/>
            <a:ext cx="3724979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623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Français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906</Words>
  <Application>Microsoft Office PowerPoint</Application>
  <PresentationFormat>Affichage à l'écran (16:9)</PresentationFormat>
  <Paragraphs>117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Master Français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Bauer, Vanessa GIZ</dc:creator>
  <cp:lastModifiedBy>Huber, Goetz GIZ GN</cp:lastModifiedBy>
  <cp:revision>1320</cp:revision>
  <dcterms:created xsi:type="dcterms:W3CDTF">2017-09-14T11:33:37Z</dcterms:created>
  <dcterms:modified xsi:type="dcterms:W3CDTF">2022-02-20T07:06:37Z</dcterms:modified>
</cp:coreProperties>
</file>