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59" r:id="rId9"/>
    <p:sldId id="266" r:id="rId10"/>
    <p:sldId id="267" r:id="rId11"/>
    <p:sldId id="268" r:id="rId12"/>
    <p:sldId id="261" r:id="rId13"/>
    <p:sldId id="263" r:id="rId14"/>
    <p:sldId id="262" r:id="rId15"/>
    <p:sldId id="2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D1215-C8A0-4ACF-96E4-A565925A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C4DF4C-3E5D-49AA-B3B3-B609B192C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EB714-4057-48B0-92AD-5992EABC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0783B0-4A34-463B-93CB-A892773B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1913EF-2F1F-4F0B-AE3F-4853AAB9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9539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39FCE-5825-4493-987B-CC06EF7F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395E6E-AAEE-49FF-8476-2C46EC8CB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62EF74-0FDA-4F55-B267-69F41A47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BD326-EE41-41BD-92CC-40ED32B6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85C8E1-B5B2-4577-A135-FB3BCC07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89640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257C8F-050E-45B3-8A49-B4240C933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920B7E-3514-4224-B428-1CE9A9FC9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7BF31A-CF6C-45B9-A41F-233830DD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F54EB-4E76-4088-B5E8-04C8D8F0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3B58A3-DF40-4C01-8C7B-6C689BA7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9913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1C9EA-5917-4FB3-9278-5E7E78B1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B14AF1-6301-4BB1-87DE-4D7DD9F66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6D62C6-2F7C-431F-A69E-69C144AC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A0129-764E-463D-835D-54704E90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237399-A650-42FE-8860-A7142D65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88206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AB83F-6131-44E8-93B9-03937B91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8FF105-3ADB-42EF-BD00-540FB5ACF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C1482-C875-4C7C-B0C0-E9EC53E3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F51CF1-0ECA-47DF-A602-748BFCEC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EA4A28-AE02-425C-B361-5E79BDE9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30930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0B137-EB11-49ED-B222-F257D351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A44888-4356-4C26-87E4-63D42CA8C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F6557E-5191-4D85-A0DC-EF3A98E45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667B80-667F-48B3-9F9F-05C4CE5B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16B542-8866-4DE1-8663-F8C8F90D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7D2A62-954F-4A8E-86CA-81F28F6E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63098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F7F8B3-DE72-4E6A-9089-399F61D5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2015B6-5166-4035-9367-8FF119C7C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EE4AB0-9678-4919-BF79-203E9E978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2229BE-CB0A-474F-9E64-E4BCE34E7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76420F-5870-4470-8682-050040B7B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FEF497-6B3F-4FB2-B2ED-FB8C60B3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B6FA21-E55B-4DFA-B81B-3966661A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3D0786-405D-4109-A9DB-EC0FBB91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9652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9FF31-6BF1-4823-A63A-8D42A5C2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F29EE7-E1EB-43D8-B498-3ACFB881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51E7A3-3AD0-4A6B-9A65-A0CAC51D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42C7CD-7B33-4071-BBA4-F4FE0762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2553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A27475-BB73-4C00-92B5-22241721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C437BF-C43B-4FF0-9B32-09286BF8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839634-8796-455C-967C-64A85429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56185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DDF0B-E1F3-4C7C-9D34-DD3B2CF0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108B6F-FFF6-4A0D-8ECA-206DE0C1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8F9B9E-ED31-4434-9391-B1FDEEFC6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E4ACF3-943C-4D30-8F89-C888F9A2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2B84B3-5CEE-4929-B907-9CD5604A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158283-566E-4FAD-9140-C8EF172A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4160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80D28-A9E5-4AB6-A656-228EE353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1A0DD5-B45A-4FED-87F3-8A0C49F07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CC190E-7D35-4DDD-B402-AD322CC78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E6DCDA-7C45-43D4-A49A-F95842621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C4F49E-93BC-4EA0-9190-18AF3163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D03135-4CA2-4CC9-A506-8D97D552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82836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82D5B3-0770-44FB-AB04-D70C07FB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C6183F-3BCE-4F1A-84D1-4D5D823CB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46F060-CF50-43E8-90CC-5455A79BA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A2CB1-7E68-41B0-B0AE-BD55877C3E93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E1F8BC-B33D-4E7B-900C-C64C9276F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E6D30-6A75-4A4D-ABF1-2CB2E6759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0BAE-3AE6-4C74-A64C-3AA94455B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90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zonline-my.sharepoint.com/personal/lucile_ifono_giz_de/Documents/Fichiers%20de%20conversation%20Microsoft%20Teams/2021-03-03-%20Budget%20riposte%20MVE%20PASA2_BMZ.xlsx?web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C1B15-4738-46F8-BE3F-7825F7493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278" y="3326741"/>
            <a:ext cx="11390722" cy="1425804"/>
          </a:xfrm>
        </p:spPr>
        <p:txBody>
          <a:bodyPr>
            <a:noAutofit/>
          </a:bodyPr>
          <a:lstStyle/>
          <a:p>
            <a:pPr algn="l"/>
            <a:r>
              <a:rPr lang="fr-FR" sz="4400" b="1" dirty="0">
                <a:solidFill>
                  <a:srgbClr val="FF0000"/>
                </a:solidFill>
                <a:latin typeface="Gill Sans MT" panose="020B0502020104020203" pitchFamily="34" charset="0"/>
              </a:rPr>
              <a:t>Projet de formation en </a:t>
            </a:r>
            <a:br>
              <a:rPr lang="fr-FR" sz="4400" b="1" dirty="0">
                <a:solidFill>
                  <a:srgbClr val="FF0000"/>
                </a:solidFill>
                <a:latin typeface="Gill Sans MT" panose="020B0502020104020203" pitchFamily="34" charset="0"/>
              </a:rPr>
            </a:br>
            <a:r>
              <a:rPr lang="fr-FR" sz="7200" b="1" dirty="0">
                <a:solidFill>
                  <a:srgbClr val="FF0000"/>
                </a:solidFill>
                <a:latin typeface="Gill Sans MT" panose="020B0502020104020203" pitchFamily="34" charset="0"/>
              </a:rPr>
              <a:t>RECHERCHE-ACTION</a:t>
            </a:r>
            <a:br>
              <a:rPr lang="fr-FR" sz="4400" dirty="0">
                <a:latin typeface="Gill Sans MT" panose="020B0502020104020203" pitchFamily="34" charset="0"/>
              </a:rPr>
            </a:br>
            <a:r>
              <a:rPr lang="fr-FR" sz="2800" b="1" i="1" dirty="0">
                <a:solidFill>
                  <a:schemeClr val="accent1"/>
                </a:solidFill>
                <a:latin typeface="Gill Sans MT" panose="020B0502020104020203" pitchFamily="34" charset="0"/>
                <a:ea typeface="+mn-ea"/>
                <a:cs typeface="+mn-cs"/>
              </a:rPr>
              <a:t>Destinés aux agents de santé des DRS et DPS de Guinée </a:t>
            </a:r>
            <a:endParaRPr lang="fr-FR" sz="3200" b="1" i="1" dirty="0">
              <a:solidFill>
                <a:schemeClr val="accent1"/>
              </a:solidFill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B73989D-50E4-4A8F-A3B1-F9BAE9B0E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948" y="743600"/>
            <a:ext cx="2690895" cy="764690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BF101A73-BA85-416F-86F0-CAA1AEEA1E4D}"/>
              </a:ext>
            </a:extLst>
          </p:cNvPr>
          <p:cNvSpPr txBox="1">
            <a:spLocks/>
          </p:cNvSpPr>
          <p:nvPr/>
        </p:nvSpPr>
        <p:spPr>
          <a:xfrm>
            <a:off x="801278" y="5515194"/>
            <a:ext cx="2553377" cy="44837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/>
              <a:t>Alpha Mahmoud Barry  </a:t>
            </a:r>
            <a:r>
              <a:rPr lang="en-GB" sz="2000" i="1" dirty="0" err="1"/>
              <a:t>Conseiller</a:t>
            </a:r>
            <a:r>
              <a:rPr lang="en-GB" sz="2000" i="1" dirty="0"/>
              <a:t> BSD</a:t>
            </a:r>
          </a:p>
          <a:p>
            <a:pPr algn="l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4563449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2" y="1373249"/>
            <a:ext cx="10515600" cy="52233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/>
                </a:solidFill>
                <a:latin typeface="Gill Sans MT" panose="020B0502020104020203" pitchFamily="34" charset="0"/>
              </a:rPr>
              <a:t>Modules</a:t>
            </a: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1</a:t>
            </a:r>
            <a:r>
              <a:rPr lang="fr-FR" sz="2400" dirty="0">
                <a:latin typeface="Gill Sans MT" panose="020B0502020104020203" pitchFamily="34" charset="0"/>
              </a:rPr>
              <a:t>- 	Contextualisation et identification des thèmes/protocole de recherche -</a:t>
            </a:r>
            <a:r>
              <a:rPr lang="fr-FR" sz="2200" dirty="0">
                <a:solidFill>
                  <a:srgbClr val="FF0000"/>
                </a:solidFill>
                <a:latin typeface="Gill Sans MT" panose="020B0502020104020203" pitchFamily="34" charset="0"/>
              </a:rPr>
              <a:t>										Dr Alpha A- BSD</a:t>
            </a: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2-</a:t>
            </a:r>
            <a:r>
              <a:rPr lang="fr-FR" sz="2400" dirty="0">
                <a:latin typeface="Gill Sans MT" panose="020B0502020104020203" pitchFamily="34" charset="0"/>
              </a:rPr>
              <a:t> 	La formation à distance -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				Steffen GIZ,  Dr Diaby</a:t>
            </a: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2-</a:t>
            </a:r>
            <a:r>
              <a:rPr lang="fr-FR" sz="2400" dirty="0">
                <a:latin typeface="Gill Sans MT" panose="020B0502020104020203" pitchFamily="34" charset="0"/>
              </a:rPr>
              <a:t> 	Protocole de recache action 			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Dr Barry, </a:t>
            </a:r>
          </a:p>
          <a:p>
            <a:r>
              <a:rPr lang="fr-FR" sz="2400" dirty="0">
                <a:latin typeface="Gill Sans MT" panose="020B0502020104020203" pitchFamily="34" charset="0"/>
              </a:rPr>
              <a:t>		Revue documentaire et outils (ZOTERO, INARY) 	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Dr Gerard, </a:t>
            </a:r>
            <a:endParaRPr lang="fr-FR" sz="2400" dirty="0">
              <a:latin typeface="Gill Sans MT" panose="020B0502020104020203" pitchFamily="34" charset="0"/>
            </a:endParaRPr>
          </a:p>
          <a:p>
            <a:r>
              <a:rPr lang="fr-FR" sz="2400" dirty="0">
                <a:latin typeface="Gill Sans MT" panose="020B0502020104020203" pitchFamily="34" charset="0"/>
              </a:rPr>
              <a:t>		Collecte et de traitement des données et outils (Epi info, SPASS) </a:t>
            </a:r>
          </a:p>
          <a:p>
            <a:pPr marL="0" indent="0">
              <a:buNone/>
            </a:pPr>
            <a:r>
              <a:rPr lang="fr-FR" sz="2500" dirty="0">
                <a:solidFill>
                  <a:srgbClr val="FF0000"/>
                </a:solidFill>
                <a:latin typeface="Gill Sans MT" panose="020B0502020104020203" pitchFamily="34" charset="0"/>
              </a:rPr>
              <a:t>								Dr Gerard, </a:t>
            </a:r>
          </a:p>
          <a:p>
            <a:r>
              <a:rPr lang="fr-FR" sz="2400" dirty="0">
                <a:latin typeface="Gill Sans MT" panose="020B0502020104020203" pitchFamily="34" charset="0"/>
              </a:rPr>
              <a:t>		Rédaction du Rapport de la recherche -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		Dr Barry, Dr Gerard, </a:t>
            </a: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3-</a:t>
            </a:r>
            <a:r>
              <a:rPr lang="fr-FR" sz="2400" dirty="0">
                <a:latin typeface="Gill Sans MT" panose="020B0502020104020203" pitchFamily="34" charset="0"/>
              </a:rPr>
              <a:t> 	Elaboration du budget de la recherche -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		Dr Bayo</a:t>
            </a: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4-</a:t>
            </a:r>
            <a:r>
              <a:rPr lang="fr-FR" sz="2400" dirty="0">
                <a:latin typeface="Gill Sans MT" panose="020B0502020104020203" pitchFamily="34" charset="0"/>
              </a:rPr>
              <a:t> 	Respect de l’éthique et de la Déontologie (présentation CNERS,  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Pr Sow,</a:t>
            </a: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5</a:t>
            </a:r>
            <a:r>
              <a:rPr lang="fr-FR" sz="2400" dirty="0">
                <a:latin typeface="Gill Sans MT" panose="020B0502020104020203" pitchFamily="34" charset="0"/>
              </a:rPr>
              <a:t>- 	Recherche de sponsor ou de partenaire financier 	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Dr Barry, Dr Gerard,  Dr Dillo</a:t>
            </a: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fr-FR" sz="2400" u="sng" dirty="0">
                <a:latin typeface="Gill Sans MT" panose="020B0502020104020203" pitchFamily="34" charset="0"/>
              </a:rPr>
              <a:t>Module 7-</a:t>
            </a:r>
            <a:r>
              <a:rPr lang="fr-FR" sz="2400" dirty="0">
                <a:latin typeface="Gill Sans MT" panose="020B0502020104020203" pitchFamily="34" charset="0"/>
              </a:rPr>
              <a:t> 	Valorisation des résultats et pérennisation des action de recherche 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Dr Diallo</a:t>
            </a: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Références </a:t>
            </a:r>
          </a:p>
          <a:p>
            <a:pPr marL="0" indent="0">
              <a:buNone/>
            </a:pPr>
            <a:r>
              <a:rPr lang="fr-FR" sz="2400" dirty="0">
                <a:latin typeface="Gill Sans MT" panose="020B0502020104020203" pitchFamily="34" charset="0"/>
              </a:rPr>
              <a:t>Document et Vidéo de référence de références enregistres du Clé USB 	(</a:t>
            </a: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Steffen GIZ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Dr Barry, Dr Bayo, Dr Gerard,  Dr Diallo, Pr Sow)</a:t>
            </a: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b="1" dirty="0">
              <a:latin typeface="Gill Sans MT" panose="020B0502020104020203" pitchFamily="34" charset="0"/>
            </a:endParaRPr>
          </a:p>
          <a:p>
            <a:endParaRPr lang="fr-FR" b="1" dirty="0">
              <a:latin typeface="Gill Sans MT" panose="020B0502020104020203" pitchFamily="34" charset="0"/>
            </a:endParaRPr>
          </a:p>
          <a:p>
            <a:endParaRPr lang="fr-FR" b="1" dirty="0">
              <a:latin typeface="Gill Sans MT" panose="020B05020201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0072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>
            <a:extLst>
              <a:ext uri="{FF2B5EF4-FFF2-40B4-BE49-F238E27FC236}">
                <a16:creationId xmlns:a16="http://schemas.microsoft.com/office/drawing/2014/main" id="{FAB38FC7-FC46-4A1A-92F9-F1FB8923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Documents de la formation </a:t>
            </a:r>
          </a:p>
        </p:txBody>
      </p:sp>
    </p:spTree>
    <p:extLst>
      <p:ext uri="{BB962C8B-B14F-4D97-AF65-F5344CB8AC3E}">
        <p14:creationId xmlns:p14="http://schemas.microsoft.com/office/powerpoint/2010/main" val="80456345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Budget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06" y="1347164"/>
            <a:ext cx="10515600" cy="2536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/>
              <a:t>A finaliser selon l’approche retenue</a:t>
            </a:r>
            <a:r>
              <a:rPr lang="da-DK" sz="3200" b="1" dirty="0">
                <a:hlinkClick r:id="rId2"/>
              </a:rPr>
              <a:t>2021-03-03- Budget riposte MVE PASA2_BMZ</a:t>
            </a:r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  <a:p>
            <a:endParaRPr lang="fr-FR" sz="4900" b="1" dirty="0">
              <a:solidFill>
                <a:srgbClr val="FF0000"/>
              </a:solidFill>
              <a:latin typeface="Gill Sans MT" panose="020B0502020104020203" pitchFamily="34" charset="0"/>
              <a:ea typeface="+mj-ea"/>
              <a:cs typeface="+mj-cs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5664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CC43C9-4208-41A1-AB04-25B368FB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073" y="1789349"/>
            <a:ext cx="9399308" cy="810264"/>
          </a:xfrm>
        </p:spPr>
        <p:txBody>
          <a:bodyPr>
            <a:no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Merci de votre attention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445AD7-D1B4-460C-ABD4-12C8E642A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952" y="2933374"/>
            <a:ext cx="7570509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Questions </a:t>
            </a:r>
          </a:p>
          <a:p>
            <a:r>
              <a:rPr lang="fr-FR" sz="3600" b="1" dirty="0">
                <a:solidFill>
                  <a:schemeClr val="accent1"/>
                </a:solidFill>
              </a:rPr>
              <a:t>surtout amélioration</a:t>
            </a:r>
          </a:p>
          <a:p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158510F4-C869-418C-8070-BF3E5A45C045}"/>
              </a:ext>
            </a:extLst>
          </p:cNvPr>
          <p:cNvSpPr txBox="1">
            <a:spLocks/>
          </p:cNvSpPr>
          <p:nvPr/>
        </p:nvSpPr>
        <p:spPr>
          <a:xfrm>
            <a:off x="1833119" y="5736724"/>
            <a:ext cx="10048974" cy="1121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800" b="1" dirty="0"/>
              <a:t>Indicator: </a:t>
            </a:r>
          </a:p>
          <a:p>
            <a:pPr algn="r"/>
            <a:r>
              <a:rPr lang="fr-FR" sz="2800" b="1" i="1" dirty="0"/>
              <a:t>“nombre de RA réalisées par structure de santé, par an</a:t>
            </a:r>
            <a:r>
              <a:rPr lang="en-GB" sz="2800" b="1" i="1" dirty="0"/>
              <a:t>” </a:t>
            </a:r>
            <a:endParaRPr lang="en-GB" sz="2800" i="1" dirty="0"/>
          </a:p>
          <a:p>
            <a:pPr algn="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2628413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 fontScale="90000"/>
          </a:bodyPr>
          <a:lstStyle/>
          <a:p>
            <a:r>
              <a:rPr lang="fr-FR" sz="5400" b="1" dirty="0">
                <a:solidFill>
                  <a:srgbClr val="FF0000"/>
                </a:solidFill>
                <a:latin typeface="Gill Sans MT" panose="020B0502020104020203" pitchFamily="34" charset="0"/>
              </a:rPr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06" y="1347163"/>
            <a:ext cx="10515600" cy="53270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Contexte et justifications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Termes de références et agenda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Objectifs de la 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Méthodologie</a:t>
            </a:r>
          </a:p>
          <a:p>
            <a:pPr lvl="1"/>
            <a:r>
              <a:rPr lang="fr-FR" sz="2800" b="1" dirty="0"/>
              <a:t>Formation en salle</a:t>
            </a:r>
          </a:p>
          <a:p>
            <a:pPr lvl="1"/>
            <a:r>
              <a:rPr lang="fr-FR" sz="2800" b="1" dirty="0"/>
              <a:t>Formation a distance</a:t>
            </a:r>
          </a:p>
          <a:p>
            <a:pPr lvl="1"/>
            <a:r>
              <a:rPr lang="fr-FR" sz="2800" b="1" dirty="0"/>
              <a:t>Suivi des participants 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Chronogramme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Budget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/>
              <a:t>Documents de la formation </a:t>
            </a:r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41563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Contexte et justifications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F65D64-EBA9-4E20-BBAF-3340381B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21" y="1733663"/>
            <a:ext cx="10832183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latin typeface="Gill Sans MT" panose="020B0502020104020203" pitchFamily="34" charset="0"/>
              </a:rPr>
              <a:t>En 2015, la Guinée s’est dotée d’une nouvelle politique de santé et d’un plan de développement sanitaire 2015-2024. 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Gill Sans MT" panose="020B0502020104020203" pitchFamily="34" charset="0"/>
              </a:rPr>
              <a:t>Dans le cadre la réalisation de la stratégie du développement de la recherche et de l’innovation promues par l’OMS, l’OAAS, et l’UE que, le Ministère de la Santé, à travers le Bureau de Stratégie et de Développement, a planifie des activités de renforcement des compétences des acteurs en recherche action à travers un programme de formation théoriques et pratique en recherche action</a:t>
            </a:r>
            <a:endParaRPr lang="fr-FR" sz="3200" b="1" dirty="0">
              <a:latin typeface="Gill Sans MT" panose="020B0502020104020203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032889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F424AF-64B0-44FC-8C6E-ABD54003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462" y="1571760"/>
            <a:ext cx="8559538" cy="50342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chemeClr val="accent1"/>
                </a:solidFill>
              </a:rPr>
              <a:t>Spécifiques, </a:t>
            </a:r>
          </a:p>
          <a:p>
            <a:pPr marL="0" indent="0">
              <a:buNone/>
            </a:pPr>
            <a:r>
              <a:rPr lang="fr-FR" b="1" dirty="0"/>
              <a:t>A la fin de la formation, les </a:t>
            </a:r>
            <a:r>
              <a:rPr lang="fr-FR" b="1" u="sng" dirty="0"/>
              <a:t>participants seront capables de</a:t>
            </a:r>
            <a:r>
              <a:rPr lang="fr-FR" b="1" dirty="0"/>
              <a:t> : 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Décrire les conceptacles lies a  la recherche-action en santé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savoir les techniques de la revue documentaire en Science de la santé ; 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Rédiger un protocole complet (outils de collecte, chronogramme) Recherche-Action en Science de la santé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Rédiger un Budget estimatif de la recherche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Procéder a la collecte des données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Réaliser des analyse des données avec logiciel assistes ordinateurs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Rédiger une rapport complet d’une recherche-action en santé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Respecter les norme de l’Ethique de la recherche ;</a:t>
            </a:r>
          </a:p>
          <a:p>
            <a:pPr lvl="0">
              <a:lnSpc>
                <a:spcPct val="120000"/>
              </a:lnSpc>
            </a:pPr>
            <a:r>
              <a:rPr lang="fr-FR" b="1" dirty="0"/>
              <a:t>Partager les résultats d’une recherche-action en science de la santé </a:t>
            </a:r>
          </a:p>
          <a:p>
            <a:pPr marL="0" indent="0">
              <a:buNone/>
            </a:pPr>
            <a:endParaRPr lang="fr-FR" sz="2600" b="1" dirty="0">
              <a:latin typeface="Gill Sans MT" panose="020B0502020104020203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821B768-FD5F-4C7C-B2AE-3E09F356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6" y="252004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Objectifs pédagogiques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F912E46-495F-4EDF-A9BC-18CDD612BC97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DFC623A-C524-4494-BE85-380FB7595405}"/>
              </a:ext>
            </a:extLst>
          </p:cNvPr>
          <p:cNvSpPr/>
          <p:nvPr/>
        </p:nvSpPr>
        <p:spPr>
          <a:xfrm>
            <a:off x="719580" y="3027049"/>
            <a:ext cx="24101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1"/>
                </a:solidFill>
              </a:rPr>
              <a:t>Général</a:t>
            </a:r>
          </a:p>
          <a:p>
            <a:r>
              <a:rPr lang="fr-FR" dirty="0"/>
              <a:t>Doter les participants (aux DRS et DPS) de compétences en matière de Recherche-Action en Science de la santé </a:t>
            </a:r>
          </a:p>
        </p:txBody>
      </p:sp>
    </p:spTree>
    <p:extLst>
      <p:ext uri="{BB962C8B-B14F-4D97-AF65-F5344CB8AC3E}">
        <p14:creationId xmlns:p14="http://schemas.microsoft.com/office/powerpoint/2010/main" val="200901999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06" y="1347164"/>
            <a:ext cx="10515600" cy="276292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800" b="1" dirty="0"/>
              <a:t>Quatre étapes majeures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b="1" dirty="0"/>
              <a:t>Préparatifs la formation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b="1" dirty="0"/>
              <a:t>Formation en salle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b="1" dirty="0"/>
              <a:t>Accompagnement des participant a distance</a:t>
            </a:r>
          </a:p>
          <a:p>
            <a:pPr marL="0" indent="0">
              <a:buNone/>
            </a:pPr>
            <a:endParaRPr lang="fr-FR" sz="3200" b="1" dirty="0"/>
          </a:p>
          <a:p>
            <a:endParaRPr lang="fr-FR" sz="3200" b="1" dirty="0"/>
          </a:p>
          <a:p>
            <a:pPr marL="0" indent="0">
              <a:buNone/>
            </a:pPr>
            <a:endParaRPr lang="fr-FR" sz="3200" b="1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793723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06" y="1347163"/>
            <a:ext cx="10515600" cy="514571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800" b="1" dirty="0">
                <a:solidFill>
                  <a:schemeClr val="accent1"/>
                </a:solidFill>
              </a:rPr>
              <a:t>1 - Préparatifs la formation</a:t>
            </a:r>
          </a:p>
          <a:p>
            <a:pPr lvl="1"/>
            <a:r>
              <a:rPr lang="fr-FR" sz="2800" b="1" dirty="0"/>
              <a:t>Développer les termes de références (BSD)</a:t>
            </a:r>
          </a:p>
          <a:p>
            <a:pPr lvl="1"/>
            <a:r>
              <a:rPr lang="fr-FR" sz="2800" b="1" dirty="0"/>
              <a:t>Développer l’agenda de la formation</a:t>
            </a:r>
          </a:p>
          <a:p>
            <a:pPr lvl="1"/>
            <a:r>
              <a:rPr lang="fr-FR" sz="2800" b="1" dirty="0"/>
              <a:t>Guide des formateurs</a:t>
            </a:r>
          </a:p>
          <a:p>
            <a:pPr lvl="1"/>
            <a:r>
              <a:rPr lang="fr-FR" sz="2800" b="1" dirty="0"/>
              <a:t>Identifier l’ équipe de formateurs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Préparer</a:t>
            </a:r>
            <a:r>
              <a:rPr lang="fr-FR" sz="2800" b="1" dirty="0"/>
              <a:t> le cartable du participant</a:t>
            </a:r>
          </a:p>
          <a:p>
            <a:pPr lvl="1"/>
            <a:r>
              <a:rPr lang="fr-FR" sz="2800" b="1" dirty="0"/>
              <a:t>Préparer les module de formation</a:t>
            </a:r>
          </a:p>
          <a:p>
            <a:pPr lvl="1"/>
            <a:r>
              <a:rPr lang="fr-FR" sz="2800" b="1" dirty="0"/>
              <a:t>Partager les documents de base aux participants avent leur venu en salle de formation</a:t>
            </a:r>
          </a:p>
          <a:p>
            <a:pPr lvl="1"/>
            <a:r>
              <a:rPr lang="fr-FR" sz="2800" b="1" dirty="0"/>
              <a:t>Rédiger le budget global de la formation </a:t>
            </a:r>
          </a:p>
          <a:p>
            <a:pPr lvl="1"/>
            <a:r>
              <a:rPr lang="fr-FR" sz="2800" b="1" dirty="0"/>
              <a:t>Soumettre le projet pour approbation</a:t>
            </a:r>
          </a:p>
          <a:p>
            <a:pPr marL="971550" lvl="1" indent="-514350">
              <a:buFont typeface="+mj-lt"/>
              <a:buAutoNum type="arabicPeriod"/>
            </a:pPr>
            <a:endParaRPr lang="fr-FR" sz="2800" b="1" dirty="0"/>
          </a:p>
          <a:p>
            <a:pPr marL="971550" lvl="1" indent="-514350">
              <a:buFont typeface="+mj-lt"/>
              <a:buAutoNum type="arabicPeriod"/>
            </a:pPr>
            <a:endParaRPr lang="fr-FR" sz="2800" b="1" dirty="0"/>
          </a:p>
          <a:p>
            <a:pPr marL="0" indent="0">
              <a:buNone/>
            </a:pPr>
            <a:endParaRPr lang="fr-FR" sz="3200" b="1" dirty="0"/>
          </a:p>
          <a:p>
            <a:endParaRPr lang="fr-FR" sz="3200" b="1" dirty="0"/>
          </a:p>
          <a:p>
            <a:pPr marL="0" indent="0">
              <a:buNone/>
            </a:pPr>
            <a:endParaRPr lang="fr-FR" sz="3200" b="1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63592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44" y="1253765"/>
            <a:ext cx="10515600" cy="55146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800" b="1" dirty="0">
                <a:solidFill>
                  <a:schemeClr val="accent1"/>
                </a:solidFill>
              </a:rPr>
              <a:t>1 - </a:t>
            </a:r>
            <a:r>
              <a:rPr lang="fr-FR" sz="28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Formation en Salle de 6 a7 jours consistera a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Inviter 40 participants venant des DPS/DRS/ Direction (remplissant les critères de participation préalablement défis)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Procéder au rappel des concepts relatives a la RA et a la FAD, suivant un agenda préétablît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Initier l’utilisation du Moodle pour la formation a distance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A la fin de la formation de jour, les participant seront capable de 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latin typeface="Gill Sans MT" panose="020B0502020104020203" pitchFamily="34" charset="0"/>
              </a:rPr>
              <a:t>Rédiger un protocole complet (outils de collecte, chronogramme) Recherche-Action en Science de la santé ;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latin typeface="Gill Sans MT" panose="020B0502020104020203" pitchFamily="34" charset="0"/>
              </a:rPr>
              <a:t>Rédiger un Budget estimatif de la recherche ;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latin typeface="Gill Sans MT" panose="020B0502020104020203" pitchFamily="34" charset="0"/>
              </a:rPr>
              <a:t>Suivre les cours a distance a travers le Moodle</a:t>
            </a:r>
          </a:p>
          <a:p>
            <a:pPr marL="971550" lvl="1" indent="-514350">
              <a:buFont typeface="+mj-lt"/>
              <a:buAutoNum type="arabicPeriod"/>
            </a:pPr>
            <a:endParaRPr lang="fr-FR" sz="2800" b="1" dirty="0">
              <a:latin typeface="Gill Sans MT" panose="020B0502020104020203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fr-FR" sz="28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sz="3200" b="1" dirty="0">
              <a:latin typeface="Gill Sans MT" panose="020B0502020104020203" pitchFamily="34" charset="0"/>
            </a:endParaRPr>
          </a:p>
          <a:p>
            <a:endParaRPr lang="fr-FR" sz="32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fr-FR" sz="3200" b="1" dirty="0">
              <a:latin typeface="Gill Sans MT" panose="020B0502020104020203" pitchFamily="34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40399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>
            <a:normAutofit fontScale="90000"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44" y="1253765"/>
            <a:ext cx="10515600" cy="54769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3200" b="1" dirty="0">
                <a:solidFill>
                  <a:schemeClr val="accent1"/>
                </a:solidFill>
              </a:rPr>
              <a:t>3 - Accompagnement des participant a distance</a:t>
            </a:r>
          </a:p>
          <a:p>
            <a:pPr marL="457200" lvl="1" indent="0">
              <a:buNone/>
            </a:pPr>
            <a:r>
              <a:rPr lang="fr-FR" sz="2800" b="1" dirty="0">
                <a:latin typeface="Gill Sans MT" panose="020B0502020104020203" pitchFamily="34" charset="0"/>
              </a:rPr>
              <a:t>Distance, sous l’assistance de mentors du niveau central, a travers la </a:t>
            </a:r>
            <a:r>
              <a:rPr lang="fr-FR" sz="2800" b="1" u="sng" dirty="0">
                <a:latin typeface="Gill Sans MT" panose="020B0502020104020203" pitchFamily="34" charset="0"/>
              </a:rPr>
              <a:t>plateforme Moodle, </a:t>
            </a:r>
            <a:r>
              <a:rPr lang="fr-FR" sz="2800" b="1" dirty="0">
                <a:latin typeface="Gill Sans MT" panose="020B0502020104020203" pitchFamily="34" charset="0"/>
              </a:rPr>
              <a:t>les participants vont :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Produire des </a:t>
            </a:r>
            <a:r>
              <a:rPr lang="fr-FR" sz="28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protocoles de recherche</a:t>
            </a:r>
            <a:endParaRPr lang="fr-FR" sz="2800" b="1" u="sng" dirty="0">
              <a:latin typeface="Gill Sans MT" panose="020B0502020104020203" pitchFamily="34" charset="0"/>
            </a:endParaRP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Assurer la collecte des données (primaires et secondaire) sur le terrain conformément aux objectifs de la recherche </a:t>
            </a:r>
          </a:p>
          <a:p>
            <a:pPr lvl="1"/>
            <a:r>
              <a:rPr lang="fr-FR" sz="2800" b="1" dirty="0">
                <a:latin typeface="Gill Sans MT" panose="020B0502020104020203" pitchFamily="34" charset="0"/>
              </a:rPr>
              <a:t>A la fin de l’</a:t>
            </a:r>
            <a:r>
              <a:rPr lang="fr-FR" sz="2800" b="1" dirty="0">
                <a:solidFill>
                  <a:schemeClr val="accent1"/>
                </a:solidFill>
              </a:rPr>
              <a:t>accompagnement des participant a distance pour une durée d un mois :</a:t>
            </a:r>
          </a:p>
          <a:p>
            <a:pPr lvl="2"/>
            <a:r>
              <a:rPr lang="fr-FR" b="1" dirty="0">
                <a:latin typeface="Gill Sans MT" panose="020B0502020104020203" pitchFamily="34" charset="0"/>
              </a:rPr>
              <a:t>Rédiger un protocole complet (outils de collecte, chronogramme) Recherche-Action en Science de la santé ;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latin typeface="Gill Sans MT" panose="020B0502020104020203" pitchFamily="34" charset="0"/>
              </a:rPr>
              <a:t>Rédiger un Budget estimatif de la recherche ;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94079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814A7-CB5B-4072-9692-FA5D6DEF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79" y="299450"/>
            <a:ext cx="10515600" cy="794372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  <a:latin typeface="Gill Sans MT" panose="020B0502020104020203" pitchFamily="34" charset="0"/>
              </a:rPr>
              <a:t>Chronogramme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4CD90-A7B3-4833-809F-09113637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836"/>
            <a:ext cx="11209256" cy="5490152"/>
          </a:xfrm>
        </p:spPr>
        <p:txBody>
          <a:bodyPr>
            <a:normAutofit/>
          </a:bodyPr>
          <a:lstStyle/>
          <a:p>
            <a:r>
              <a:rPr lang="fr-FR" sz="3200" dirty="0"/>
              <a:t>Préparatifs (documents et stratégies)- le Mardi 29 juin</a:t>
            </a:r>
            <a:r>
              <a:rPr lang="fr-FR" sz="3200" u="sng" dirty="0"/>
              <a:t>2021</a:t>
            </a:r>
          </a:p>
          <a:p>
            <a:r>
              <a:rPr lang="fr-FR" sz="3200" dirty="0"/>
              <a:t>Envoi des document au BSD 30 juin</a:t>
            </a:r>
            <a:r>
              <a:rPr lang="fr-FR" sz="3200" u="sng" dirty="0"/>
              <a:t>2021</a:t>
            </a:r>
          </a:p>
          <a:p>
            <a:r>
              <a:rPr lang="fr-FR" sz="3200" dirty="0"/>
              <a:t>Assiste après réception des documents du BSD Juillet </a:t>
            </a:r>
          </a:p>
          <a:p>
            <a:pPr lvl="1"/>
            <a:r>
              <a:rPr lang="fr-FR" dirty="0"/>
              <a:t>Liste </a:t>
            </a:r>
            <a:r>
              <a:rPr lang="fr-FR" dirty="0">
                <a:solidFill>
                  <a:schemeClr val="accent1"/>
                </a:solidFill>
              </a:rPr>
              <a:t>nominative</a:t>
            </a:r>
            <a:r>
              <a:rPr lang="fr-FR" dirty="0"/>
              <a:t>  et adresse des participants 2 jours après réception des Document du BSD (Steffen)</a:t>
            </a:r>
          </a:p>
          <a:p>
            <a:pPr lvl="1"/>
            <a:r>
              <a:rPr lang="fr-FR" dirty="0"/>
              <a:t>Envoi des documents aux Participants 5 jours réception des Document du BSD </a:t>
            </a:r>
          </a:p>
          <a:p>
            <a:pPr lvl="1"/>
            <a:r>
              <a:rPr lang="fr-FR" dirty="0"/>
              <a:t>Lettre d invitation du MS aux participant (une semaine avant)</a:t>
            </a:r>
          </a:p>
          <a:p>
            <a:pPr lvl="1"/>
            <a:r>
              <a:rPr lang="fr-FR" dirty="0"/>
              <a:t>Démarrage de l’Atelier formation en salle deux semaine après réceptions de la soumission du BSD</a:t>
            </a:r>
            <a:endParaRPr lang="fr-FR" u="sng" dirty="0"/>
          </a:p>
          <a:p>
            <a:r>
              <a:rPr lang="fr-FR" sz="3200" b="1" dirty="0">
                <a:solidFill>
                  <a:schemeClr val="accent1"/>
                </a:solidFill>
              </a:rPr>
              <a:t>Formation en salle 7 jours </a:t>
            </a:r>
          </a:p>
          <a:p>
            <a:r>
              <a:rPr lang="fr-FR" sz="3200" b="1" dirty="0">
                <a:solidFill>
                  <a:schemeClr val="accent1"/>
                </a:solidFill>
              </a:rPr>
              <a:t>Accompagnement des participant a distance (30 jours )</a:t>
            </a:r>
            <a:endParaRPr lang="fr-FR" sz="3200" b="1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666CE5B-25AB-49C5-AFBE-F8BA55A1F0B8}"/>
              </a:ext>
            </a:extLst>
          </p:cNvPr>
          <p:cNvCxnSpPr/>
          <p:nvPr/>
        </p:nvCxnSpPr>
        <p:spPr>
          <a:xfrm>
            <a:off x="-65988" y="1159498"/>
            <a:ext cx="12257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8170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BCA80377A71A4F8D7B772AF9880ADF" ma:contentTypeVersion="12" ma:contentTypeDescription="Ein neues Dokument erstellen." ma:contentTypeScope="" ma:versionID="1e8499f055d4b0d0e4e2aaaa15d968c2">
  <xsd:schema xmlns:xsd="http://www.w3.org/2001/XMLSchema" xmlns:xs="http://www.w3.org/2001/XMLSchema" xmlns:p="http://schemas.microsoft.com/office/2006/metadata/properties" xmlns:ns2="3becf5a6-351e-485e-bf8e-4b9d897db52c" xmlns:ns3="4c43e23b-7550-40e5-b14f-907e68b7e3ea" targetNamespace="http://schemas.microsoft.com/office/2006/metadata/properties" ma:root="true" ma:fieldsID="7fd4b2feefe82d510c990d9f8f2446ef" ns2:_="" ns3:_="">
    <xsd:import namespace="3becf5a6-351e-485e-bf8e-4b9d897db52c"/>
    <xsd:import namespace="4c43e23b-7550-40e5-b14f-907e68b7e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cf5a6-351e-485e-bf8e-4b9d897db5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3e23b-7550-40e5-b14f-907e68b7e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FD3C5C-6F7B-4140-8518-E9463B6F1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ecf5a6-351e-485e-bf8e-4b9d897db52c"/>
    <ds:schemaRef ds:uri="4c43e23b-7550-40e5-b14f-907e68b7e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BBB45E-779B-4050-AE01-3A2EE4C33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FCBD73-FE02-404B-8EFA-B501A0FB28DE}">
  <ds:schemaRefs>
    <ds:schemaRef ds:uri="3becf5a6-351e-485e-bf8e-4b9d897db52c"/>
    <ds:schemaRef ds:uri="http://purl.org/dc/terms/"/>
    <ds:schemaRef ds:uri="http://schemas.openxmlformats.org/package/2006/metadata/core-properties"/>
    <ds:schemaRef ds:uri="4c43e23b-7550-40e5-b14f-907e68b7e3e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Grand écran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Thème Office</vt:lpstr>
      <vt:lpstr>Projet de formation en  RECHERCHE-ACTION Destinés aux agents de santé des DRS et DPS de Guinée </vt:lpstr>
      <vt:lpstr>Agenda</vt:lpstr>
      <vt:lpstr>Contexte et justifications</vt:lpstr>
      <vt:lpstr>Objectifs pédagogiques</vt:lpstr>
      <vt:lpstr>Méthodologie</vt:lpstr>
      <vt:lpstr>Méthodologie</vt:lpstr>
      <vt:lpstr>Méthodologie</vt:lpstr>
      <vt:lpstr>Méthodologie</vt:lpstr>
      <vt:lpstr>Chronogramme</vt:lpstr>
      <vt:lpstr>Documents de la formation </vt:lpstr>
      <vt:lpstr>Budget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EN RECHERCHE-ACTION Destinés aux agents de santé des DRS et DPS de Guinée</dc:title>
  <dc:creator>Barry Alpha Mahmoud</dc:creator>
  <cp:lastModifiedBy>Alpha Mahmoud Barry</cp:lastModifiedBy>
  <cp:revision>31</cp:revision>
  <dcterms:created xsi:type="dcterms:W3CDTF">2021-06-13T19:02:33Z</dcterms:created>
  <dcterms:modified xsi:type="dcterms:W3CDTF">2021-08-24T12:39:55Z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0x01010088BCA80377A71A4F8D7B772AF9880ADF</vt:lpwstr>
  </property>
</Properties>
</file>